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theme/theme5.xml" ContentType="application/vnd.openxmlformats-officedocument.them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Layouts/slideLayout18.xml" ContentType="application/vnd.openxmlformats-officedocument.presentationml.slideLayout+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s/slide41.xml" ContentType="application/vnd.openxmlformats-officedocument.presentationml.slide+xml"/>
  <Override PartName="/ppt/slides/slide223.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722" r:id="rId3"/>
    <p:sldMasterId id="2147483735" r:id="rId4"/>
  </p:sldMasterIdLst>
  <p:notesMasterIdLst>
    <p:notesMasterId r:id="rId257"/>
  </p:notesMasterIdLst>
  <p:sldIdLst>
    <p:sldId id="256" r:id="rId5"/>
    <p:sldId id="722" r:id="rId6"/>
    <p:sldId id="637" r:id="rId7"/>
    <p:sldId id="639" r:id="rId8"/>
    <p:sldId id="663" r:id="rId9"/>
    <p:sldId id="640" r:id="rId10"/>
    <p:sldId id="652" r:id="rId11"/>
    <p:sldId id="653" r:id="rId12"/>
    <p:sldId id="696" r:id="rId13"/>
    <p:sldId id="655" r:id="rId14"/>
    <p:sldId id="697" r:id="rId15"/>
    <p:sldId id="698" r:id="rId16"/>
    <p:sldId id="656" r:id="rId17"/>
    <p:sldId id="657" r:id="rId18"/>
    <p:sldId id="659" r:id="rId19"/>
    <p:sldId id="660" r:id="rId20"/>
    <p:sldId id="661" r:id="rId21"/>
    <p:sldId id="662" r:id="rId22"/>
    <p:sldId id="664" r:id="rId23"/>
    <p:sldId id="666" r:id="rId24"/>
    <p:sldId id="669" r:id="rId25"/>
    <p:sldId id="670" r:id="rId26"/>
    <p:sldId id="671" r:id="rId27"/>
    <p:sldId id="699" r:id="rId28"/>
    <p:sldId id="700" r:id="rId29"/>
    <p:sldId id="701" r:id="rId30"/>
    <p:sldId id="702" r:id="rId31"/>
    <p:sldId id="703" r:id="rId32"/>
    <p:sldId id="704" r:id="rId33"/>
    <p:sldId id="705" r:id="rId34"/>
    <p:sldId id="706" r:id="rId35"/>
    <p:sldId id="707" r:id="rId36"/>
    <p:sldId id="708" r:id="rId37"/>
    <p:sldId id="709" r:id="rId38"/>
    <p:sldId id="710" r:id="rId39"/>
    <p:sldId id="711" r:id="rId40"/>
    <p:sldId id="712" r:id="rId41"/>
    <p:sldId id="713" r:id="rId42"/>
    <p:sldId id="714" r:id="rId43"/>
    <p:sldId id="715" r:id="rId44"/>
    <p:sldId id="716" r:id="rId45"/>
    <p:sldId id="717" r:id="rId46"/>
    <p:sldId id="718" r:id="rId47"/>
    <p:sldId id="719" r:id="rId48"/>
    <p:sldId id="720" r:id="rId49"/>
    <p:sldId id="965" r:id="rId50"/>
    <p:sldId id="966" r:id="rId51"/>
    <p:sldId id="770" r:id="rId52"/>
    <p:sldId id="969" r:id="rId53"/>
    <p:sldId id="772" r:id="rId54"/>
    <p:sldId id="773" r:id="rId55"/>
    <p:sldId id="774" r:id="rId56"/>
    <p:sldId id="775" r:id="rId57"/>
    <p:sldId id="776" r:id="rId58"/>
    <p:sldId id="777" r:id="rId59"/>
    <p:sldId id="778" r:id="rId60"/>
    <p:sldId id="779" r:id="rId61"/>
    <p:sldId id="780" r:id="rId62"/>
    <p:sldId id="781" r:id="rId63"/>
    <p:sldId id="782" r:id="rId64"/>
    <p:sldId id="783" r:id="rId65"/>
    <p:sldId id="784" r:id="rId66"/>
    <p:sldId id="785" r:id="rId67"/>
    <p:sldId id="786" r:id="rId68"/>
    <p:sldId id="787" r:id="rId69"/>
    <p:sldId id="788" r:id="rId70"/>
    <p:sldId id="789" r:id="rId71"/>
    <p:sldId id="790" r:id="rId72"/>
    <p:sldId id="791" r:id="rId73"/>
    <p:sldId id="792" r:id="rId74"/>
    <p:sldId id="793" r:id="rId75"/>
    <p:sldId id="794" r:id="rId76"/>
    <p:sldId id="795" r:id="rId77"/>
    <p:sldId id="796" r:id="rId78"/>
    <p:sldId id="797" r:id="rId79"/>
    <p:sldId id="798" r:id="rId80"/>
    <p:sldId id="799" r:id="rId81"/>
    <p:sldId id="800" r:id="rId82"/>
    <p:sldId id="801" r:id="rId83"/>
    <p:sldId id="802" r:id="rId84"/>
    <p:sldId id="803" r:id="rId85"/>
    <p:sldId id="804" r:id="rId86"/>
    <p:sldId id="805" r:id="rId87"/>
    <p:sldId id="806" r:id="rId88"/>
    <p:sldId id="807" r:id="rId89"/>
    <p:sldId id="808" r:id="rId90"/>
    <p:sldId id="809" r:id="rId91"/>
    <p:sldId id="810" r:id="rId92"/>
    <p:sldId id="811" r:id="rId93"/>
    <p:sldId id="812" r:id="rId94"/>
    <p:sldId id="813" r:id="rId95"/>
    <p:sldId id="814" r:id="rId96"/>
    <p:sldId id="815" r:id="rId97"/>
    <p:sldId id="816" r:id="rId98"/>
    <p:sldId id="817" r:id="rId99"/>
    <p:sldId id="818" r:id="rId100"/>
    <p:sldId id="819" r:id="rId101"/>
    <p:sldId id="820" r:id="rId102"/>
    <p:sldId id="821" r:id="rId103"/>
    <p:sldId id="822" r:id="rId104"/>
    <p:sldId id="823" r:id="rId105"/>
    <p:sldId id="824" r:id="rId106"/>
    <p:sldId id="825" r:id="rId107"/>
    <p:sldId id="826" r:id="rId108"/>
    <p:sldId id="827" r:id="rId109"/>
    <p:sldId id="828" r:id="rId110"/>
    <p:sldId id="829" r:id="rId111"/>
    <p:sldId id="830" r:id="rId112"/>
    <p:sldId id="831" r:id="rId113"/>
    <p:sldId id="832" r:id="rId114"/>
    <p:sldId id="833" r:id="rId115"/>
    <p:sldId id="834" r:id="rId116"/>
    <p:sldId id="835" r:id="rId117"/>
    <p:sldId id="836" r:id="rId118"/>
    <p:sldId id="837" r:id="rId119"/>
    <p:sldId id="838" r:id="rId120"/>
    <p:sldId id="839" r:id="rId121"/>
    <p:sldId id="840" r:id="rId122"/>
    <p:sldId id="841" r:id="rId123"/>
    <p:sldId id="842" r:id="rId124"/>
    <p:sldId id="843" r:id="rId125"/>
    <p:sldId id="844" r:id="rId126"/>
    <p:sldId id="845" r:id="rId127"/>
    <p:sldId id="846" r:id="rId128"/>
    <p:sldId id="847" r:id="rId129"/>
    <p:sldId id="848" r:id="rId130"/>
    <p:sldId id="849" r:id="rId131"/>
    <p:sldId id="850" r:id="rId132"/>
    <p:sldId id="851" r:id="rId133"/>
    <p:sldId id="852" r:id="rId134"/>
    <p:sldId id="853" r:id="rId135"/>
    <p:sldId id="854" r:id="rId136"/>
    <p:sldId id="855" r:id="rId137"/>
    <p:sldId id="856" r:id="rId138"/>
    <p:sldId id="857" r:id="rId139"/>
    <p:sldId id="858" r:id="rId140"/>
    <p:sldId id="859" r:id="rId141"/>
    <p:sldId id="860" r:id="rId142"/>
    <p:sldId id="861" r:id="rId143"/>
    <p:sldId id="862" r:id="rId144"/>
    <p:sldId id="863" r:id="rId145"/>
    <p:sldId id="864" r:id="rId146"/>
    <p:sldId id="865" r:id="rId147"/>
    <p:sldId id="866" r:id="rId148"/>
    <p:sldId id="867" r:id="rId149"/>
    <p:sldId id="868" r:id="rId150"/>
    <p:sldId id="869" r:id="rId151"/>
    <p:sldId id="870" r:id="rId152"/>
    <p:sldId id="871" r:id="rId153"/>
    <p:sldId id="872" r:id="rId154"/>
    <p:sldId id="873" r:id="rId155"/>
    <p:sldId id="874" r:id="rId156"/>
    <p:sldId id="875" r:id="rId157"/>
    <p:sldId id="876" r:id="rId158"/>
    <p:sldId id="877" r:id="rId159"/>
    <p:sldId id="878" r:id="rId160"/>
    <p:sldId id="879" r:id="rId161"/>
    <p:sldId id="880" r:id="rId162"/>
    <p:sldId id="881" r:id="rId163"/>
    <p:sldId id="882" r:id="rId164"/>
    <p:sldId id="883" r:id="rId165"/>
    <p:sldId id="884" r:id="rId166"/>
    <p:sldId id="885" r:id="rId167"/>
    <p:sldId id="886" r:id="rId168"/>
    <p:sldId id="887" r:id="rId169"/>
    <p:sldId id="888" r:id="rId170"/>
    <p:sldId id="889" r:id="rId171"/>
    <p:sldId id="890" r:id="rId172"/>
    <p:sldId id="891" r:id="rId173"/>
    <p:sldId id="892" r:id="rId174"/>
    <p:sldId id="893" r:id="rId175"/>
    <p:sldId id="894" r:id="rId176"/>
    <p:sldId id="895" r:id="rId177"/>
    <p:sldId id="896" r:id="rId178"/>
    <p:sldId id="897" r:id="rId179"/>
    <p:sldId id="898" r:id="rId180"/>
    <p:sldId id="899" r:id="rId181"/>
    <p:sldId id="900" r:id="rId182"/>
    <p:sldId id="901" r:id="rId183"/>
    <p:sldId id="902" r:id="rId184"/>
    <p:sldId id="903" r:id="rId185"/>
    <p:sldId id="904" r:id="rId186"/>
    <p:sldId id="905" r:id="rId187"/>
    <p:sldId id="906" r:id="rId188"/>
    <p:sldId id="907" r:id="rId189"/>
    <p:sldId id="908" r:id="rId190"/>
    <p:sldId id="909" r:id="rId191"/>
    <p:sldId id="910" r:id="rId192"/>
    <p:sldId id="911" r:id="rId193"/>
    <p:sldId id="912" r:id="rId194"/>
    <p:sldId id="913" r:id="rId195"/>
    <p:sldId id="914" r:id="rId196"/>
    <p:sldId id="915" r:id="rId197"/>
    <p:sldId id="916" r:id="rId198"/>
    <p:sldId id="917" r:id="rId199"/>
    <p:sldId id="918" r:id="rId200"/>
    <p:sldId id="919" r:id="rId201"/>
    <p:sldId id="920" r:id="rId202"/>
    <p:sldId id="921" r:id="rId203"/>
    <p:sldId id="922" r:id="rId204"/>
    <p:sldId id="923" r:id="rId205"/>
    <p:sldId id="924" r:id="rId206"/>
    <p:sldId id="925" r:id="rId207"/>
    <p:sldId id="926" r:id="rId208"/>
    <p:sldId id="927" r:id="rId209"/>
    <p:sldId id="928" r:id="rId210"/>
    <p:sldId id="929" r:id="rId211"/>
    <p:sldId id="930" r:id="rId212"/>
    <p:sldId id="931" r:id="rId213"/>
    <p:sldId id="932" r:id="rId214"/>
    <p:sldId id="933" r:id="rId215"/>
    <p:sldId id="934" r:id="rId216"/>
    <p:sldId id="935" r:id="rId217"/>
    <p:sldId id="936" r:id="rId218"/>
    <p:sldId id="937" r:id="rId219"/>
    <p:sldId id="938" r:id="rId220"/>
    <p:sldId id="939" r:id="rId221"/>
    <p:sldId id="940" r:id="rId222"/>
    <p:sldId id="941" r:id="rId223"/>
    <p:sldId id="942" r:id="rId224"/>
    <p:sldId id="943" r:id="rId225"/>
    <p:sldId id="944" r:id="rId226"/>
    <p:sldId id="945" r:id="rId227"/>
    <p:sldId id="946" r:id="rId228"/>
    <p:sldId id="947" r:id="rId229"/>
    <p:sldId id="948" r:id="rId230"/>
    <p:sldId id="949" r:id="rId231"/>
    <p:sldId id="950" r:id="rId232"/>
    <p:sldId id="951" r:id="rId233"/>
    <p:sldId id="952" r:id="rId234"/>
    <p:sldId id="953" r:id="rId235"/>
    <p:sldId id="954" r:id="rId236"/>
    <p:sldId id="955" r:id="rId237"/>
    <p:sldId id="956" r:id="rId238"/>
    <p:sldId id="957" r:id="rId239"/>
    <p:sldId id="958" r:id="rId240"/>
    <p:sldId id="959" r:id="rId241"/>
    <p:sldId id="960" r:id="rId242"/>
    <p:sldId id="961" r:id="rId243"/>
    <p:sldId id="962" r:id="rId244"/>
    <p:sldId id="963" r:id="rId245"/>
    <p:sldId id="964" r:id="rId246"/>
    <p:sldId id="970" r:id="rId247"/>
    <p:sldId id="971" r:id="rId248"/>
    <p:sldId id="972" r:id="rId249"/>
    <p:sldId id="973" r:id="rId250"/>
    <p:sldId id="974" r:id="rId251"/>
    <p:sldId id="975" r:id="rId252"/>
    <p:sldId id="976" r:id="rId253"/>
    <p:sldId id="977" r:id="rId254"/>
    <p:sldId id="978" r:id="rId255"/>
    <p:sldId id="979" r:id="rId256"/>
  </p:sldIdLst>
  <p:sldSz cx="9144000" cy="6858000" type="screen4x3"/>
  <p:notesSz cx="7300913" cy="9586913"/>
  <p:defaultTextStyle>
    <a:defPPr>
      <a:defRPr lang="en-US"/>
    </a:defPPr>
    <a:lvl1pPr marL="0" lvl="0"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65E9"/>
    <a:srgbClr val="000000"/>
    <a:srgbClr val="ADA7F7"/>
    <a:srgbClr val="FF9D9D"/>
    <a:srgbClr val="FF7575"/>
    <a:srgbClr val="FF0000"/>
    <a:srgbClr val="C73F09"/>
    <a:srgbClr val="DF380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p:restoredTop sz="93630"/>
  </p:normalViewPr>
  <p:slideViewPr>
    <p:cSldViewPr showGuides="1">
      <p:cViewPr>
        <p:scale>
          <a:sx n="66" d="100"/>
          <a:sy n="66" d="100"/>
        </p:scale>
        <p:origin x="-1446" y="-90"/>
      </p:cViewPr>
      <p:guideLst>
        <p:guide orient="horz" pos="2159"/>
        <p:guide pos="2880"/>
      </p:guideLst>
    </p:cSldViewPr>
  </p:slideViewPr>
  <p:notesTextViewPr>
    <p:cViewPr>
      <p:scale>
        <a:sx n="1" d="1"/>
        <a:sy n="1" d="1"/>
      </p:scale>
      <p:origin x="0" y="0"/>
    </p:cViewPr>
  </p:notesTextViewPr>
  <p:gridSpacing cx="78027213" cy="78027213"/>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slide" Target="slides/slide234.xml"/><Relationship Id="rId254" Type="http://schemas.openxmlformats.org/officeDocument/2006/relationships/slide" Target="slides/slide250.xml"/><Relationship Id="rId259" Type="http://schemas.openxmlformats.org/officeDocument/2006/relationships/viewProps" Target="viewProp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slide" Target="slides/slide240.xml"/><Relationship Id="rId249" Type="http://schemas.openxmlformats.org/officeDocument/2006/relationships/slide" Target="slides/slide24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260"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slideMaster" Target="slideMasters/slideMaster2.xml"/><Relationship Id="rId29" Type="http://schemas.openxmlformats.org/officeDocument/2006/relationships/slide" Target="slides/slide25.xml"/><Relationship Id="rId250" Type="http://schemas.openxmlformats.org/officeDocument/2006/relationships/slide" Target="slides/slide246.xml"/><Relationship Id="rId255" Type="http://schemas.openxmlformats.org/officeDocument/2006/relationships/slide" Target="slides/slide251.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tableStyles" Target="tableStyles.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notesMaster" Target="notesMasters/notesMaster1.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Rot="1" noChangeAspect="1"/>
          </p:cNvSpPr>
          <p:nvPr>
            <p:ph type="sldImg"/>
          </p:nvPr>
        </p:nvSpPr>
        <p:spPr>
          <a:xfrm>
            <a:off x="1257300" y="720725"/>
            <a:ext cx="4789488" cy="3592513"/>
          </a:xfrm>
          <a:prstGeom prst="rect">
            <a:avLst/>
          </a:prstGeom>
          <a:noFill/>
          <a:ln w="9525">
            <a:noFill/>
          </a:ln>
        </p:spPr>
      </p:sp>
      <p:sp>
        <p:nvSpPr>
          <p:cNvPr id="3075" name="Rectangle 3"/>
          <p:cNvSpPr>
            <a:spLocks noGrp="1" noChangeArrowheads="1"/>
          </p:cNvSpPr>
          <p:nvPr>
            <p:ph type="body" sz="quarter" idx="3"/>
          </p:nvPr>
        </p:nvSpPr>
        <p:spPr bwMode="auto">
          <a:xfrm>
            <a:off x="973138" y="4554538"/>
            <a:ext cx="5354638" cy="4313238"/>
          </a:xfrm>
          <a:prstGeom prst="rect">
            <a:avLst/>
          </a:prstGeom>
          <a:noFill/>
          <a:ln>
            <a:noFill/>
          </a:ln>
        </p:spPr>
        <p:txBody>
          <a:bodyPr vert="horz" wrap="square" lIns="97166" tIns="48583" rIns="97166" bIns="48583" numCol="1" anchor="ctr" anchorCtr="0" compatLnSpc="1"/>
          <a:lstStyle/>
          <a:p>
            <a:pPr marL="0" marR="0" lvl="0" indent="0" algn="l" defTabSz="914400" rtl="0" eaLnBrk="0" fontAlgn="base" latinLnBrk="0" hangingPunct="0">
              <a:lnSpc>
                <a:spcPct val="100000"/>
              </a:lnSpc>
              <a:spcBef>
                <a:spcPct val="30000"/>
              </a:spcBef>
              <a:spcAft>
                <a:spcPct val="0"/>
              </a:spcAft>
              <a:buClrTx/>
              <a:buSzPct val="55000"/>
              <a:buFont typeface="Monotype Sorts" pitchFamily="2" charset="2"/>
              <a:buChar char="n"/>
              <a:defRPr/>
            </a:pPr>
            <a:r>
              <a:rPr kumimoji="0" lang="en-US" altLang="zh-CN" sz="11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Pct val="55000"/>
              <a:buFont typeface="Monotype Sorts" pitchFamily="2" charset="2"/>
              <a:buChar char="l"/>
              <a:defRPr/>
            </a:pPr>
            <a:r>
              <a:rPr kumimoji="0" lang="en-US" altLang="zh-CN" sz="11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Second level</a:t>
            </a:r>
          </a:p>
          <a:p>
            <a:pPr marL="914400" marR="0" lvl="2" indent="0" algn="l" defTabSz="914400" rtl="0" eaLnBrk="0" fontAlgn="base" latinLnBrk="0" hangingPunct="0">
              <a:lnSpc>
                <a:spcPct val="100000"/>
              </a:lnSpc>
              <a:spcBef>
                <a:spcPct val="30000"/>
              </a:spcBef>
              <a:spcAft>
                <a:spcPct val="0"/>
              </a:spcAft>
              <a:buClrTx/>
              <a:buSzPct val="59000"/>
              <a:buFont typeface="Monotype Sorts" pitchFamily="2" charset="2"/>
              <a:buChar char="s"/>
              <a:defRPr/>
            </a:pPr>
            <a:r>
              <a:rPr kumimoji="0" lang="en-US" altLang="zh-CN" sz="11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Third level</a:t>
            </a:r>
          </a:p>
          <a:p>
            <a:pPr marL="1371600" marR="0" lvl="3" indent="0" algn="l" defTabSz="914400" rtl="0" eaLnBrk="0" fontAlgn="base" latinLnBrk="0" hangingPunct="0">
              <a:lnSpc>
                <a:spcPct val="100000"/>
              </a:lnSpc>
              <a:spcBef>
                <a:spcPct val="30000"/>
              </a:spcBef>
              <a:spcAft>
                <a:spcPct val="0"/>
              </a:spcAft>
              <a:buClrTx/>
              <a:buSzPct val="59000"/>
              <a:buFont typeface="Monotype Sorts" pitchFamily="2" charset="2"/>
              <a:buChar char="u"/>
              <a:defRPr/>
            </a:pPr>
            <a:r>
              <a:rPr kumimoji="0" lang="en-US" altLang="zh-CN" sz="11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Fourth level</a:t>
            </a:r>
          </a:p>
          <a:p>
            <a:pPr marL="1828800" marR="0" lvl="4" indent="0" algn="l" defTabSz="914400" rtl="0" eaLnBrk="0" fontAlgn="base" latinLnBrk="0" hangingPunct="0">
              <a:lnSpc>
                <a:spcPct val="100000"/>
              </a:lnSpc>
              <a:spcBef>
                <a:spcPct val="30000"/>
              </a:spcBef>
              <a:spcAft>
                <a:spcPct val="0"/>
              </a:spcAft>
              <a:buClrTx/>
              <a:buSzPct val="59000"/>
              <a:buFont typeface="Monotype Sorts" pitchFamily="2" charset="2"/>
              <a:buChar char="w"/>
              <a:defRPr/>
            </a:pPr>
            <a:r>
              <a:rPr kumimoji="0" lang="en-US" altLang="zh-CN" sz="11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Fifth level</a:t>
            </a:r>
          </a:p>
        </p:txBody>
      </p:sp>
      <p:sp>
        <p:nvSpPr>
          <p:cNvPr id="7172" name="Rectangle 8"/>
          <p:cNvSpPr>
            <a:spLocks noChangeArrowheads="1"/>
          </p:cNvSpPr>
          <p:nvPr/>
        </p:nvSpPr>
        <p:spPr bwMode="auto">
          <a:xfrm>
            <a:off x="1825625" y="66675"/>
            <a:ext cx="3649663" cy="479425"/>
          </a:xfrm>
          <a:prstGeom prst="rect">
            <a:avLst/>
          </a:prstGeom>
          <a:noFill/>
          <a:ln>
            <a:noFill/>
          </a:ln>
        </p:spPr>
        <p:txBody>
          <a:bodyPr lIns="20103" tIns="0" rIns="20103" bIns="0"/>
          <a:lstStyle/>
          <a:p>
            <a:pPr lvl="0" algn="ctr" defTabSz="965200" eaLnBrk="1" hangingPunct="1">
              <a:buNone/>
            </a:pPr>
            <a:r>
              <a:rPr lang="zh-CN" altLang="en-US" sz="1200" b="0" i="0">
                <a:latin typeface="Times New Roman" panose="02020603050405020304" pitchFamily="18" charset="0"/>
              </a:rPr>
              <a:t>网页编程基础</a:t>
            </a:r>
          </a:p>
          <a:p>
            <a:pPr lvl="0" algn="ctr" defTabSz="965200" eaLnBrk="1" hangingPunct="1">
              <a:buNone/>
            </a:pPr>
            <a:r>
              <a:rPr lang="zh-CN" altLang="en-US" sz="1200" b="0" i="0">
                <a:latin typeface="Times New Roman" panose="02020603050405020304" pitchFamily="18" charset="0"/>
              </a:rPr>
              <a:t>第一章   </a:t>
            </a:r>
            <a:r>
              <a:rPr lang="en-US" altLang="zh-CN" sz="1200" b="0" i="0">
                <a:latin typeface="Times New Roman" panose="02020603050405020304" pitchFamily="18" charset="0"/>
              </a:rPr>
              <a:t>Web</a:t>
            </a:r>
            <a:r>
              <a:rPr lang="zh-CN" altLang="en-US" sz="1200" b="0" i="0">
                <a:latin typeface="Times New Roman" panose="02020603050405020304" pitchFamily="18" charset="0"/>
              </a:rPr>
              <a:t>基础知识</a:t>
            </a:r>
          </a:p>
        </p:txBody>
      </p:sp>
      <p:sp>
        <p:nvSpPr>
          <p:cNvPr id="9221" name="Line 9"/>
          <p:cNvSpPr/>
          <p:nvPr/>
        </p:nvSpPr>
        <p:spPr>
          <a:xfrm>
            <a:off x="161925" y="479425"/>
            <a:ext cx="6977063" cy="0"/>
          </a:xfrm>
          <a:prstGeom prst="line">
            <a:avLst/>
          </a:prstGeom>
          <a:ln w="12700" cap="flat" cmpd="sng">
            <a:solidFill>
              <a:srgbClr val="000000"/>
            </a:solidFill>
            <a:prstDash val="solid"/>
            <a:headEnd type="none" w="med" len="med"/>
            <a:tailEnd type="none" w="med" len="med"/>
          </a:ln>
        </p:spPr>
      </p:sp>
      <p:sp>
        <p:nvSpPr>
          <p:cNvPr id="9222" name="Line 10"/>
          <p:cNvSpPr/>
          <p:nvPr/>
        </p:nvSpPr>
        <p:spPr>
          <a:xfrm>
            <a:off x="161925" y="9097963"/>
            <a:ext cx="6977063" cy="0"/>
          </a:xfrm>
          <a:prstGeom prst="line">
            <a:avLst/>
          </a:prstGeom>
          <a:ln w="12700" cap="flat" cmpd="sng">
            <a:solidFill>
              <a:srgbClr val="000000"/>
            </a:solidFill>
            <a:prstDash val="solid"/>
            <a:headEnd type="none" w="med" len="med"/>
            <a:tailEnd type="none" w="med" len="med"/>
          </a:ln>
        </p:spPr>
      </p:sp>
      <p:sp>
        <p:nvSpPr>
          <p:cNvPr id="5127" name="Rectangle 11"/>
          <p:cNvSpPr>
            <a:spLocks noChangeArrowheads="1"/>
          </p:cNvSpPr>
          <p:nvPr/>
        </p:nvSpPr>
        <p:spPr bwMode="auto">
          <a:xfrm>
            <a:off x="2068513" y="9024938"/>
            <a:ext cx="3163888" cy="479425"/>
          </a:xfrm>
          <a:prstGeom prst="rect">
            <a:avLst/>
          </a:prstGeom>
          <a:noFill/>
          <a:ln>
            <a:noFill/>
          </a:ln>
        </p:spPr>
        <p:txBody>
          <a:bodyPr lIns="96496" tIns="48247" rIns="96496" bIns="48247" anchor="b"/>
          <a:lstStyle>
            <a:lvl1pPr defTabSz="965200">
              <a:defRPr sz="2400" b="1" i="1">
                <a:solidFill>
                  <a:schemeClr val="tx1"/>
                </a:solidFill>
                <a:latin typeface="Arial" panose="020B0604020202020204" pitchFamily="34" charset="0"/>
                <a:ea typeface="宋体" panose="02010600030101010101" pitchFamily="2" charset="-122"/>
              </a:defRPr>
            </a:lvl1pPr>
            <a:lvl2pPr marL="742950" indent="-285750" defTabSz="965200">
              <a:defRPr sz="2400" b="1" i="1">
                <a:solidFill>
                  <a:schemeClr val="tx1"/>
                </a:solidFill>
                <a:latin typeface="Arial" panose="020B0604020202020204" pitchFamily="34" charset="0"/>
                <a:ea typeface="宋体" panose="02010600030101010101" pitchFamily="2" charset="-122"/>
              </a:defRPr>
            </a:lvl2pPr>
            <a:lvl3pPr marL="1143000" indent="-228600" defTabSz="965200">
              <a:defRPr sz="2400" b="1" i="1">
                <a:solidFill>
                  <a:schemeClr val="tx1"/>
                </a:solidFill>
                <a:latin typeface="Arial" panose="020B0604020202020204" pitchFamily="34" charset="0"/>
                <a:ea typeface="宋体" panose="02010600030101010101" pitchFamily="2" charset="-122"/>
              </a:defRPr>
            </a:lvl3pPr>
            <a:lvl4pPr marL="1600200" indent="-228600" defTabSz="965200">
              <a:defRPr sz="2400" b="1" i="1">
                <a:solidFill>
                  <a:schemeClr val="tx1"/>
                </a:solidFill>
                <a:latin typeface="Arial" panose="020B0604020202020204" pitchFamily="34" charset="0"/>
                <a:ea typeface="宋体" panose="02010600030101010101" pitchFamily="2" charset="-122"/>
              </a:defRPr>
            </a:lvl4pPr>
            <a:lvl5pPr marL="2057400" indent="-228600" defTabSz="965200">
              <a:defRPr sz="2400" b="1" i="1">
                <a:solidFill>
                  <a:schemeClr val="tx1"/>
                </a:solidFill>
                <a:latin typeface="Arial" panose="020B0604020202020204" pitchFamily="34" charset="0"/>
                <a:ea typeface="宋体" panose="02010600030101010101" pitchFamily="2" charset="-122"/>
              </a:defRPr>
            </a:lvl5pPr>
            <a:lvl6pPr marL="2514600" indent="-228600" defTabSz="9652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6pPr>
            <a:lvl7pPr marL="2971800" indent="-228600" defTabSz="9652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7pPr>
            <a:lvl8pPr marL="3429000" indent="-228600" defTabSz="9652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8pPr>
            <a:lvl9pPr marL="3886200" indent="-228600" defTabSz="9652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9pPr>
          </a:lstStyle>
          <a:p>
            <a:pPr marL="0" marR="0" lvl="0" indent="0" algn="ctr" defTabSz="9652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300" b="0" i="0" u="none" strike="noStrike" kern="1200" cap="none" spc="0" normalizeH="0" baseline="0" noProof="0" smtClean="0">
                <a:ln>
                  <a:noFill/>
                </a:ln>
                <a:solidFill>
                  <a:schemeClr val="tx1"/>
                </a:solidFill>
                <a:effectLst/>
                <a:uLnTx/>
                <a:uFillTx/>
                <a:latin typeface="Arial Narrow" pitchFamily="34" charset="0"/>
                <a:ea typeface="宋体" panose="02010600030101010101" pitchFamily="2" charset="-122"/>
                <a:cs typeface="+mn-cs"/>
                <a:sym typeface="+mn-ea"/>
              </a:rPr>
              <a:t>1- </a:t>
            </a:r>
            <a:fld id="{9C631ABE-66EB-5248-B3C9-B8C8F73032C4}" type="slidenum">
              <a:rPr kumimoji="0" lang="en-US" altLang="zh-CN" sz="1300" b="0" i="0" u="none" strike="noStrike" kern="1200" cap="none" spc="0" normalizeH="0" baseline="0" noProof="0" smtClean="0">
                <a:ln>
                  <a:noFill/>
                </a:ln>
                <a:solidFill>
                  <a:schemeClr val="tx1"/>
                </a:solidFill>
                <a:effectLst/>
                <a:uLnTx/>
                <a:uFillTx/>
                <a:latin typeface="Arial Narrow" pitchFamily="34" charset="0"/>
                <a:ea typeface="宋体" panose="02010600030101010101" pitchFamily="2" charset="-122"/>
                <a:cs typeface="+mn-cs"/>
                <a:sym typeface="+mn-ea"/>
              </a:rPr>
              <a:pPr marL="0" marR="0" lvl="0" indent="0" algn="ctr" defTabSz="965200" rtl="0" eaLnBrk="1" fontAlgn="base" latinLnBrk="0" hangingPunct="1">
                <a:lnSpc>
                  <a:spcPct val="100000"/>
                </a:lnSpc>
                <a:spcBef>
                  <a:spcPct val="0"/>
                </a:spcBef>
                <a:spcAft>
                  <a:spcPct val="0"/>
                </a:spcAft>
                <a:buClrTx/>
                <a:buSzTx/>
                <a:buFont typeface="Arial" panose="020B0604020202020204" pitchFamily="34" charset="0"/>
                <a:buNone/>
                <a:defRPr/>
              </a:pPr>
              <a:t>‹#›</a:t>
            </a:fld>
            <a:endParaRPr kumimoji="0" lang="en-US" altLang="zh-CN" sz="1300" b="0" i="0" u="none" strike="noStrike" kern="1200" cap="none" spc="0" normalizeH="0" baseline="0" noProof="0" smtClean="0">
              <a:ln>
                <a:noFill/>
              </a:ln>
              <a:solidFill>
                <a:schemeClr val="tx1"/>
              </a:solidFill>
              <a:effectLst/>
              <a:uLnTx/>
              <a:uFillTx/>
              <a:latin typeface="Arial Narrow" pitchFamily="34" charset="0"/>
              <a:ea typeface="宋体" panose="02010600030101010101" pitchFamily="2" charset="-122"/>
              <a:cs typeface="+mn-cs"/>
              <a:sym typeface="+mn-ea"/>
            </a:endParaRPr>
          </a:p>
          <a:p>
            <a:pPr marL="0" marR="0" lvl="0" indent="0" algn="ctr" defTabSz="9652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800" b="0" i="1" u="none" strike="noStrike" kern="1200" cap="none" spc="0" normalizeH="0" baseline="0" noProof="0" smtClean="0">
                <a:ln>
                  <a:noFill/>
                </a:ln>
                <a:solidFill>
                  <a:schemeClr val="tx1"/>
                </a:solidFill>
                <a:effectLst/>
                <a:uLnTx/>
                <a:uFillTx/>
                <a:latin typeface="Arial Narrow" pitchFamily="34" charset="0"/>
                <a:ea typeface="宋体" panose="02010600030101010101" pitchFamily="2" charset="-122"/>
                <a:cs typeface="+mn-cs"/>
                <a:sym typeface="+mn-ea"/>
              </a:rPr>
              <a:t> </a:t>
            </a:r>
            <a:r>
              <a:rPr kumimoji="0" lang="en-US" altLang="zh-CN" sz="800" b="0" i="0" u="none" strike="noStrike" kern="1200" cap="none" spc="0" normalizeH="0" baseline="0" noProof="0" smtClean="0">
                <a:ln>
                  <a:noFill/>
                </a:ln>
                <a:solidFill>
                  <a:schemeClr val="tx1"/>
                </a:solidFill>
                <a:effectLst/>
                <a:uLnTx/>
                <a:uFillTx/>
                <a:latin typeface="Arial Narrow" pitchFamily="34" charset="0"/>
                <a:ea typeface="宋体" panose="02010600030101010101" pitchFamily="2" charset="-122"/>
                <a:cs typeface="+mn-cs"/>
                <a:sym typeface="+mn-ea"/>
              </a:rPr>
              <a:t>©</a:t>
            </a:r>
            <a:r>
              <a:rPr kumimoji="0" lang="en-US" altLang="zh-CN" sz="800" b="0" i="1" u="none" strike="noStrike" kern="1200" cap="none" spc="0" normalizeH="0" baseline="0" noProof="0" smtClean="0">
                <a:ln>
                  <a:noFill/>
                </a:ln>
                <a:solidFill>
                  <a:schemeClr val="tx1"/>
                </a:solidFill>
                <a:effectLst/>
                <a:uLnTx/>
                <a:uFillTx/>
                <a:latin typeface="Arial Narrow" pitchFamily="34" charset="0"/>
                <a:ea typeface="宋体" panose="02010600030101010101" pitchFamily="2" charset="-122"/>
                <a:cs typeface="+mn-cs"/>
                <a:sym typeface="+mn-ea"/>
              </a:rPr>
              <a:t>2003 SYBASE-SHU IT INSTITUTE</a:t>
            </a: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buSzPct val="55000"/>
      <a:buFont typeface="Monotype Sorts" pitchFamily="2" charset="2"/>
      <a:buChar char="n"/>
      <a:defRPr sz="11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buSzPct val="55000"/>
      <a:buFont typeface="Monotype Sorts" pitchFamily="2" charset="2"/>
      <a:buChar char="l"/>
      <a:defRPr sz="11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buSzPct val="59000"/>
      <a:buFont typeface="Monotype Sorts" pitchFamily="2" charset="2"/>
      <a:buChar char="s"/>
      <a:defRPr sz="11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buSzPct val="59000"/>
      <a:buFont typeface="Monotype Sorts" pitchFamily="2" charset="2"/>
      <a:buChar char="u"/>
      <a:defRPr sz="11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buSzPct val="59000"/>
      <a:buFont typeface="Monotype Sorts" pitchFamily="2" charset="2"/>
      <a:buChar char="w"/>
      <a:defRPr sz="11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mailto:training.sh@hotmail.com" TargetMode="External"/><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hyperlink" Target="mailto:training@briup.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mailto:training.sh@hotmail.com" TargetMode="External"/><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hyperlink" Target="mailto:training@briup.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本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413500"/>
          </a:xfrm>
        </p:spPr>
        <p:txBody>
          <a:bodyPr vert="eaVert"/>
          <a:lstStyle/>
          <a:p>
            <a:r>
              <a:rPr lang="zh-CN" altLang="en-US" noProof="1" smtClean="0"/>
              <a:t>单击此处编辑母版标题样式</a:t>
            </a:r>
            <a:endParaRPr lang="zh-CN" altLang="en-US" noProof="1"/>
          </a:p>
        </p:txBody>
      </p:sp>
      <p:sp>
        <p:nvSpPr>
          <p:cNvPr id="3" name="竖排文本占位符 2"/>
          <p:cNvSpPr>
            <a:spLocks noGrp="1"/>
          </p:cNvSpPr>
          <p:nvPr>
            <p:ph type="body" orient="vert" idx="1"/>
          </p:nvPr>
        </p:nvSpPr>
        <p:spPr>
          <a:xfrm>
            <a:off x="0" y="0"/>
            <a:ext cx="6705600" cy="6413500"/>
          </a:xfrm>
        </p:spPr>
        <p:txBody>
          <a:bodyPr vert="eaVert"/>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bg>
      <p:bgPr>
        <a:solidFill>
          <a:srgbClr val="FFFFFF"/>
        </a:solidFill>
        <a:effectLst/>
      </p:bgPr>
    </p:bg>
    <p:spTree>
      <p:nvGrpSpPr>
        <p:cNvPr id="1" name=""/>
        <p:cNvGrpSpPr/>
        <p:nvPr/>
      </p:nvGrpSpPr>
      <p:grpSpPr>
        <a:xfrm>
          <a:off x="0" y="0"/>
          <a:ext cx="0" cy="0"/>
          <a:chOff x="0" y="0"/>
          <a:chExt cx="0" cy="0"/>
        </a:xfrm>
      </p:grpSpPr>
      <p:pic>
        <p:nvPicPr>
          <p:cNvPr id="57353" name="Picture 11" descr="logo"/>
          <p:cNvPicPr>
            <a:picLocks noChangeAspect="1"/>
          </p:cNvPicPr>
          <p:nvPr userDrawn="1"/>
        </p:nvPicPr>
        <p:blipFill>
          <a:blip r:embed="rId2" cstate="print"/>
          <a:stretch>
            <a:fillRect/>
          </a:stretch>
        </p:blipFill>
        <p:spPr>
          <a:xfrm>
            <a:off x="457200" y="762000"/>
            <a:ext cx="2133600" cy="914400"/>
          </a:xfrm>
          <a:prstGeom prst="rect">
            <a:avLst/>
          </a:prstGeom>
          <a:noFill/>
          <a:ln w="9525">
            <a:noFill/>
          </a:ln>
        </p:spPr>
      </p:pic>
      <p:sp>
        <p:nvSpPr>
          <p:cNvPr id="1174531" name="Rectangle 3"/>
          <p:cNvSpPr>
            <a:spLocks noGrp="1" noChangeArrowheads="1"/>
          </p:cNvSpPr>
          <p:nvPr>
            <p:ph type="ctrTitle"/>
          </p:nvPr>
        </p:nvSpPr>
        <p:spPr>
          <a:xfrm>
            <a:off x="3230563" y="2857500"/>
            <a:ext cx="5307012" cy="1428750"/>
          </a:xfrm>
        </p:spPr>
        <p:txBody>
          <a:bodyPr anchor="ctr"/>
          <a:lstStyle>
            <a:lvl1pPr algn="ctr">
              <a:defRPr sz="2800">
                <a:solidFill>
                  <a:srgbClr val="CC0099"/>
                </a:solidFill>
              </a:defRPr>
            </a:lvl1pPr>
          </a:lstStyle>
          <a:p>
            <a:r>
              <a:rPr lang="zh-CN" altLang="en-US" noProof="1"/>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624763" cy="515938"/>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1828632" y="2057436"/>
            <a:ext cx="9144000" cy="6032420"/>
          </a:xfrm>
          <a:prstGeom prst="rect">
            <a:avLst/>
          </a:prstGeo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624763" cy="515938"/>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0" y="587375"/>
            <a:ext cx="4495800" cy="5826125"/>
          </a:xfrm>
          <a:prstGeom prst="rect">
            <a:avLst/>
          </a:prstGeo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内容占位符 3"/>
          <p:cNvSpPr>
            <a:spLocks noGrp="1"/>
          </p:cNvSpPr>
          <p:nvPr>
            <p:ph sz="half" idx="2"/>
          </p:nvPr>
        </p:nvSpPr>
        <p:spPr>
          <a:xfrm>
            <a:off x="4648200" y="587375"/>
            <a:ext cx="4495800" cy="5826125"/>
          </a:xfrm>
          <a:prstGeom prst="rect">
            <a:avLst/>
          </a:prstGeo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624763" cy="515938"/>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a:prstGeom prst="rect">
            <a:avLst/>
          </a:prstGeom>
        </p:spPr>
        <p:txBody>
          <a:bodyPr vert="horz" wrap="square" lIns="90050" tIns="45024" rIns="90050" bIns="45024"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ts val="590"/>
              </a:spcBef>
              <a:spcAft>
                <a:spcPts val="590"/>
              </a:spcAft>
              <a:buClr>
                <a:schemeClr val="tx2"/>
              </a:buClr>
              <a:buSzPct val="80000"/>
              <a:buFont typeface="Wingdings" panose="05000000000000000000" pitchFamily="2" charset="2"/>
              <a:buNone/>
              <a:defRPr/>
            </a:pPr>
            <a:endParaRPr kumimoji="0" lang="zh-CN" altLang="en-US" sz="3200" b="1"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624763" cy="515938"/>
          </a:xfrm>
          <a:prstGeom prst="rect">
            <a:avLst/>
          </a:prstGeom>
        </p:spPr>
        <p:txBody>
          <a:bodyPr/>
          <a:lstStyle/>
          <a:p>
            <a:r>
              <a:rPr lang="zh-CN" altLang="en-US" noProof="1" smtClean="0"/>
              <a:t>单击此处编辑母版标题样式</a:t>
            </a:r>
            <a:endParaRPr lang="zh-CN" altLang="en-US" noProof="1"/>
          </a:p>
        </p:txBody>
      </p:sp>
      <p:sp>
        <p:nvSpPr>
          <p:cNvPr id="3" name="竖排文本占位符 2"/>
          <p:cNvSpPr>
            <a:spLocks noGrp="1"/>
          </p:cNvSpPr>
          <p:nvPr>
            <p:ph type="body" orient="vert" idx="1"/>
          </p:nvPr>
        </p:nvSpPr>
        <p:spPr>
          <a:xfrm>
            <a:off x="-1828632" y="2057436"/>
            <a:ext cx="9144000" cy="6032420"/>
          </a:xfrm>
          <a:prstGeom prst="rect">
            <a:avLst/>
          </a:prstGeom>
        </p:spPr>
        <p:txBody>
          <a:bodyPr vert="eaVert"/>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413500"/>
          </a:xfrm>
          <a:prstGeom prst="rect">
            <a:avLst/>
          </a:prstGeom>
        </p:spPr>
        <p:txBody>
          <a:bodyPr vert="eaVert"/>
          <a:lstStyle/>
          <a:p>
            <a:r>
              <a:rPr lang="zh-CN" altLang="en-US" noProof="1" smtClean="0"/>
              <a:t>单击此处编辑母版标题样式</a:t>
            </a:r>
            <a:endParaRPr lang="zh-CN" altLang="en-US" noProof="1"/>
          </a:p>
        </p:txBody>
      </p:sp>
      <p:sp>
        <p:nvSpPr>
          <p:cNvPr id="3" name="竖排文本占位符 2"/>
          <p:cNvSpPr>
            <a:spLocks noGrp="1"/>
          </p:cNvSpPr>
          <p:nvPr>
            <p:ph type="body" orient="vert" idx="1"/>
          </p:nvPr>
        </p:nvSpPr>
        <p:spPr>
          <a:xfrm>
            <a:off x="0" y="0"/>
            <a:ext cx="6705600" cy="6413500"/>
          </a:xfrm>
          <a:prstGeom prst="rect">
            <a:avLst/>
          </a:prstGeom>
        </p:spPr>
        <p:txBody>
          <a:bodyPr vert="eaVert"/>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1_标题幻灯片">
    <p:bg>
      <p:bgPr>
        <a:solidFill>
          <a:srgbClr val="FFFFFF"/>
        </a:solidFill>
        <a:effectLst/>
      </p:bgPr>
    </p:bg>
    <p:spTree>
      <p:nvGrpSpPr>
        <p:cNvPr id="1" name=""/>
        <p:cNvGrpSpPr/>
        <p:nvPr/>
      </p:nvGrpSpPr>
      <p:grpSpPr>
        <a:xfrm>
          <a:off x="0" y="0"/>
          <a:ext cx="0" cy="0"/>
          <a:chOff x="0" y="0"/>
          <a:chExt cx="0" cy="0"/>
        </a:xfrm>
      </p:grpSpPr>
      <p:sp>
        <p:nvSpPr>
          <p:cNvPr id="13" name="Rectangle 2"/>
          <p:cNvSpPr>
            <a:spLocks noChangeArrowheads="1"/>
          </p:cNvSpPr>
          <p:nvPr/>
        </p:nvSpPr>
        <p:spPr bwMode="auto">
          <a:xfrm>
            <a:off x="0" y="685800"/>
            <a:ext cx="9307513" cy="301625"/>
          </a:xfrm>
          <a:prstGeom prst="rect">
            <a:avLst/>
          </a:prstGeom>
          <a:noFill/>
          <a:ln w="9525">
            <a:no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1"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endParaRPr>
          </a:p>
        </p:txBody>
      </p:sp>
      <p:sp>
        <p:nvSpPr>
          <p:cNvPr id="14" name="Rectangle 4"/>
          <p:cNvSpPr>
            <a:spLocks noChangeArrowheads="1"/>
          </p:cNvSpPr>
          <p:nvPr/>
        </p:nvSpPr>
        <p:spPr bwMode="auto">
          <a:xfrm>
            <a:off x="8278813" y="6410325"/>
            <a:ext cx="336550" cy="241300"/>
          </a:xfrm>
          <a:prstGeom prst="rect">
            <a:avLst/>
          </a:prstGeom>
          <a:noFill/>
          <a:ln>
            <a:noFill/>
          </a:ln>
        </p:spPr>
        <p:txBody>
          <a:bodyPr wrap="none" lIns="90333" tIns="44376" rIns="90333" bIns="44376">
            <a:spAutoFit/>
          </a:bodyPr>
          <a:lstStyle>
            <a:lvl1pPr>
              <a:defRPr sz="2400" b="1" i="1">
                <a:solidFill>
                  <a:schemeClr val="tx1"/>
                </a:solidFill>
                <a:latin typeface="Arial" panose="020B0604020202020204" pitchFamily="34" charset="0"/>
                <a:ea typeface="宋体" panose="02010600030101010101" pitchFamily="2" charset="-122"/>
              </a:defRPr>
            </a:lvl1pPr>
            <a:lvl2pPr marL="742950" indent="-285750">
              <a:defRPr sz="2400" b="1" i="1">
                <a:solidFill>
                  <a:schemeClr val="tx1"/>
                </a:solidFill>
                <a:latin typeface="Arial" panose="020B0604020202020204" pitchFamily="34" charset="0"/>
                <a:ea typeface="宋体" panose="02010600030101010101" pitchFamily="2" charset="-122"/>
              </a:defRPr>
            </a:lvl2pPr>
            <a:lvl3pPr marL="1143000" indent="-228600">
              <a:defRPr sz="2400" b="1" i="1">
                <a:solidFill>
                  <a:schemeClr val="tx1"/>
                </a:solidFill>
                <a:latin typeface="Arial" panose="020B0604020202020204" pitchFamily="34" charset="0"/>
                <a:ea typeface="宋体" panose="02010600030101010101" pitchFamily="2" charset="-122"/>
              </a:defRPr>
            </a:lvl3pPr>
            <a:lvl4pPr marL="1600200" indent="-228600">
              <a:defRPr sz="2400" b="1" i="1">
                <a:solidFill>
                  <a:schemeClr val="tx1"/>
                </a:solidFill>
                <a:latin typeface="Arial" panose="020B0604020202020204" pitchFamily="34" charset="0"/>
                <a:ea typeface="宋体" panose="02010600030101010101" pitchFamily="2" charset="-122"/>
              </a:defRPr>
            </a:lvl4pPr>
            <a:lvl5pPr marL="2057400" indent="-228600">
              <a:defRPr sz="2400"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fld id="{B834A102-075B-C446-8A34-09C3519E7BD4}" type="slidenum">
              <a:rPr kumimoji="0" lang="zh-CN" altLang="en-US" sz="1000" b="1" i="1"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t>‹#›</a:t>
            </a:fld>
            <a:endParaRPr kumimoji="0" lang="zh-CN" altLang="en-US" sz="1000" b="1" i="1"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endParaRPr>
          </a:p>
        </p:txBody>
      </p:sp>
      <p:sp>
        <p:nvSpPr>
          <p:cNvPr id="15" name="Rectangle 5"/>
          <p:cNvSpPr>
            <a:spLocks noChangeArrowheads="1"/>
          </p:cNvSpPr>
          <p:nvPr/>
        </p:nvSpPr>
        <p:spPr bwMode="auto">
          <a:xfrm>
            <a:off x="4217988" y="5467350"/>
            <a:ext cx="3413125" cy="301625"/>
          </a:xfrm>
          <a:prstGeom prst="rect">
            <a:avLst/>
          </a:prstGeom>
          <a:noFill/>
          <a:ln>
            <a:noFill/>
          </a:ln>
        </p:spPr>
        <p:txBody>
          <a:bodyPr wrap="none" lIns="90050" tIns="45024" rIns="90050" bIns="45024">
            <a:spAutoFit/>
          </a:bodyPr>
          <a:lstStyle>
            <a:lvl1pPr defTabSz="901700">
              <a:defRPr>
                <a:solidFill>
                  <a:schemeClr val="tx1"/>
                </a:solidFill>
                <a:latin typeface="Arial" panose="020B0604020202020204" pitchFamily="34" charset="0"/>
                <a:ea typeface="宋体" panose="02010600030101010101" pitchFamily="2" charset="-122"/>
              </a:defRPr>
            </a:lvl1pPr>
            <a:lvl2pPr defTabSz="901700">
              <a:defRPr>
                <a:solidFill>
                  <a:schemeClr val="tx1"/>
                </a:solidFill>
                <a:latin typeface="Arial" panose="020B0604020202020204" pitchFamily="34" charset="0"/>
                <a:ea typeface="宋体" panose="02010600030101010101" pitchFamily="2" charset="-122"/>
              </a:defRPr>
            </a:lvl2pPr>
            <a:lvl3pPr defTabSz="901700">
              <a:defRPr>
                <a:solidFill>
                  <a:schemeClr val="tx1"/>
                </a:solidFill>
                <a:latin typeface="Arial" panose="020B0604020202020204" pitchFamily="34" charset="0"/>
                <a:ea typeface="宋体" panose="02010600030101010101" pitchFamily="2" charset="-122"/>
              </a:defRPr>
            </a:lvl3pPr>
            <a:lvl4pPr defTabSz="901700">
              <a:defRPr>
                <a:solidFill>
                  <a:schemeClr val="tx1"/>
                </a:solidFill>
                <a:latin typeface="Arial" panose="020B0604020202020204" pitchFamily="34" charset="0"/>
                <a:ea typeface="宋体" panose="02010600030101010101" pitchFamily="2" charset="-122"/>
              </a:defRPr>
            </a:lvl4pPr>
            <a:lvl5pPr defTabSz="901700">
              <a:defRPr>
                <a:solidFill>
                  <a:schemeClr val="tx1"/>
                </a:solidFill>
                <a:latin typeface="Arial" panose="020B0604020202020204" pitchFamily="34" charset="0"/>
                <a:ea typeface="宋体" panose="02010600030101010101" pitchFamily="2" charset="-122"/>
              </a:defRPr>
            </a:lvl5pPr>
            <a:lvl6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017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1" i="1"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rPr>
              <a:t>Brighten Your Way And Raise You Up.</a:t>
            </a:r>
          </a:p>
        </p:txBody>
      </p:sp>
      <p:sp>
        <p:nvSpPr>
          <p:cNvPr id="16" name="Text Box 6"/>
          <p:cNvSpPr txBox="1">
            <a:spLocks noChangeArrowheads="1"/>
          </p:cNvSpPr>
          <p:nvPr/>
        </p:nvSpPr>
        <p:spPr bwMode="auto">
          <a:xfrm>
            <a:off x="3294063" y="1509713"/>
            <a:ext cx="5291138" cy="515938"/>
          </a:xfrm>
          <a:prstGeom prst="rect">
            <a:avLst/>
          </a:prstGeom>
          <a:noFill/>
          <a:ln w="9525">
            <a:noFill/>
            <a:miter lim="800000"/>
          </a:ln>
        </p:spPr>
        <p:txBody>
          <a:bodyPr lIns="90050" tIns="45024" rIns="90050" bIns="45024">
            <a:spAutoFit/>
          </a:bodyPr>
          <a:lstStyle/>
          <a:p>
            <a:pPr marL="0" marR="0" lvl="0" indent="0" algn="ctr" defTabSz="901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1" i="1" u="none" strike="noStrike" kern="1200" cap="none" spc="0" normalizeH="0" baseline="0" noProof="1">
                <a:ln>
                  <a:noFill/>
                </a:ln>
                <a:solidFill>
                  <a:schemeClr val="bg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rPr>
              <a:t>Briup High-End IT Training</a:t>
            </a:r>
            <a:endParaRPr kumimoji="0" lang="en-US" altLang="zh-CN" sz="1600" b="1" i="1" u="none" strike="noStrike" kern="1200" cap="none" spc="0" normalizeH="0" baseline="0" noProof="1">
              <a:ln>
                <a:noFill/>
              </a:ln>
              <a:solidFill>
                <a:schemeClr val="bg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endParaRPr>
          </a:p>
        </p:txBody>
      </p:sp>
      <p:sp>
        <p:nvSpPr>
          <p:cNvPr id="17" name="Line 7"/>
          <p:cNvSpPr>
            <a:spLocks noChangeShapeType="1"/>
          </p:cNvSpPr>
          <p:nvPr/>
        </p:nvSpPr>
        <p:spPr bwMode="auto">
          <a:xfrm flipV="1">
            <a:off x="2917825" y="838200"/>
            <a:ext cx="0" cy="6019800"/>
          </a:xfrm>
          <a:prstGeom prst="line">
            <a:avLst/>
          </a:prstGeom>
          <a:noFill/>
          <a:ln w="38100">
            <a:solidFill>
              <a:schemeClr val="tx2"/>
            </a:solidFill>
            <a:round/>
          </a:ln>
        </p:spPr>
        <p:txBody>
          <a:bodyPr lIns="88951" tIns="44476" rIns="88951" bIns="44476">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1"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endParaRPr>
          </a:p>
        </p:txBody>
      </p:sp>
      <p:sp>
        <p:nvSpPr>
          <p:cNvPr id="18" name="Text Box 8"/>
          <p:cNvSpPr txBox="1">
            <a:spLocks noChangeArrowheads="1"/>
          </p:cNvSpPr>
          <p:nvPr/>
        </p:nvSpPr>
        <p:spPr bwMode="auto">
          <a:xfrm>
            <a:off x="311150" y="2220913"/>
            <a:ext cx="2363788" cy="333375"/>
          </a:xfrm>
          <a:prstGeom prst="rect">
            <a:avLst/>
          </a:prstGeom>
          <a:noFill/>
          <a:ln>
            <a:noFill/>
          </a:ln>
        </p:spPr>
        <p:txBody>
          <a:bodyPr lIns="88816" tIns="44409" rIns="88816" bIns="44409">
            <a:spAutoFit/>
          </a:bodyPr>
          <a:lstStyle>
            <a:lvl1pPr defTabSz="90170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defTabSz="901700">
              <a:defRPr>
                <a:solidFill>
                  <a:schemeClr val="tx1"/>
                </a:solidFill>
                <a:latin typeface="Arial" panose="020B0604020202020204" pitchFamily="34" charset="0"/>
                <a:ea typeface="宋体" panose="02010600030101010101" pitchFamily="2" charset="-122"/>
              </a:defRPr>
            </a:lvl2pPr>
            <a:lvl3pPr defTabSz="901700">
              <a:defRPr>
                <a:solidFill>
                  <a:schemeClr val="tx1"/>
                </a:solidFill>
                <a:latin typeface="Arial" panose="020B0604020202020204" pitchFamily="34" charset="0"/>
                <a:ea typeface="宋体" panose="02010600030101010101" pitchFamily="2" charset="-122"/>
              </a:defRPr>
            </a:lvl3pPr>
            <a:lvl4pPr defTabSz="901700">
              <a:defRPr>
                <a:solidFill>
                  <a:schemeClr val="tx1"/>
                </a:solidFill>
                <a:latin typeface="Arial" panose="020B0604020202020204" pitchFamily="34" charset="0"/>
                <a:ea typeface="宋体" panose="02010600030101010101" pitchFamily="2" charset="-122"/>
              </a:defRPr>
            </a:lvl4pPr>
            <a:lvl5pPr defTabSz="901700">
              <a:defRPr>
                <a:solidFill>
                  <a:schemeClr val="tx1"/>
                </a:solidFill>
                <a:latin typeface="Arial" panose="020B0604020202020204" pitchFamily="34" charset="0"/>
                <a:ea typeface="宋体" panose="02010600030101010101" pitchFamily="2" charset="-122"/>
              </a:defRPr>
            </a:lvl5pPr>
            <a:lvl6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017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1"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Arial" panose="020B0604020202020204" pitchFamily="34" charset="0"/>
              </a:rPr>
              <a:t>www.briup.com</a:t>
            </a:r>
          </a:p>
        </p:txBody>
      </p:sp>
      <p:sp>
        <p:nvSpPr>
          <p:cNvPr id="19" name="Rectangle 9"/>
          <p:cNvSpPr>
            <a:spLocks noChangeArrowheads="1"/>
          </p:cNvSpPr>
          <p:nvPr/>
        </p:nvSpPr>
        <p:spPr bwMode="auto">
          <a:xfrm>
            <a:off x="241300" y="1936750"/>
            <a:ext cx="2566988" cy="333375"/>
          </a:xfrm>
          <a:prstGeom prst="rect">
            <a:avLst/>
          </a:prstGeom>
          <a:noFill/>
          <a:ln>
            <a:noFill/>
          </a:ln>
        </p:spPr>
        <p:txBody>
          <a:bodyPr lIns="88816" tIns="44409" rIns="88816" bIns="44409">
            <a:spAutoFit/>
          </a:bodyPr>
          <a:lstStyle/>
          <a:p>
            <a:pPr lvl="0" algn="ctr" defTabSz="901700" eaLnBrk="1" hangingPunct="1">
              <a:buNone/>
            </a:pPr>
            <a:r>
              <a:rPr lang="zh-CN" altLang="en-US" sz="1600">
                <a:solidFill>
                  <a:srgbClr val="CC0099"/>
                </a:solidFill>
                <a:latin typeface="Arial" panose="020B0604020202020204" pitchFamily="34" charset="0"/>
              </a:rPr>
              <a:t>杰普软件科技有限公司</a:t>
            </a:r>
          </a:p>
        </p:txBody>
      </p:sp>
      <p:pic>
        <p:nvPicPr>
          <p:cNvPr id="57353" name="Picture 11" descr="logo"/>
          <p:cNvPicPr>
            <a:picLocks noChangeAspect="1"/>
          </p:cNvPicPr>
          <p:nvPr userDrawn="1"/>
        </p:nvPicPr>
        <p:blipFill>
          <a:blip r:embed="rId2" cstate="print"/>
          <a:stretch>
            <a:fillRect/>
          </a:stretch>
        </p:blipFill>
        <p:spPr>
          <a:xfrm>
            <a:off x="457200" y="762000"/>
            <a:ext cx="2133600" cy="914400"/>
          </a:xfrm>
          <a:prstGeom prst="rect">
            <a:avLst/>
          </a:prstGeom>
          <a:noFill/>
          <a:ln w="9525">
            <a:noFill/>
          </a:ln>
        </p:spPr>
      </p:pic>
      <p:sp>
        <p:nvSpPr>
          <p:cNvPr id="1174531" name="Rectangle 3"/>
          <p:cNvSpPr>
            <a:spLocks noGrp="1" noChangeArrowheads="1"/>
          </p:cNvSpPr>
          <p:nvPr>
            <p:ph type="ctrTitle"/>
          </p:nvPr>
        </p:nvSpPr>
        <p:spPr>
          <a:xfrm>
            <a:off x="3230563" y="2857500"/>
            <a:ext cx="5307012" cy="1428750"/>
          </a:xfrm>
          <a:prstGeom prst="rect">
            <a:avLst/>
          </a:prstGeom>
        </p:spPr>
        <p:txBody>
          <a:bodyPr anchor="ctr"/>
          <a:lstStyle>
            <a:lvl1pPr algn="ctr">
              <a:defRPr sz="2800">
                <a:solidFill>
                  <a:srgbClr val="CC0099"/>
                </a:solidFill>
              </a:defRPr>
            </a:lvl1pPr>
          </a:lstStyle>
          <a:p>
            <a:r>
              <a:rPr lang="zh-CN" altLang="en-US" noProof="1"/>
              <a:t>单击此处编辑母版标题样式</a:t>
            </a:r>
          </a:p>
        </p:txBody>
      </p:sp>
      <p:sp>
        <p:nvSpPr>
          <p:cNvPr id="22" name="Rectangle 10"/>
          <p:cNvSpPr>
            <a:spLocks noChangeArrowheads="1"/>
          </p:cNvSpPr>
          <p:nvPr userDrawn="1"/>
        </p:nvSpPr>
        <p:spPr bwMode="auto">
          <a:xfrm>
            <a:off x="152516" y="2895614"/>
            <a:ext cx="2666930" cy="3167451"/>
          </a:xfrm>
          <a:prstGeom prst="rect">
            <a:avLst/>
          </a:prstGeom>
          <a:noFill/>
          <a:ln>
            <a:noFill/>
          </a:ln>
        </p:spPr>
        <p:txBody>
          <a:bodyPr wrap="square" lIns="88816" tIns="44409" rIns="88816" bIns="44409">
            <a:spAutoFit/>
          </a:bodyPr>
          <a:lstStyle/>
          <a:p>
            <a:pPr marL="0" marR="0" lvl="0" indent="0" algn="l" defTabSz="889000" rtl="0" eaLnBrk="1" fontAlgn="base" latinLnBrk="0" hangingPunct="1">
              <a:lnSpc>
                <a:spcPct val="100000"/>
              </a:lnSpc>
              <a:spcBef>
                <a:spcPct val="0"/>
              </a:spcBef>
              <a:spcAft>
                <a:spcPct val="0"/>
              </a:spcAft>
              <a:buClrTx/>
              <a:buSzTx/>
              <a:buFontTx/>
              <a:buNone/>
              <a:tabLst/>
              <a:defRPr/>
            </a:pPr>
            <a:r>
              <a:rPr lang="en-US" altLang="zh-CN" sz="1400" i="0" dirty="0">
                <a:latin typeface="Times New Roman" panose="02020603050405020304" pitchFamily="18" charset="0"/>
                <a:sym typeface="宋体" panose="02010600030101010101" pitchFamily="2" charset="-122"/>
              </a:rPr>
              <a:t>Tel:  </a:t>
            </a:r>
            <a:r>
              <a:rPr lang="zh-CN" altLang="en-US" sz="1400" b="1" i="0" u="none" kern="1200" baseline="0" dirty="0" smtClean="0">
                <a:solidFill>
                  <a:schemeClr val="tx1"/>
                </a:solidFill>
                <a:latin typeface="Arial" panose="020B0604020202020204" pitchFamily="34" charset="0"/>
                <a:ea typeface="宋体" panose="02010600030101010101" pitchFamily="2" charset="-122"/>
                <a:cs typeface="+mn-cs"/>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0512</a:t>
            </a:r>
            <a:r>
              <a:rPr lang="zh-CN" altLang="en-US" sz="1400" b="1" i="0" u="none" kern="1200" baseline="0" dirty="0" smtClean="0">
                <a:solidFill>
                  <a:schemeClr val="tx1"/>
                </a:solidFill>
                <a:latin typeface="Arial" panose="020B0604020202020204" pitchFamily="34" charset="0"/>
                <a:ea typeface="宋体" panose="02010600030101010101" pitchFamily="2" charset="-122"/>
                <a:cs typeface="+mn-cs"/>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50190290-8010</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smtClean="0">
                <a:latin typeface="Times New Roman" panose="02020603050405020304" pitchFamily="18" charset="0"/>
                <a:sym typeface="宋体" panose="02010600030101010101" pitchFamily="2" charset="-122"/>
              </a:rPr>
              <a:t>Email:training@briup.com</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a:latin typeface="Times New Roman" panose="02020603050405020304" pitchFamily="18" charset="0"/>
                <a:sym typeface="宋体" panose="02010600030101010101" pitchFamily="2" charset="-122"/>
              </a:rPr>
              <a:t>Msn:  </a:t>
            </a:r>
            <a:r>
              <a:rPr lang="en-US" altLang="zh-CN" sz="1400" i="0" dirty="0">
                <a:latin typeface="Times New Roman" panose="02020603050405020304" pitchFamily="18" charset="0"/>
                <a:sym typeface="宋体" panose="02010600030101010101" pitchFamily="2" charset="-122"/>
                <a:hlinkClick r:id="rId3"/>
              </a:rPr>
              <a:t>training.sh@hotmail.com</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a:latin typeface="Times New Roman" panose="02020603050405020304" pitchFamily="18" charset="0"/>
                <a:sym typeface="宋体" panose="02010600030101010101" pitchFamily="2" charset="-122"/>
              </a:rPr>
              <a:t>Home:http://www.briup.com</a:t>
            </a:r>
            <a:r>
              <a:rPr lang="zh-CN" altLang="en-US" sz="1400" i="0" dirty="0">
                <a:latin typeface="宋体" panose="02010600030101010101" pitchFamily="2" charset="-122"/>
                <a:sym typeface="宋体" panose="02010600030101010101" pitchFamily="2" charset="-122"/>
              </a:rPr>
              <a:t>　</a:t>
            </a:r>
          </a:p>
          <a:p>
            <a:pPr lvl="0" defTabSz="889000" eaLnBrk="1" hangingPunct="1">
              <a:buNone/>
            </a:pPr>
            <a:endParaRPr lang="zh-CN" altLang="en-US" sz="14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200" i="0" dirty="0">
                <a:latin typeface="宋体" panose="02010600030101010101" pitchFamily="2" charset="-122"/>
                <a:sym typeface="宋体" panose="02010600030101010101" pitchFamily="2" charset="-122"/>
              </a:rPr>
              <a:t>地址</a:t>
            </a:r>
            <a:r>
              <a:rPr lang="zh-CN" altLang="en-US" sz="1200" i="0" dirty="0" smtClean="0">
                <a:latin typeface="宋体" panose="02010600030101010101" pitchFamily="2" charset="-122"/>
                <a:sym typeface="宋体" panose="02010600030101010101" pitchFamily="2" charset="-122"/>
              </a:rPr>
              <a:t>：江苏省苏州市</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昆山市巴城镇学院路</a:t>
            </a:r>
            <a:r>
              <a:rPr lang="en-US" altLang="zh-CN" sz="1200" b="1" i="0" u="none" kern="1200" baseline="0" dirty="0" smtClean="0">
                <a:solidFill>
                  <a:schemeClr val="tx1"/>
                </a:solidFill>
                <a:latin typeface="Arial" panose="020B0604020202020204" pitchFamily="34" charset="0"/>
                <a:ea typeface="宋体" panose="02010600030101010101" pitchFamily="2" charset="-122"/>
                <a:cs typeface="+mn-cs"/>
              </a:rPr>
              <a:t>828</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号昆山浦东软件园北楼</a:t>
            </a:r>
            <a:r>
              <a:rPr lang="en-US" altLang="zh-CN" sz="1200" b="1" i="0" u="none" kern="1200" baseline="0" dirty="0" smtClean="0">
                <a:solidFill>
                  <a:schemeClr val="tx1"/>
                </a:solidFill>
                <a:latin typeface="Arial" panose="020B0604020202020204" pitchFamily="34" charset="0"/>
                <a:ea typeface="宋体" panose="02010600030101010101" pitchFamily="2" charset="-122"/>
                <a:cs typeface="+mn-cs"/>
              </a:rPr>
              <a:t>4-5-8</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层</a:t>
            </a:r>
          </a:p>
          <a:p>
            <a:pPr marL="0" marR="0" lvl="0" indent="0" algn="l" defTabSz="889000" rtl="0" eaLnBrk="1" fontAlgn="base" latinLnBrk="0" hangingPunct="1">
              <a:lnSpc>
                <a:spcPct val="100000"/>
              </a:lnSpc>
              <a:spcBef>
                <a:spcPct val="0"/>
              </a:spcBef>
              <a:spcAft>
                <a:spcPct val="0"/>
              </a:spcAft>
              <a:buClrTx/>
              <a:buSzTx/>
              <a:buFontTx/>
              <a:buNone/>
              <a:tabLst/>
              <a:defRPr/>
            </a:pPr>
            <a:endParaRPr lang="zh-CN" altLang="en-US" sz="1200" i="0" dirty="0" smtClean="0"/>
          </a:p>
          <a:p>
            <a:pPr lvl="0" defTabSz="889000" eaLnBrk="1" hangingPunct="1">
              <a:buNone/>
            </a:pPr>
            <a:endParaRPr lang="zh-CN" altLang="en-US" sz="12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400" i="0" dirty="0">
                <a:latin typeface="宋体" panose="02010600030101010101" pitchFamily="2" charset="-122"/>
                <a:sym typeface="宋体" panose="02010600030101010101" pitchFamily="2" charset="-122"/>
              </a:rPr>
              <a:t>邮编</a:t>
            </a:r>
            <a:r>
              <a:rPr lang="zh-CN" altLang="en-US" sz="1400" i="0" dirty="0" smtClean="0">
                <a:latin typeface="宋体" panose="02010600030101010101" pitchFamily="2" charset="-122"/>
                <a:sym typeface="宋体" panose="02010600030101010101" pitchFamily="2" charset="-122"/>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215311</a:t>
            </a:r>
            <a:endParaRPr lang="en-US" altLang="zh-CN" sz="14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400" i="0" dirty="0">
                <a:latin typeface="宋体" panose="02010600030101010101" pitchFamily="2" charset="-122"/>
                <a:sym typeface="宋体" panose="02010600030101010101" pitchFamily="2" charset="-122"/>
              </a:rPr>
              <a:t>电话</a:t>
            </a:r>
            <a:r>
              <a:rPr lang="en-US" altLang="zh-CN" sz="1400" i="0" dirty="0">
                <a:latin typeface="宋体" panose="02010600030101010101" pitchFamily="2" charset="-122"/>
                <a:sym typeface="宋体" panose="02010600030101010101" pitchFamily="2" charset="-122"/>
              </a:rPr>
              <a:t>: </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(0512)50190290-8000</a:t>
            </a:r>
          </a:p>
          <a:p>
            <a:pPr lvl="0" defTabSz="889000" eaLnBrk="1" hangingPunct="1">
              <a:buNone/>
            </a:pPr>
            <a:endParaRPr lang="en-US" altLang="zh-CN" sz="1400" i="0" dirty="0">
              <a:latin typeface="宋体" panose="02010600030101010101" pitchFamily="2" charset="-122"/>
              <a:sym typeface="宋体" panose="02010600030101010101" pitchFamily="2" charset="-122"/>
            </a:endParaRPr>
          </a:p>
          <a:p>
            <a:pPr lvl="0" defTabSz="889000" eaLnBrk="1" hangingPunct="1">
              <a:buNone/>
            </a:pPr>
            <a:r>
              <a:rPr lang="zh-CN" altLang="en-US" sz="1400" i="0" dirty="0" smtClean="0">
                <a:latin typeface="宋体" panose="02010600030101010101" pitchFamily="2" charset="-122"/>
                <a:sym typeface="宋体" panose="02010600030101010101" pitchFamily="2" charset="-122"/>
              </a:rPr>
              <a:t>电</a:t>
            </a:r>
            <a:r>
              <a:rPr lang="zh-CN" altLang="en-US" sz="1400" i="0" dirty="0">
                <a:latin typeface="宋体" panose="02010600030101010101" pitchFamily="2" charset="-122"/>
                <a:sym typeface="宋体" panose="02010600030101010101" pitchFamily="2" charset="-122"/>
              </a:rPr>
              <a:t>邮：</a:t>
            </a:r>
            <a:r>
              <a:rPr lang="en-US" altLang="zh-CN" sz="1400" i="0" dirty="0">
                <a:latin typeface="宋体" panose="02010600030101010101" pitchFamily="2" charset="-122"/>
                <a:sym typeface="宋体" panose="02010600030101010101" pitchFamily="2" charset="-122"/>
                <a:hlinkClick r:id="rId4"/>
              </a:rPr>
              <a:t>training@briup.com</a:t>
            </a:r>
            <a:endParaRPr lang="en-US" altLang="zh-CN" sz="1400" i="0" dirty="0">
              <a:latin typeface="宋体" panose="02010600030101010101" pitchFamily="2" charset="-122"/>
              <a:sym typeface="宋体" panose="02010600030101010101" pitchFamily="2" charset="-122"/>
            </a:endParaRPr>
          </a:p>
          <a:p>
            <a:pPr lvl="0" defTabSz="889000" eaLnBrk="1" hangingPunct="1">
              <a:buNone/>
            </a:pPr>
            <a:r>
              <a:rPr lang="zh-CN" altLang="en-US" sz="1400" i="0" dirty="0">
                <a:latin typeface="宋体" panose="02010600030101010101" pitchFamily="2" charset="-122"/>
                <a:sym typeface="宋体" panose="02010600030101010101" pitchFamily="2" charset="-122"/>
              </a:rPr>
              <a:t>主页：</a:t>
            </a:r>
            <a:r>
              <a:rPr lang="en-US" altLang="zh-CN" sz="1400" i="0" dirty="0">
                <a:latin typeface="宋体" panose="02010600030101010101" pitchFamily="2" charset="-122"/>
                <a:sym typeface="宋体" panose="02010600030101010101" pitchFamily="2" charset="-122"/>
              </a:rPr>
              <a:t>http://www.briup.com</a:t>
            </a:r>
            <a:r>
              <a:rPr lang="zh-CN" altLang="en-US" sz="1400" i="0" dirty="0">
                <a:latin typeface="宋体" panose="02010600030101010101" pitchFamily="2" charset="-122"/>
                <a:sym typeface="宋体" panose="02010600030101010101" pitchFamily="2" charset="-122"/>
              </a:rPr>
              <a:t>　</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0" y="587375"/>
            <a:ext cx="4495800" cy="5826125"/>
          </a:xfr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内容占位符 3"/>
          <p:cNvSpPr>
            <a:spLocks noGrp="1"/>
          </p:cNvSpPr>
          <p:nvPr>
            <p:ph sz="half" idx="2"/>
          </p:nvPr>
        </p:nvSpPr>
        <p:spPr>
          <a:xfrm>
            <a:off x="4648200" y="587375"/>
            <a:ext cx="4495800" cy="5826125"/>
          </a:xfr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0050" tIns="45024" rIns="90050" bIns="45024"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ts val="590"/>
              </a:spcBef>
              <a:spcAft>
                <a:spcPts val="590"/>
              </a:spcAft>
              <a:buClr>
                <a:schemeClr val="tx2"/>
              </a:buClr>
              <a:buSzPct val="80000"/>
              <a:buFont typeface="Wingdings" panose="05000000000000000000" pitchFamily="2" charset="2"/>
              <a:buNone/>
              <a:defRPr/>
            </a:pPr>
            <a:endParaRPr kumimoji="0" lang="zh-CN" altLang="en-US" sz="3200" b="1"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本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413500"/>
          </a:xfrm>
        </p:spPr>
        <p:txBody>
          <a:bodyPr vert="eaVert"/>
          <a:lstStyle/>
          <a:p>
            <a:r>
              <a:rPr lang="zh-CN" altLang="en-US" noProof="1" smtClean="0"/>
              <a:t>单击此处编辑母版标题样式</a:t>
            </a:r>
            <a:endParaRPr lang="zh-CN" altLang="en-US" noProof="1"/>
          </a:p>
        </p:txBody>
      </p:sp>
      <p:sp>
        <p:nvSpPr>
          <p:cNvPr id="3" name="竖排文本占位符 2"/>
          <p:cNvSpPr>
            <a:spLocks noGrp="1"/>
          </p:cNvSpPr>
          <p:nvPr>
            <p:ph type="body" orient="vert" idx="1"/>
          </p:nvPr>
        </p:nvSpPr>
        <p:spPr>
          <a:xfrm>
            <a:off x="0" y="0"/>
            <a:ext cx="6705600" cy="6413500"/>
          </a:xfrm>
        </p:spPr>
        <p:txBody>
          <a:bodyPr vert="eaVert"/>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1_标题幻灯片">
    <p:bg>
      <p:bgPr>
        <a:solidFill>
          <a:srgbClr val="FFFFFF"/>
        </a:solidFill>
        <a:effectLst/>
      </p:bgPr>
    </p:bg>
    <p:spTree>
      <p:nvGrpSpPr>
        <p:cNvPr id="1" name=""/>
        <p:cNvGrpSpPr/>
        <p:nvPr/>
      </p:nvGrpSpPr>
      <p:grpSpPr>
        <a:xfrm>
          <a:off x="0" y="0"/>
          <a:ext cx="0" cy="0"/>
          <a:chOff x="0" y="0"/>
          <a:chExt cx="0" cy="0"/>
        </a:xfrm>
      </p:grpSpPr>
      <p:sp>
        <p:nvSpPr>
          <p:cNvPr id="12" name="Rectangle 2"/>
          <p:cNvSpPr>
            <a:spLocks noChangeArrowheads="1"/>
          </p:cNvSpPr>
          <p:nvPr/>
        </p:nvSpPr>
        <p:spPr bwMode="auto">
          <a:xfrm>
            <a:off x="0" y="685800"/>
            <a:ext cx="9307513" cy="301625"/>
          </a:xfrm>
          <a:prstGeom prst="rect">
            <a:avLst/>
          </a:prstGeom>
          <a:noFill/>
          <a:ln w="9525">
            <a:no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1"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endParaRPr>
          </a:p>
        </p:txBody>
      </p:sp>
      <p:sp>
        <p:nvSpPr>
          <p:cNvPr id="13" name="Rectangle 4"/>
          <p:cNvSpPr>
            <a:spLocks noChangeArrowheads="1"/>
          </p:cNvSpPr>
          <p:nvPr/>
        </p:nvSpPr>
        <p:spPr bwMode="auto">
          <a:xfrm>
            <a:off x="8278813" y="6410325"/>
            <a:ext cx="336550" cy="241300"/>
          </a:xfrm>
          <a:prstGeom prst="rect">
            <a:avLst/>
          </a:prstGeom>
          <a:noFill/>
          <a:ln w="9525">
            <a:noFill/>
            <a:miter lim="800000"/>
          </a:ln>
        </p:spPr>
        <p:txBody>
          <a:bodyPr wrap="none" lIns="90333" tIns="44376" rIns="90333" bIns="44376">
            <a:spAutoFit/>
          </a:bodyPr>
          <a:lstStyle>
            <a:lvl1pPr>
              <a:defRPr sz="2400" b="1" i="1">
                <a:solidFill>
                  <a:schemeClr val="tx1"/>
                </a:solidFill>
                <a:latin typeface="Arial" panose="020B0604020202020204" pitchFamily="34" charset="0"/>
                <a:ea typeface="宋体" panose="02010600030101010101" pitchFamily="2" charset="-122"/>
              </a:defRPr>
            </a:lvl1pPr>
            <a:lvl2pPr marL="742950" indent="-285750">
              <a:defRPr sz="2400" b="1" i="1">
                <a:solidFill>
                  <a:schemeClr val="tx1"/>
                </a:solidFill>
                <a:latin typeface="Arial" panose="020B0604020202020204" pitchFamily="34" charset="0"/>
                <a:ea typeface="宋体" panose="02010600030101010101" pitchFamily="2" charset="-122"/>
              </a:defRPr>
            </a:lvl2pPr>
            <a:lvl3pPr marL="1143000" indent="-228600">
              <a:defRPr sz="2400" b="1" i="1">
                <a:solidFill>
                  <a:schemeClr val="tx1"/>
                </a:solidFill>
                <a:latin typeface="Arial" panose="020B0604020202020204" pitchFamily="34" charset="0"/>
                <a:ea typeface="宋体" panose="02010600030101010101" pitchFamily="2" charset="-122"/>
              </a:defRPr>
            </a:lvl3pPr>
            <a:lvl4pPr marL="1600200" indent="-228600">
              <a:defRPr sz="2400" b="1" i="1">
                <a:solidFill>
                  <a:schemeClr val="tx1"/>
                </a:solidFill>
                <a:latin typeface="Arial" panose="020B0604020202020204" pitchFamily="34" charset="0"/>
                <a:ea typeface="宋体" panose="02010600030101010101" pitchFamily="2" charset="-122"/>
              </a:defRPr>
            </a:lvl4pPr>
            <a:lvl5pPr marL="2057400" indent="-228600">
              <a:defRPr sz="2400"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fld id="{7D54DA6E-A38C-8D4F-B2C2-66CAB827638F}" type="slidenum">
              <a:rPr kumimoji="0" lang="zh-CN" altLang="en-US" sz="1000" b="1" i="1"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Tx/>
                <a:buNone/>
                <a:defRPr/>
              </a:pPr>
              <a:t>‹#›</a:t>
            </a:fld>
            <a:endParaRPr kumimoji="0" lang="zh-CN" altLang="en-US" sz="1000" b="1" i="1"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endParaRPr>
          </a:p>
        </p:txBody>
      </p:sp>
      <p:sp>
        <p:nvSpPr>
          <p:cNvPr id="58372" name="Rectangle 5"/>
          <p:cNvSpPr/>
          <p:nvPr/>
        </p:nvSpPr>
        <p:spPr>
          <a:xfrm>
            <a:off x="4217988" y="5467350"/>
            <a:ext cx="3413125" cy="301625"/>
          </a:xfrm>
          <a:prstGeom prst="rect">
            <a:avLst/>
          </a:prstGeom>
          <a:noFill/>
          <a:ln w="9525">
            <a:noFill/>
          </a:ln>
        </p:spPr>
        <p:txBody>
          <a:bodyPr wrap="none" lIns="90050" tIns="45024" rIns="90050" bIns="45024">
            <a:spAutoFit/>
          </a:bodyPr>
          <a:lstStyle/>
          <a:p>
            <a:pPr lvl="0" defTabSz="901700"/>
            <a:r>
              <a:rPr lang="en-US" altLang="zh-CN" sz="1400">
                <a:solidFill>
                  <a:schemeClr val="bg1"/>
                </a:solidFill>
                <a:latin typeface="Arial" panose="020B0604020202020204" pitchFamily="34" charset="0"/>
              </a:rPr>
              <a:t>Brighten Your Way And Raise You Up.</a:t>
            </a:r>
            <a:endParaRPr lang="en-US" altLang="zh-CN" sz="1400">
              <a:solidFill>
                <a:schemeClr val="bg1"/>
              </a:solidFill>
              <a:latin typeface="Arial" panose="020B0604020202020204" pitchFamily="34" charset="0"/>
              <a:ea typeface="Arial" panose="020B0604020202020204" pitchFamily="34" charset="0"/>
            </a:endParaRPr>
          </a:p>
        </p:txBody>
      </p:sp>
      <p:sp>
        <p:nvSpPr>
          <p:cNvPr id="15" name="Text Box 6"/>
          <p:cNvSpPr txBox="1">
            <a:spLocks noChangeArrowheads="1"/>
          </p:cNvSpPr>
          <p:nvPr/>
        </p:nvSpPr>
        <p:spPr bwMode="auto">
          <a:xfrm>
            <a:off x="3294063" y="1509713"/>
            <a:ext cx="5291138" cy="515938"/>
          </a:xfrm>
          <a:prstGeom prst="rect">
            <a:avLst/>
          </a:prstGeom>
          <a:noFill/>
          <a:ln w="9525">
            <a:noFill/>
            <a:miter lim="800000"/>
          </a:ln>
        </p:spPr>
        <p:txBody>
          <a:bodyPr lIns="90050" tIns="45024" rIns="90050" bIns="45024">
            <a:spAutoFit/>
          </a:bodyPr>
          <a:lstStyle/>
          <a:p>
            <a:pPr marL="0" marR="0" lvl="0" indent="0" algn="ctr" defTabSz="901700" rtl="0" eaLnBrk="0" fontAlgn="base" latinLnBrk="0" hangingPunct="0">
              <a:lnSpc>
                <a:spcPct val="100000"/>
              </a:lnSpc>
              <a:spcBef>
                <a:spcPct val="0"/>
              </a:spcBef>
              <a:spcAft>
                <a:spcPct val="0"/>
              </a:spcAft>
              <a:buClrTx/>
              <a:buSzTx/>
              <a:buFontTx/>
              <a:buNone/>
              <a:defRPr/>
            </a:pPr>
            <a:r>
              <a:rPr kumimoji="0" lang="en-US" altLang="zh-CN" sz="2800" b="1" i="1" u="none" strike="noStrike" kern="1200" cap="none" spc="0" normalizeH="0" baseline="0" noProof="1">
                <a:ln>
                  <a:noFill/>
                </a:ln>
                <a:solidFill>
                  <a:schemeClr val="bg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rPr>
              <a:t>Briup High-End IT Training</a:t>
            </a:r>
            <a:endParaRPr kumimoji="0" lang="en-US" altLang="zh-CN" sz="1600" b="1" i="1" u="none" strike="noStrike" kern="1200" cap="none" spc="0" normalizeH="0" baseline="0" noProof="1">
              <a:ln>
                <a:noFill/>
              </a:ln>
              <a:solidFill>
                <a:schemeClr val="bg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endParaRPr>
          </a:p>
        </p:txBody>
      </p:sp>
      <p:sp>
        <p:nvSpPr>
          <p:cNvPr id="16" name="Line 7"/>
          <p:cNvSpPr>
            <a:spLocks noChangeShapeType="1"/>
          </p:cNvSpPr>
          <p:nvPr/>
        </p:nvSpPr>
        <p:spPr bwMode="auto">
          <a:xfrm flipV="1">
            <a:off x="2917825" y="838200"/>
            <a:ext cx="0" cy="6019800"/>
          </a:xfrm>
          <a:prstGeom prst="line">
            <a:avLst/>
          </a:prstGeom>
          <a:noFill/>
          <a:ln w="38100">
            <a:solidFill>
              <a:schemeClr val="tx2"/>
            </a:solidFill>
            <a:round/>
          </a:ln>
        </p:spPr>
        <p:txBody>
          <a:bodyPr lIns="88951" tIns="44476" rIns="88951" bIns="44476">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1"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endParaRPr>
          </a:p>
        </p:txBody>
      </p:sp>
      <p:sp>
        <p:nvSpPr>
          <p:cNvPr id="17" name="Text Box 8"/>
          <p:cNvSpPr txBox="1">
            <a:spLocks noChangeArrowheads="1"/>
          </p:cNvSpPr>
          <p:nvPr/>
        </p:nvSpPr>
        <p:spPr bwMode="auto">
          <a:xfrm>
            <a:off x="311150" y="2220913"/>
            <a:ext cx="2363788" cy="333375"/>
          </a:xfrm>
          <a:prstGeom prst="rect">
            <a:avLst/>
          </a:prstGeom>
          <a:noFill/>
          <a:ln>
            <a:noFill/>
          </a:ln>
        </p:spPr>
        <p:txBody>
          <a:bodyPr lIns="88816" tIns="44409" rIns="88816" bIns="44409">
            <a:spAutoFit/>
          </a:bodyPr>
          <a:lstStyle>
            <a:lvl1pPr defTabSz="90170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defTabSz="901700">
              <a:defRPr>
                <a:solidFill>
                  <a:schemeClr val="tx1"/>
                </a:solidFill>
                <a:latin typeface="Arial" panose="020B0604020202020204" pitchFamily="34" charset="0"/>
                <a:ea typeface="宋体" panose="02010600030101010101" pitchFamily="2" charset="-122"/>
              </a:defRPr>
            </a:lvl2pPr>
            <a:lvl3pPr defTabSz="901700">
              <a:defRPr>
                <a:solidFill>
                  <a:schemeClr val="tx1"/>
                </a:solidFill>
                <a:latin typeface="Arial" panose="020B0604020202020204" pitchFamily="34" charset="0"/>
                <a:ea typeface="宋体" panose="02010600030101010101" pitchFamily="2" charset="-122"/>
              </a:defRPr>
            </a:lvl3pPr>
            <a:lvl4pPr defTabSz="901700">
              <a:defRPr>
                <a:solidFill>
                  <a:schemeClr val="tx1"/>
                </a:solidFill>
                <a:latin typeface="Arial" panose="020B0604020202020204" pitchFamily="34" charset="0"/>
                <a:ea typeface="宋体" panose="02010600030101010101" pitchFamily="2" charset="-122"/>
              </a:defRPr>
            </a:lvl4pPr>
            <a:lvl5pPr defTabSz="901700">
              <a:defRPr>
                <a:solidFill>
                  <a:schemeClr val="tx1"/>
                </a:solidFill>
                <a:latin typeface="Arial" panose="020B0604020202020204" pitchFamily="34" charset="0"/>
                <a:ea typeface="宋体" panose="02010600030101010101" pitchFamily="2" charset="-122"/>
              </a:defRPr>
            </a:lvl5pPr>
            <a:lvl6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defTabSz="9017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01700" rtl="0" eaLnBrk="0" fontAlgn="base" latinLnBrk="0" hangingPunct="0">
              <a:lnSpc>
                <a:spcPct val="100000"/>
              </a:lnSpc>
              <a:spcBef>
                <a:spcPct val="0"/>
              </a:spcBef>
              <a:spcAft>
                <a:spcPct val="0"/>
              </a:spcAft>
              <a:buClrTx/>
              <a:buSzTx/>
              <a:buFontTx/>
              <a:buNone/>
              <a:defRPr/>
            </a:pPr>
            <a:r>
              <a:rPr kumimoji="0" lang="en-US" altLang="zh-CN" sz="1600" b="1" i="1"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Arial" panose="020B0604020202020204" pitchFamily="34" charset="0"/>
              </a:rPr>
              <a:t>www.briup.com</a:t>
            </a:r>
          </a:p>
        </p:txBody>
      </p:sp>
      <p:sp>
        <p:nvSpPr>
          <p:cNvPr id="18" name="Rectangle 9"/>
          <p:cNvSpPr>
            <a:spLocks noChangeArrowheads="1"/>
          </p:cNvSpPr>
          <p:nvPr/>
        </p:nvSpPr>
        <p:spPr bwMode="auto">
          <a:xfrm>
            <a:off x="241300" y="1936750"/>
            <a:ext cx="2566988" cy="333375"/>
          </a:xfrm>
          <a:prstGeom prst="rect">
            <a:avLst/>
          </a:prstGeom>
          <a:noFill/>
          <a:ln w="9525">
            <a:noFill/>
            <a:miter lim="800000"/>
          </a:ln>
        </p:spPr>
        <p:txBody>
          <a:bodyPr lIns="88816" tIns="44409" rIns="88816" bIns="44409">
            <a:spAutoFit/>
          </a:bodyPr>
          <a:lstStyle/>
          <a:p>
            <a:pPr lvl="0" algn="ctr" defTabSz="901700"/>
            <a:r>
              <a:rPr lang="zh-CN" altLang="en-US" sz="1600">
                <a:solidFill>
                  <a:srgbClr val="CC0099"/>
                </a:solidFill>
                <a:latin typeface="Arial" panose="020B0604020202020204" pitchFamily="34" charset="0"/>
              </a:rPr>
              <a:t>杰普软件科技有限公司</a:t>
            </a:r>
          </a:p>
        </p:txBody>
      </p:sp>
      <p:pic>
        <p:nvPicPr>
          <p:cNvPr id="58377" name="Picture 11" descr="logo"/>
          <p:cNvPicPr>
            <a:picLocks noChangeAspect="1"/>
          </p:cNvPicPr>
          <p:nvPr userDrawn="1"/>
        </p:nvPicPr>
        <p:blipFill>
          <a:blip r:embed="rId2" cstate="print"/>
          <a:stretch>
            <a:fillRect/>
          </a:stretch>
        </p:blipFill>
        <p:spPr>
          <a:xfrm>
            <a:off x="457200" y="762000"/>
            <a:ext cx="2133600" cy="914400"/>
          </a:xfrm>
          <a:prstGeom prst="rect">
            <a:avLst/>
          </a:prstGeom>
          <a:noFill/>
          <a:ln w="9525">
            <a:noFill/>
          </a:ln>
        </p:spPr>
      </p:pic>
      <p:sp>
        <p:nvSpPr>
          <p:cNvPr id="1174531" name="Rectangle 3"/>
          <p:cNvSpPr>
            <a:spLocks noGrp="1" noChangeArrowheads="1"/>
          </p:cNvSpPr>
          <p:nvPr>
            <p:ph type="ctrTitle"/>
          </p:nvPr>
        </p:nvSpPr>
        <p:spPr>
          <a:xfrm>
            <a:off x="3230563" y="2857500"/>
            <a:ext cx="5307012" cy="1428750"/>
          </a:xfrm>
        </p:spPr>
        <p:txBody>
          <a:bodyPr anchor="ctr"/>
          <a:lstStyle>
            <a:lvl1pPr algn="ctr">
              <a:defRPr sz="2800">
                <a:solidFill>
                  <a:srgbClr val="CC0099"/>
                </a:solidFill>
              </a:defRPr>
            </a:lvl1pPr>
          </a:lstStyle>
          <a:p>
            <a:r>
              <a:rPr lang="zh-CN" altLang="en-US" noProof="1"/>
              <a:t>单击此处编辑母版标题样式</a:t>
            </a:r>
          </a:p>
        </p:txBody>
      </p:sp>
      <p:sp>
        <p:nvSpPr>
          <p:cNvPr id="14" name="Rectangle 10"/>
          <p:cNvSpPr>
            <a:spLocks noChangeArrowheads="1"/>
          </p:cNvSpPr>
          <p:nvPr userDrawn="1"/>
        </p:nvSpPr>
        <p:spPr bwMode="auto">
          <a:xfrm>
            <a:off x="152516" y="2895614"/>
            <a:ext cx="2666930" cy="3167451"/>
          </a:xfrm>
          <a:prstGeom prst="rect">
            <a:avLst/>
          </a:prstGeom>
          <a:noFill/>
          <a:ln>
            <a:noFill/>
          </a:ln>
        </p:spPr>
        <p:txBody>
          <a:bodyPr wrap="square" lIns="88816" tIns="44409" rIns="88816" bIns="44409">
            <a:spAutoFit/>
          </a:bodyPr>
          <a:lstStyle/>
          <a:p>
            <a:pPr marL="0" marR="0" lvl="0" indent="0" algn="l" defTabSz="889000" rtl="0" eaLnBrk="1" fontAlgn="base" latinLnBrk="0" hangingPunct="1">
              <a:lnSpc>
                <a:spcPct val="100000"/>
              </a:lnSpc>
              <a:spcBef>
                <a:spcPct val="0"/>
              </a:spcBef>
              <a:spcAft>
                <a:spcPct val="0"/>
              </a:spcAft>
              <a:buClrTx/>
              <a:buSzTx/>
              <a:buFontTx/>
              <a:buNone/>
              <a:tabLst/>
              <a:defRPr/>
            </a:pPr>
            <a:r>
              <a:rPr lang="en-US" altLang="zh-CN" sz="1400" i="0" dirty="0">
                <a:latin typeface="Times New Roman" panose="02020603050405020304" pitchFamily="18" charset="0"/>
                <a:sym typeface="宋体" panose="02010600030101010101" pitchFamily="2" charset="-122"/>
              </a:rPr>
              <a:t>Tel:  </a:t>
            </a:r>
            <a:r>
              <a:rPr lang="zh-CN" altLang="en-US" sz="1400" b="1" i="0" u="none" kern="1200" baseline="0" dirty="0" smtClean="0">
                <a:solidFill>
                  <a:schemeClr val="tx1"/>
                </a:solidFill>
                <a:latin typeface="Arial" panose="020B0604020202020204" pitchFamily="34" charset="0"/>
                <a:ea typeface="宋体" panose="02010600030101010101" pitchFamily="2" charset="-122"/>
                <a:cs typeface="+mn-cs"/>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0512</a:t>
            </a:r>
            <a:r>
              <a:rPr lang="zh-CN" altLang="en-US" sz="1400" b="1" i="0" u="none" kern="1200" baseline="0" dirty="0" smtClean="0">
                <a:solidFill>
                  <a:schemeClr val="tx1"/>
                </a:solidFill>
                <a:latin typeface="Arial" panose="020B0604020202020204" pitchFamily="34" charset="0"/>
                <a:ea typeface="宋体" panose="02010600030101010101" pitchFamily="2" charset="-122"/>
                <a:cs typeface="+mn-cs"/>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50190290-8010</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smtClean="0">
                <a:latin typeface="Times New Roman" panose="02020603050405020304" pitchFamily="18" charset="0"/>
                <a:sym typeface="宋体" panose="02010600030101010101" pitchFamily="2" charset="-122"/>
              </a:rPr>
              <a:t>Email:training@briup.com</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a:latin typeface="Times New Roman" panose="02020603050405020304" pitchFamily="18" charset="0"/>
                <a:sym typeface="宋体" panose="02010600030101010101" pitchFamily="2" charset="-122"/>
              </a:rPr>
              <a:t>Msn:  </a:t>
            </a:r>
            <a:r>
              <a:rPr lang="en-US" altLang="zh-CN" sz="1400" i="0" dirty="0">
                <a:latin typeface="Times New Roman" panose="02020603050405020304" pitchFamily="18" charset="0"/>
                <a:sym typeface="宋体" panose="02010600030101010101" pitchFamily="2" charset="-122"/>
                <a:hlinkClick r:id="rId3"/>
              </a:rPr>
              <a:t>training.sh@hotmail.com</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a:latin typeface="Times New Roman" panose="02020603050405020304" pitchFamily="18" charset="0"/>
                <a:sym typeface="宋体" panose="02010600030101010101" pitchFamily="2" charset="-122"/>
              </a:rPr>
              <a:t>Home:http://www.briup.com</a:t>
            </a:r>
            <a:r>
              <a:rPr lang="zh-CN" altLang="en-US" sz="1400" i="0" dirty="0">
                <a:latin typeface="宋体" panose="02010600030101010101" pitchFamily="2" charset="-122"/>
                <a:sym typeface="宋体" panose="02010600030101010101" pitchFamily="2" charset="-122"/>
              </a:rPr>
              <a:t>　</a:t>
            </a:r>
          </a:p>
          <a:p>
            <a:pPr lvl="0" defTabSz="889000" eaLnBrk="1" hangingPunct="1">
              <a:buNone/>
            </a:pPr>
            <a:endParaRPr lang="zh-CN" altLang="en-US" sz="14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200" i="0" dirty="0">
                <a:latin typeface="宋体" panose="02010600030101010101" pitchFamily="2" charset="-122"/>
                <a:sym typeface="宋体" panose="02010600030101010101" pitchFamily="2" charset="-122"/>
              </a:rPr>
              <a:t>地址</a:t>
            </a:r>
            <a:r>
              <a:rPr lang="zh-CN" altLang="en-US" sz="1200" i="0" dirty="0" smtClean="0">
                <a:latin typeface="宋体" panose="02010600030101010101" pitchFamily="2" charset="-122"/>
                <a:sym typeface="宋体" panose="02010600030101010101" pitchFamily="2" charset="-122"/>
              </a:rPr>
              <a:t>：江苏省苏州市</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昆山市巴城镇学院路</a:t>
            </a:r>
            <a:r>
              <a:rPr lang="en-US" altLang="zh-CN" sz="1200" b="1" i="0" u="none" kern="1200" baseline="0" dirty="0" smtClean="0">
                <a:solidFill>
                  <a:schemeClr val="tx1"/>
                </a:solidFill>
                <a:latin typeface="Arial" panose="020B0604020202020204" pitchFamily="34" charset="0"/>
                <a:ea typeface="宋体" panose="02010600030101010101" pitchFamily="2" charset="-122"/>
                <a:cs typeface="+mn-cs"/>
              </a:rPr>
              <a:t>828</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号昆山浦东软件园北楼</a:t>
            </a:r>
            <a:r>
              <a:rPr lang="en-US" altLang="zh-CN" sz="1200" b="1" i="0" u="none" kern="1200" baseline="0" dirty="0" smtClean="0">
                <a:solidFill>
                  <a:schemeClr val="tx1"/>
                </a:solidFill>
                <a:latin typeface="Arial" panose="020B0604020202020204" pitchFamily="34" charset="0"/>
                <a:ea typeface="宋体" panose="02010600030101010101" pitchFamily="2" charset="-122"/>
                <a:cs typeface="+mn-cs"/>
              </a:rPr>
              <a:t>4-5-8</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层</a:t>
            </a:r>
          </a:p>
          <a:p>
            <a:pPr marL="0" marR="0" lvl="0" indent="0" algn="l" defTabSz="889000" rtl="0" eaLnBrk="1" fontAlgn="base" latinLnBrk="0" hangingPunct="1">
              <a:lnSpc>
                <a:spcPct val="100000"/>
              </a:lnSpc>
              <a:spcBef>
                <a:spcPct val="0"/>
              </a:spcBef>
              <a:spcAft>
                <a:spcPct val="0"/>
              </a:spcAft>
              <a:buClrTx/>
              <a:buSzTx/>
              <a:buFontTx/>
              <a:buNone/>
              <a:tabLst/>
              <a:defRPr/>
            </a:pPr>
            <a:endParaRPr lang="zh-CN" altLang="en-US" sz="1200" i="0" dirty="0" smtClean="0"/>
          </a:p>
          <a:p>
            <a:pPr lvl="0" defTabSz="889000" eaLnBrk="1" hangingPunct="1">
              <a:buNone/>
            </a:pPr>
            <a:endParaRPr lang="zh-CN" altLang="en-US" sz="12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400" i="0" dirty="0">
                <a:latin typeface="宋体" panose="02010600030101010101" pitchFamily="2" charset="-122"/>
                <a:sym typeface="宋体" panose="02010600030101010101" pitchFamily="2" charset="-122"/>
              </a:rPr>
              <a:t>邮编</a:t>
            </a:r>
            <a:r>
              <a:rPr lang="zh-CN" altLang="en-US" sz="1400" i="0" dirty="0" smtClean="0">
                <a:latin typeface="宋体" panose="02010600030101010101" pitchFamily="2" charset="-122"/>
                <a:sym typeface="宋体" panose="02010600030101010101" pitchFamily="2" charset="-122"/>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215311</a:t>
            </a:r>
            <a:endParaRPr lang="en-US" altLang="zh-CN" sz="14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400" i="0" dirty="0">
                <a:latin typeface="宋体" panose="02010600030101010101" pitchFamily="2" charset="-122"/>
                <a:sym typeface="宋体" panose="02010600030101010101" pitchFamily="2" charset="-122"/>
              </a:rPr>
              <a:t>电话</a:t>
            </a:r>
            <a:r>
              <a:rPr lang="en-US" altLang="zh-CN" sz="1400" i="0" dirty="0">
                <a:latin typeface="宋体" panose="02010600030101010101" pitchFamily="2" charset="-122"/>
                <a:sym typeface="宋体" panose="02010600030101010101" pitchFamily="2" charset="-122"/>
              </a:rPr>
              <a:t>: </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(0512)50190290-8000</a:t>
            </a:r>
          </a:p>
          <a:p>
            <a:pPr lvl="0" defTabSz="889000" eaLnBrk="1" hangingPunct="1">
              <a:buNone/>
            </a:pPr>
            <a:endParaRPr lang="en-US" altLang="zh-CN" sz="1400" i="0" dirty="0">
              <a:latin typeface="宋体" panose="02010600030101010101" pitchFamily="2" charset="-122"/>
              <a:sym typeface="宋体" panose="02010600030101010101" pitchFamily="2" charset="-122"/>
            </a:endParaRPr>
          </a:p>
          <a:p>
            <a:pPr lvl="0" defTabSz="889000" eaLnBrk="1" hangingPunct="1">
              <a:buNone/>
            </a:pPr>
            <a:r>
              <a:rPr lang="zh-CN" altLang="en-US" sz="1400" i="0" dirty="0" smtClean="0">
                <a:latin typeface="宋体" panose="02010600030101010101" pitchFamily="2" charset="-122"/>
                <a:sym typeface="宋体" panose="02010600030101010101" pitchFamily="2" charset="-122"/>
              </a:rPr>
              <a:t>电</a:t>
            </a:r>
            <a:r>
              <a:rPr lang="zh-CN" altLang="en-US" sz="1400" i="0" dirty="0">
                <a:latin typeface="宋体" panose="02010600030101010101" pitchFamily="2" charset="-122"/>
                <a:sym typeface="宋体" panose="02010600030101010101" pitchFamily="2" charset="-122"/>
              </a:rPr>
              <a:t>邮：</a:t>
            </a:r>
            <a:r>
              <a:rPr lang="en-US" altLang="zh-CN" sz="1400" i="0" dirty="0">
                <a:latin typeface="宋体" panose="02010600030101010101" pitchFamily="2" charset="-122"/>
                <a:sym typeface="宋体" panose="02010600030101010101" pitchFamily="2" charset="-122"/>
                <a:hlinkClick r:id="rId4"/>
              </a:rPr>
              <a:t>training@briup.com</a:t>
            </a:r>
            <a:endParaRPr lang="en-US" altLang="zh-CN" sz="1400" i="0" dirty="0">
              <a:latin typeface="宋体" panose="02010600030101010101" pitchFamily="2" charset="-122"/>
              <a:sym typeface="宋体" panose="02010600030101010101" pitchFamily="2" charset="-122"/>
            </a:endParaRPr>
          </a:p>
          <a:p>
            <a:pPr lvl="0" defTabSz="889000" eaLnBrk="1" hangingPunct="1">
              <a:buNone/>
            </a:pPr>
            <a:r>
              <a:rPr lang="zh-CN" altLang="en-US" sz="1400" i="0" dirty="0">
                <a:latin typeface="宋体" panose="02010600030101010101" pitchFamily="2" charset="-122"/>
                <a:sym typeface="宋体" panose="02010600030101010101" pitchFamily="2" charset="-122"/>
              </a:rPr>
              <a:t>主页：</a:t>
            </a:r>
            <a:r>
              <a:rPr lang="en-US" altLang="zh-CN" sz="1400" i="0" dirty="0">
                <a:latin typeface="宋体" panose="02010600030101010101" pitchFamily="2" charset="-122"/>
                <a:sym typeface="宋体" panose="02010600030101010101" pitchFamily="2" charset="-122"/>
              </a:rPr>
              <a:t>http://www.briup.com</a:t>
            </a:r>
            <a:r>
              <a:rPr lang="zh-CN" altLang="en-US" sz="1400" i="0" dirty="0">
                <a:latin typeface="宋体" panose="02010600030101010101" pitchFamily="2" charset="-122"/>
                <a:sym typeface="宋体" panose="02010600030101010101" pitchFamily="2" charset="-122"/>
              </a:rPr>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0" y="587375"/>
            <a:ext cx="4495800" cy="5826125"/>
          </a:xfr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内容占位符 3"/>
          <p:cNvSpPr>
            <a:spLocks noGrp="1"/>
          </p:cNvSpPr>
          <p:nvPr>
            <p:ph sz="half" idx="2"/>
          </p:nvPr>
        </p:nvSpPr>
        <p:spPr>
          <a:xfrm>
            <a:off x="4648200" y="587375"/>
            <a:ext cx="4495800" cy="5826125"/>
          </a:xfr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0050" tIns="45024" rIns="90050" bIns="45024"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ts val="590"/>
              </a:spcBef>
              <a:spcAft>
                <a:spcPts val="590"/>
              </a:spcAft>
              <a:buClr>
                <a:schemeClr val="tx2"/>
              </a:buClr>
              <a:buSzPct val="80000"/>
              <a:buFont typeface="Wingdings" panose="05000000000000000000" pitchFamily="2" charset="2"/>
              <a:buNone/>
              <a:defRPr/>
            </a:pPr>
            <a:endParaRPr kumimoji="0" lang="zh-CN" altLang="en-US" sz="3200" b="1"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hyperlink" Target="mailto:training.sh@hotmail.com" TargetMode="External"/><Relationship Id="rId2" Type="http://schemas.openxmlformats.org/officeDocument/2006/relationships/image" Target="../media/image1.jpeg"/><Relationship Id="rId1" Type="http://schemas.openxmlformats.org/officeDocument/2006/relationships/theme" Target="../theme/theme2.xml"/><Relationship Id="rId4" Type="http://schemas.openxmlformats.org/officeDocument/2006/relationships/hyperlink" Target="mailto:training@briup.com"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hyperlink" Target="mailto:training@briup.com" TargetMode="Externa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hyperlink" Target="mailto:training.sh@hotmail.com" TargetMode="Externa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85800"/>
            <a:ext cx="9307513" cy="301625"/>
          </a:xfrm>
          <a:prstGeom prst="rect">
            <a:avLst/>
          </a:prstGeom>
          <a:noFill/>
          <a:ln>
            <a:noFill/>
          </a:ln>
        </p:spPr>
        <p:txBody>
          <a:bodyPr wrap="none" anchor="ctr"/>
          <a:lstStyle>
            <a:lvl1pPr>
              <a:defRPr sz="2400" b="1" i="1">
                <a:solidFill>
                  <a:schemeClr val="tx1"/>
                </a:solidFill>
                <a:latin typeface="宋体" panose="02010600030101010101" pitchFamily="2" charset="-122"/>
                <a:ea typeface="宋体" panose="02010600030101010101" pitchFamily="2" charset="-122"/>
              </a:defRPr>
            </a:lvl1pPr>
            <a:lvl2pPr marL="742950" indent="-285750">
              <a:defRPr sz="2400" b="1" i="1">
                <a:solidFill>
                  <a:schemeClr val="tx1"/>
                </a:solidFill>
                <a:latin typeface="宋体" panose="02010600030101010101" pitchFamily="2" charset="-122"/>
                <a:ea typeface="宋体" panose="02010600030101010101" pitchFamily="2" charset="-122"/>
              </a:defRPr>
            </a:lvl2pPr>
            <a:lvl3pPr marL="1143000" indent="-228600">
              <a:defRPr sz="2400" b="1" i="1">
                <a:solidFill>
                  <a:schemeClr val="tx1"/>
                </a:solidFill>
                <a:latin typeface="宋体" panose="02010600030101010101" pitchFamily="2" charset="-122"/>
                <a:ea typeface="宋体" panose="02010600030101010101" pitchFamily="2" charset="-122"/>
              </a:defRPr>
            </a:lvl3pPr>
            <a:lvl4pPr marL="1600200" indent="-228600">
              <a:defRPr sz="2400" b="1" i="1">
                <a:solidFill>
                  <a:schemeClr val="tx1"/>
                </a:solidFill>
                <a:latin typeface="宋体" panose="02010600030101010101" pitchFamily="2" charset="-122"/>
                <a:ea typeface="宋体" panose="02010600030101010101" pitchFamily="2" charset="-122"/>
              </a:defRPr>
            </a:lvl4pPr>
            <a:lvl5pPr marL="2057400" indent="-228600">
              <a:defRPr sz="2400" b="1" 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1"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endParaRPr>
          </a:p>
        </p:txBody>
      </p:sp>
      <p:sp>
        <p:nvSpPr>
          <p:cNvPr id="1027" name="Rectangle 3"/>
          <p:cNvSpPr>
            <a:spLocks noGrp="1"/>
          </p:cNvSpPr>
          <p:nvPr>
            <p:ph type="title"/>
          </p:nvPr>
        </p:nvSpPr>
        <p:spPr>
          <a:xfrm>
            <a:off x="0" y="0"/>
            <a:ext cx="7624763" cy="515938"/>
          </a:xfrm>
          <a:prstGeom prst="rect">
            <a:avLst/>
          </a:prstGeom>
          <a:noFill/>
          <a:ln w="9525">
            <a:noFill/>
          </a:ln>
        </p:spPr>
        <p:txBody>
          <a:bodyPr lIns="90333" tIns="44376" rIns="90333" bIns="44376" anchor="b"/>
          <a:lstStyle/>
          <a:p>
            <a:pPr lvl="0"/>
            <a:r>
              <a:rPr lang="en-US" altLang="zh-CN"/>
              <a:t>Title Holder</a:t>
            </a:r>
          </a:p>
        </p:txBody>
      </p:sp>
      <p:sp>
        <p:nvSpPr>
          <p:cNvPr id="1028" name="Line 4"/>
          <p:cNvSpPr/>
          <p:nvPr/>
        </p:nvSpPr>
        <p:spPr>
          <a:xfrm>
            <a:off x="0" y="515938"/>
            <a:ext cx="9144000" cy="0"/>
          </a:xfrm>
          <a:prstGeom prst="line">
            <a:avLst/>
          </a:prstGeom>
          <a:ln w="34925" cap="flat" cmpd="sng">
            <a:solidFill>
              <a:schemeClr val="bg1"/>
            </a:solidFill>
            <a:prstDash val="solid"/>
            <a:headEnd type="none" w="med" len="med"/>
            <a:tailEnd type="none" w="med" len="med"/>
          </a:ln>
        </p:spPr>
      </p:sp>
      <p:sp>
        <p:nvSpPr>
          <p:cNvPr id="1029" name="Rectangle 5"/>
          <p:cNvSpPr>
            <a:spLocks noChangeArrowheads="1"/>
          </p:cNvSpPr>
          <p:nvPr/>
        </p:nvSpPr>
        <p:spPr bwMode="auto">
          <a:xfrm>
            <a:off x="4643438" y="6530975"/>
            <a:ext cx="320675" cy="239713"/>
          </a:xfrm>
          <a:prstGeom prst="rect">
            <a:avLst/>
          </a:prstGeom>
          <a:noFill/>
          <a:ln>
            <a:noFill/>
          </a:ln>
        </p:spPr>
        <p:txBody>
          <a:bodyPr wrap="none" lIns="90333" tIns="44376" rIns="90333" bIns="44376">
            <a:spAutoFit/>
          </a:bodyPr>
          <a:lstStyle>
            <a:lvl1pPr>
              <a:defRPr sz="2400" b="1" i="1">
                <a:solidFill>
                  <a:schemeClr val="tx1"/>
                </a:solidFill>
                <a:latin typeface="Arial" panose="020B0604020202020204" pitchFamily="34" charset="0"/>
                <a:ea typeface="宋体" panose="02010600030101010101" pitchFamily="2" charset="-122"/>
              </a:defRPr>
            </a:lvl1pPr>
            <a:lvl2pPr marL="742950" indent="-285750">
              <a:defRPr sz="2400" b="1" i="1">
                <a:solidFill>
                  <a:schemeClr val="tx1"/>
                </a:solidFill>
                <a:latin typeface="Arial" panose="020B0604020202020204" pitchFamily="34" charset="0"/>
                <a:ea typeface="宋体" panose="02010600030101010101" pitchFamily="2" charset="-122"/>
              </a:defRPr>
            </a:lvl2pPr>
            <a:lvl3pPr marL="1143000" indent="-228600">
              <a:defRPr sz="2400" b="1" i="1">
                <a:solidFill>
                  <a:schemeClr val="tx1"/>
                </a:solidFill>
                <a:latin typeface="Arial" panose="020B0604020202020204" pitchFamily="34" charset="0"/>
                <a:ea typeface="宋体" panose="02010600030101010101" pitchFamily="2" charset="-122"/>
              </a:defRPr>
            </a:lvl3pPr>
            <a:lvl4pPr marL="1600200" indent="-228600">
              <a:defRPr sz="2400" b="1" i="1">
                <a:solidFill>
                  <a:schemeClr val="tx1"/>
                </a:solidFill>
                <a:latin typeface="Arial" panose="020B0604020202020204" pitchFamily="34" charset="0"/>
                <a:ea typeface="宋体" panose="02010600030101010101" pitchFamily="2" charset="-122"/>
              </a:defRPr>
            </a:lvl4pPr>
            <a:lvl5pPr marL="2057400" indent="-228600">
              <a:defRPr sz="2400"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3F7B0AB-C230-DF46-B3E3-10D163D42F19}" type="slidenum">
              <a:rPr kumimoji="0" lang="zh-CN" altLang="en-US" sz="1000" b="0" i="0"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sym typeface="+mn-ea"/>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t>‹#›</a:t>
            </a:fld>
            <a:endParaRPr kumimoji="0" lang="zh-CN" altLang="en-US" sz="1000" b="0" i="0"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sym typeface="+mn-ea"/>
            </a:endParaRPr>
          </a:p>
        </p:txBody>
      </p:sp>
      <p:sp>
        <p:nvSpPr>
          <p:cNvPr id="1030" name="Text Box 6"/>
          <p:cNvSpPr txBox="1">
            <a:spLocks noChangeArrowheads="1"/>
          </p:cNvSpPr>
          <p:nvPr/>
        </p:nvSpPr>
        <p:spPr bwMode="auto">
          <a:xfrm>
            <a:off x="7164388" y="6413500"/>
            <a:ext cx="1952625" cy="361950"/>
          </a:xfrm>
          <a:prstGeom prst="rect">
            <a:avLst/>
          </a:prstGeom>
          <a:noFill/>
          <a:ln>
            <a:noFill/>
          </a:ln>
        </p:spPr>
        <p:txBody>
          <a:bodyPr lIns="88816" tIns="44409" rIns="88816" bIns="44409">
            <a:spAutoFit/>
          </a:bodyPr>
          <a:lstStyle/>
          <a:p>
            <a:pPr lvl="0" algn="ctr" defTabSz="901700" eaLnBrk="1" hangingPunct="1">
              <a:buNone/>
            </a:pPr>
            <a:r>
              <a:rPr lang="zh-CN" altLang="en-US" sz="1800">
                <a:solidFill>
                  <a:schemeClr val="bg1"/>
                </a:solidFill>
                <a:effectLst>
                  <a:outerShdw blurRad="38100" dist="38100" dir="2700000">
                    <a:srgbClr val="C0C0C0"/>
                  </a:outerShdw>
                </a:effectLst>
                <a:latin typeface="Times New Roman" panose="02020603050405020304" pitchFamily="18" charset="0"/>
                <a:sym typeface="宋体" panose="02010600030101010101" pitchFamily="2" charset="-122"/>
              </a:rPr>
              <a:t> </a:t>
            </a:r>
            <a:r>
              <a:rPr lang="zh-CN" altLang="en-US" sz="1200">
                <a:solidFill>
                  <a:schemeClr val="bg1"/>
                </a:solidFill>
                <a:effectLst>
                  <a:outerShdw blurRad="38100" dist="38100" dir="2700000">
                    <a:srgbClr val="C0C0C0"/>
                  </a:outerShdw>
                </a:effectLst>
                <a:latin typeface="Times New Roman" panose="02020603050405020304" pitchFamily="18" charset="0"/>
                <a:sym typeface="宋体" panose="02010600030101010101" pitchFamily="2" charset="-122"/>
              </a:rPr>
              <a:t>诚信，专业，创新，合作</a:t>
            </a:r>
          </a:p>
        </p:txBody>
      </p:sp>
      <p:sp>
        <p:nvSpPr>
          <p:cNvPr id="1031" name="Text Box 7"/>
          <p:cNvSpPr txBox="1">
            <a:spLocks noChangeArrowheads="1"/>
          </p:cNvSpPr>
          <p:nvPr/>
        </p:nvSpPr>
        <p:spPr bwMode="auto">
          <a:xfrm>
            <a:off x="0" y="6324524"/>
            <a:ext cx="2590852" cy="643683"/>
          </a:xfrm>
          <a:prstGeom prst="rect">
            <a:avLst/>
          </a:prstGeom>
          <a:noFill/>
          <a:ln>
            <a:noFill/>
          </a:ln>
        </p:spPr>
        <p:txBody>
          <a:bodyPr wrap="square" lIns="88816" tIns="44409" rIns="88816" bIns="44409">
            <a:spAutoFit/>
          </a:bodyPr>
          <a:lstStyle>
            <a:lvl1pPr defTabSz="901700">
              <a:defRPr sz="2400" b="1" i="1">
                <a:solidFill>
                  <a:schemeClr val="tx1"/>
                </a:solidFill>
                <a:latin typeface="宋体" panose="02010600030101010101" pitchFamily="2" charset="-122"/>
                <a:ea typeface="宋体" panose="02010600030101010101" pitchFamily="2" charset="-122"/>
              </a:defRPr>
            </a:lvl1pPr>
            <a:lvl2pPr marL="742950" indent="-285750" defTabSz="901700">
              <a:defRPr sz="2400" b="1" i="1">
                <a:solidFill>
                  <a:schemeClr val="tx1"/>
                </a:solidFill>
                <a:latin typeface="宋体" panose="02010600030101010101" pitchFamily="2" charset="-122"/>
                <a:ea typeface="宋体" panose="02010600030101010101" pitchFamily="2" charset="-122"/>
              </a:defRPr>
            </a:lvl2pPr>
            <a:lvl3pPr marL="1143000" indent="-228600" defTabSz="901700">
              <a:defRPr sz="2400" b="1" i="1">
                <a:solidFill>
                  <a:schemeClr val="tx1"/>
                </a:solidFill>
                <a:latin typeface="宋体" panose="02010600030101010101" pitchFamily="2" charset="-122"/>
                <a:ea typeface="宋体" panose="02010600030101010101" pitchFamily="2" charset="-122"/>
              </a:defRPr>
            </a:lvl3pPr>
            <a:lvl4pPr marL="1600200" indent="-228600" defTabSz="901700">
              <a:defRPr sz="2400" b="1" i="1">
                <a:solidFill>
                  <a:schemeClr val="tx1"/>
                </a:solidFill>
                <a:latin typeface="宋体" panose="02010600030101010101" pitchFamily="2" charset="-122"/>
                <a:ea typeface="宋体" panose="02010600030101010101" pitchFamily="2" charset="-122"/>
              </a:defRPr>
            </a:lvl4pPr>
            <a:lvl5pPr marL="2057400" indent="-228600" defTabSz="901700">
              <a:defRPr sz="2400" b="1" i="1">
                <a:solidFill>
                  <a:schemeClr val="tx1"/>
                </a:solidFill>
                <a:latin typeface="宋体" panose="02010600030101010101" pitchFamily="2" charset="-122"/>
                <a:ea typeface="宋体" panose="02010600030101010101" pitchFamily="2" charset="-122"/>
              </a:defRPr>
            </a:lvl5pPr>
            <a:lvl6pPr marL="25146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l" defTabSz="9017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pPr marL="0" marR="0" lvl="0" indent="0" algn="l" defTabSz="9017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Tel</a:t>
            </a:r>
            <a:r>
              <a:rPr kumimoji="0" lang="zh-CN" altLang="en-US"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r>
              <a:rPr lang="zh-CN" altLang="en-US" sz="1200" b="1" i="0" u="none" kern="1200" baseline="0" dirty="0" smtClean="0">
                <a:solidFill>
                  <a:schemeClr val="tx1"/>
                </a:solidFill>
                <a:latin typeface="Times New Roman" pitchFamily="18" charset="0"/>
                <a:ea typeface="宋体" panose="02010600030101010101" pitchFamily="2" charset="-122"/>
                <a:cs typeface="Times New Roman" pitchFamily="18" charset="0"/>
              </a:rPr>
              <a:t>（</a:t>
            </a:r>
            <a:r>
              <a:rPr lang="en-US" altLang="zh-CN" sz="1200" b="1" i="0" u="none" kern="1200" baseline="0" dirty="0" smtClean="0">
                <a:solidFill>
                  <a:schemeClr val="tx1"/>
                </a:solidFill>
                <a:latin typeface="Times New Roman" pitchFamily="18" charset="0"/>
                <a:ea typeface="宋体" panose="02010600030101010101" pitchFamily="2" charset="-122"/>
                <a:cs typeface="Times New Roman" pitchFamily="18" charset="0"/>
              </a:rPr>
              <a:t>0512</a:t>
            </a:r>
            <a:r>
              <a:rPr lang="zh-CN" altLang="en-US" sz="1200" b="1" i="0" u="none" kern="1200" baseline="0" dirty="0" smtClean="0">
                <a:solidFill>
                  <a:schemeClr val="tx1"/>
                </a:solidFill>
                <a:latin typeface="Times New Roman" pitchFamily="18" charset="0"/>
                <a:ea typeface="宋体" panose="02010600030101010101" pitchFamily="2" charset="-122"/>
                <a:cs typeface="Times New Roman" pitchFamily="18" charset="0"/>
              </a:rPr>
              <a:t>）</a:t>
            </a:r>
            <a:r>
              <a:rPr lang="en-US" altLang="zh-CN" sz="1200" b="1" i="0" u="none" kern="1200" baseline="0" dirty="0" smtClean="0">
                <a:solidFill>
                  <a:schemeClr val="tx1"/>
                </a:solidFill>
                <a:latin typeface="Times New Roman" pitchFamily="18" charset="0"/>
                <a:ea typeface="宋体" panose="02010600030101010101" pitchFamily="2" charset="-122"/>
                <a:cs typeface="Times New Roman" pitchFamily="18" charset="0"/>
              </a:rPr>
              <a:t>50190290-8010</a:t>
            </a:r>
          </a:p>
          <a:p>
            <a:pPr marL="0" marR="0" lvl="0" indent="0" algn="l" defTabSz="901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sp>
        <p:nvSpPr>
          <p:cNvPr id="1032" name="Rectangle 8"/>
          <p:cNvSpPr>
            <a:spLocks noGrp="1"/>
          </p:cNvSpPr>
          <p:nvPr>
            <p:ph type="body"/>
          </p:nvPr>
        </p:nvSpPr>
        <p:spPr>
          <a:xfrm>
            <a:off x="0" y="587375"/>
            <a:ext cx="9144000" cy="5826125"/>
          </a:xfrm>
          <a:prstGeom prst="rect">
            <a:avLst/>
          </a:prstGeom>
          <a:noFill/>
          <a:ln w="9525">
            <a:noFill/>
          </a:ln>
        </p:spPr>
        <p:txBody>
          <a:bodyPr lIns="90050" tIns="45024" rIns="90050" bIns="45024"/>
          <a:lstStyle/>
          <a:p>
            <a:pPr lvl="0"/>
            <a:r>
              <a:rPr lang="en-US" altLang="zh-CN" dirty="0"/>
              <a:t>  单击此处编辑母版文本样式</a:t>
            </a:r>
          </a:p>
          <a:p>
            <a:pPr lvl="1"/>
            <a:r>
              <a:rPr lang="en-US" altLang="zh-CN" dirty="0"/>
              <a:t>第二级</a:t>
            </a:r>
          </a:p>
          <a:p>
            <a:pPr lvl="2"/>
            <a:r>
              <a:rPr lang="en-US" altLang="zh-CN" dirty="0"/>
              <a:t>第三级</a:t>
            </a:r>
          </a:p>
          <a:p>
            <a:pPr lvl="3"/>
            <a:r>
              <a:rPr lang="en-US" altLang="zh-CN" dirty="0"/>
              <a:t>第四级</a:t>
            </a:r>
          </a:p>
          <a:p>
            <a:pPr lvl="4"/>
            <a:r>
              <a:rPr lang="en-US" altLang="zh-CN" dirty="0"/>
              <a:t>第五级</a:t>
            </a:r>
          </a:p>
        </p:txBody>
      </p:sp>
      <p:sp>
        <p:nvSpPr>
          <p:cNvPr id="1033" name="Text Box 9"/>
          <p:cNvSpPr txBox="1">
            <a:spLocks noChangeArrowheads="1"/>
          </p:cNvSpPr>
          <p:nvPr/>
        </p:nvSpPr>
        <p:spPr bwMode="auto">
          <a:xfrm>
            <a:off x="7659688" y="73025"/>
            <a:ext cx="1449388" cy="301625"/>
          </a:xfrm>
          <a:prstGeom prst="rect">
            <a:avLst/>
          </a:prstGeom>
          <a:noFill/>
          <a:ln>
            <a:noFill/>
          </a:ln>
        </p:spPr>
        <p:txBody>
          <a:bodyPr lIns="90103" tIns="45052" rIns="90103" bIns="45052">
            <a:spAutoFit/>
          </a:bodyPr>
          <a:lstStyle>
            <a:lvl1pPr defTabSz="901700">
              <a:defRPr sz="2400" b="1" i="1">
                <a:solidFill>
                  <a:schemeClr val="tx1"/>
                </a:solidFill>
                <a:latin typeface="宋体" panose="02010600030101010101" pitchFamily="2" charset="-122"/>
                <a:ea typeface="宋体" panose="02010600030101010101" pitchFamily="2" charset="-122"/>
              </a:defRPr>
            </a:lvl1pPr>
            <a:lvl2pPr marL="742950" indent="-285750" defTabSz="901700">
              <a:defRPr sz="2400" b="1" i="1">
                <a:solidFill>
                  <a:schemeClr val="tx1"/>
                </a:solidFill>
                <a:latin typeface="宋体" panose="02010600030101010101" pitchFamily="2" charset="-122"/>
                <a:ea typeface="宋体" panose="02010600030101010101" pitchFamily="2" charset="-122"/>
              </a:defRPr>
            </a:lvl2pPr>
            <a:lvl3pPr marL="1143000" indent="-228600" defTabSz="901700">
              <a:defRPr sz="2400" b="1" i="1">
                <a:solidFill>
                  <a:schemeClr val="tx1"/>
                </a:solidFill>
                <a:latin typeface="宋体" panose="02010600030101010101" pitchFamily="2" charset="-122"/>
                <a:ea typeface="宋体" panose="02010600030101010101" pitchFamily="2" charset="-122"/>
              </a:defRPr>
            </a:lvl3pPr>
            <a:lvl4pPr marL="1600200" indent="-228600" defTabSz="901700">
              <a:defRPr sz="2400" b="1" i="1">
                <a:solidFill>
                  <a:schemeClr val="tx1"/>
                </a:solidFill>
                <a:latin typeface="宋体" panose="02010600030101010101" pitchFamily="2" charset="-122"/>
                <a:ea typeface="宋体" panose="02010600030101010101" pitchFamily="2" charset="-122"/>
              </a:defRPr>
            </a:lvl4pPr>
            <a:lvl5pPr marL="2057400" indent="-228600" defTabSz="901700">
              <a:defRPr sz="2400" b="1" i="1">
                <a:solidFill>
                  <a:schemeClr val="tx1"/>
                </a:solidFill>
                <a:latin typeface="宋体" panose="02010600030101010101" pitchFamily="2" charset="-122"/>
                <a:ea typeface="宋体" panose="02010600030101010101" pitchFamily="2" charset="-122"/>
              </a:defRPr>
            </a:lvl5pPr>
            <a:lvl6pPr marL="25146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ctr" defTabSz="901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smtClean="0">
                <a:ln>
                  <a:noFill/>
                </a:ln>
                <a:solidFill>
                  <a:schemeClr val="hlink"/>
                </a:solidFill>
                <a:effectLst/>
                <a:uLnTx/>
                <a:uFillTx/>
                <a:latin typeface="Arial" panose="020B0604020202020204" pitchFamily="34" charset="0"/>
                <a:ea typeface="宋体" panose="02010600030101010101" pitchFamily="2" charset="-122"/>
                <a:cs typeface="+mn-cs"/>
                <a:sym typeface="+mn-ea"/>
              </a:rPr>
              <a:t>Briup Training</a:t>
            </a:r>
          </a:p>
        </p:txBody>
      </p:sp>
      <p:sp>
        <p:nvSpPr>
          <p:cNvPr id="1034" name="Line 10"/>
          <p:cNvSpPr/>
          <p:nvPr/>
        </p:nvSpPr>
        <p:spPr>
          <a:xfrm>
            <a:off x="0" y="6858000"/>
            <a:ext cx="9144000" cy="0"/>
          </a:xfrm>
          <a:prstGeom prst="line">
            <a:avLst/>
          </a:prstGeom>
          <a:ln w="34925" cap="flat" cmpd="sng">
            <a:solidFill>
              <a:schemeClr val="bg1"/>
            </a:solidFill>
            <a:prstDash val="solid"/>
            <a:headEnd type="none" w="med" len="med"/>
            <a:tailEnd type="none" w="med" len="med"/>
          </a:ln>
        </p:spPr>
      </p:sp>
      <p:pic>
        <p:nvPicPr>
          <p:cNvPr id="1035" name="Picture 11" descr="logo"/>
          <p:cNvPicPr>
            <a:picLocks noChangeAspect="1"/>
          </p:cNvPicPr>
          <p:nvPr userDrawn="1"/>
        </p:nvPicPr>
        <p:blipFill>
          <a:blip r:embed="rId14" cstate="print"/>
          <a:stretch>
            <a:fillRect/>
          </a:stretch>
        </p:blipFill>
        <p:spPr>
          <a:xfrm>
            <a:off x="7696200" y="5813425"/>
            <a:ext cx="1371600" cy="587375"/>
          </a:xfrm>
          <a:prstGeom prst="rect">
            <a:avLst/>
          </a:prstGeom>
          <a:noFill/>
          <a:ln w="9525">
            <a:noFill/>
          </a:ln>
        </p:spPr>
      </p:pic>
      <p:sp>
        <p:nvSpPr>
          <p:cNvPr id="12" name="Line 10"/>
          <p:cNvSpPr/>
          <p:nvPr userDrawn="1"/>
        </p:nvSpPr>
        <p:spPr>
          <a:xfrm>
            <a:off x="0" y="6400722"/>
            <a:ext cx="9144000" cy="0"/>
          </a:xfrm>
          <a:prstGeom prst="line">
            <a:avLst/>
          </a:prstGeom>
          <a:ln w="34925" cap="flat" cmpd="sng">
            <a:solidFill>
              <a:schemeClr val="bg1"/>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48" r:id="rId12"/>
  </p:sldLayoutIdLst>
  <p:hf sldNum="0" hdr="0" ftr="0" dt="0"/>
  <p:txStyles>
    <p:titleStyle>
      <a:lvl1pPr algn="l" rtl="0" eaLnBrk="0" fontAlgn="base" hangingPunct="0">
        <a:lnSpc>
          <a:spcPct val="87000"/>
        </a:lnSpc>
        <a:spcBef>
          <a:spcPct val="0"/>
        </a:spcBef>
        <a:spcAft>
          <a:spcPct val="0"/>
        </a:spcAft>
        <a:defRPr sz="2400" b="1" kern="1200">
          <a:solidFill>
            <a:schemeClr val="tx1"/>
          </a:solidFill>
          <a:latin typeface="+mj-lt"/>
          <a:ea typeface="+mj-ea"/>
          <a:cs typeface="+mj-cs"/>
        </a:defRPr>
      </a:lvl1pPr>
      <a:lvl2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2pPr>
      <a:lvl3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3pPr>
      <a:lvl4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4pPr>
      <a:lvl5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5pPr>
      <a:lvl6pPr marL="4572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6pPr>
      <a:lvl7pPr marL="9144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7pPr>
      <a:lvl8pPr marL="13716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8pPr>
      <a:lvl9pPr marL="18288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9pPr>
    </p:titleStyle>
    <p:bodyStyle>
      <a:lvl1pPr algn="l" rtl="0" eaLnBrk="0" fontAlgn="base" hangingPunct="0">
        <a:spcBef>
          <a:spcPts val="590"/>
        </a:spcBef>
        <a:spcAft>
          <a:spcPts val="590"/>
        </a:spcAft>
        <a:buClr>
          <a:schemeClr val="tx2"/>
        </a:buClr>
        <a:buSzPct val="80000"/>
        <a:buFont typeface="Wingdings" panose="05000000000000000000" pitchFamily="2" charset="2"/>
        <a:buChar char="u"/>
        <a:defRPr sz="2000" b="1" kern="1200">
          <a:solidFill>
            <a:schemeClr val="tx1"/>
          </a:solidFill>
          <a:latin typeface="+mn-lt"/>
          <a:ea typeface="+mn-ea"/>
          <a:cs typeface="+mn-cs"/>
        </a:defRPr>
      </a:lvl1pPr>
      <a:lvl2pPr marL="508000" indent="-279400" algn="l" rtl="0" eaLnBrk="0" fontAlgn="base" hangingPunct="0">
        <a:spcBef>
          <a:spcPts val="590"/>
        </a:spcBef>
        <a:spcAft>
          <a:spcPts val="590"/>
        </a:spcAft>
        <a:buClr>
          <a:srgbClr val="FF9900"/>
        </a:buClr>
        <a:buSzPct val="80000"/>
        <a:buFont typeface="Wingdings" panose="05000000000000000000" pitchFamily="2" charset="2"/>
        <a:buChar char="l"/>
        <a:defRPr sz="2000" b="1" kern="1200">
          <a:solidFill>
            <a:schemeClr val="tx1"/>
          </a:solidFill>
          <a:latin typeface="+mn-lt"/>
          <a:ea typeface="+mn-ea"/>
          <a:cs typeface="+mn-cs"/>
        </a:defRPr>
      </a:lvl2pPr>
      <a:lvl3pPr marL="1028700" indent="-285750" algn="l" rtl="0" eaLnBrk="0" fontAlgn="base" hangingPunct="0">
        <a:spcBef>
          <a:spcPts val="590"/>
        </a:spcBef>
        <a:spcAft>
          <a:spcPts val="590"/>
        </a:spcAft>
        <a:buClr>
          <a:srgbClr val="800080"/>
        </a:buClr>
        <a:buFont typeface="Wingdings" panose="05000000000000000000" pitchFamily="2" charset="2"/>
        <a:buChar char="ü"/>
        <a:defRPr sz="1600" b="1" kern="1200">
          <a:solidFill>
            <a:schemeClr val="tx1"/>
          </a:solidFill>
          <a:latin typeface="+mn-lt"/>
          <a:ea typeface="+mn-ea"/>
          <a:cs typeface="+mn-cs"/>
        </a:defRPr>
      </a:lvl3pPr>
      <a:lvl4pPr marL="1371600" indent="-228600" algn="l" rtl="0" eaLnBrk="0" fontAlgn="base" hangingPunct="0">
        <a:spcBef>
          <a:spcPts val="590"/>
        </a:spcBef>
        <a:spcAft>
          <a:spcPts val="590"/>
        </a:spcAft>
        <a:buClr>
          <a:schemeClr val="tx2"/>
        </a:buClr>
        <a:buFont typeface="Wingdings" panose="05000000000000000000" pitchFamily="2" charset="2"/>
        <a:buChar char="•"/>
        <a:defRPr sz="1400" b="1" kern="1200">
          <a:solidFill>
            <a:schemeClr val="tx1"/>
          </a:solidFill>
          <a:latin typeface="+mn-lt"/>
          <a:ea typeface="+mn-ea"/>
          <a:cs typeface="+mn-cs"/>
        </a:defRPr>
      </a:lvl4pPr>
      <a:lvl5pPr marL="1714500" indent="-228600" algn="l" rtl="0" eaLnBrk="0" fontAlgn="base" hangingPunct="0">
        <a:spcBef>
          <a:spcPct val="50000"/>
        </a:spcBef>
        <a:spcAft>
          <a:spcPct val="50000"/>
        </a:spcAft>
        <a:buClr>
          <a:srgbClr val="FFCC66"/>
        </a:buClr>
        <a:buFont typeface="Wingdings" panose="05000000000000000000" pitchFamily="2" charset="2"/>
        <a:buChar char="•"/>
        <a:defRPr sz="12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685800"/>
            <a:ext cx="9307513" cy="301625"/>
          </a:xfrm>
          <a:prstGeom prst="rect">
            <a:avLst/>
          </a:prstGeom>
          <a:noFill/>
          <a:ln>
            <a:noFill/>
          </a:ln>
        </p:spPr>
        <p:txBody>
          <a:bodyPr wrap="none" anchor="ctr"/>
          <a:lstStyle>
            <a:lvl1pPr>
              <a:defRPr sz="2400" b="1" i="1">
                <a:solidFill>
                  <a:schemeClr val="tx1"/>
                </a:solidFill>
                <a:latin typeface="宋体" panose="02010600030101010101" pitchFamily="2" charset="-122"/>
                <a:ea typeface="宋体" panose="02010600030101010101" pitchFamily="2" charset="-122"/>
              </a:defRPr>
            </a:lvl1pPr>
            <a:lvl2pPr marL="742950" indent="-285750">
              <a:defRPr sz="2400" b="1" i="1">
                <a:solidFill>
                  <a:schemeClr val="tx1"/>
                </a:solidFill>
                <a:latin typeface="宋体" panose="02010600030101010101" pitchFamily="2" charset="-122"/>
                <a:ea typeface="宋体" panose="02010600030101010101" pitchFamily="2" charset="-122"/>
              </a:defRPr>
            </a:lvl2pPr>
            <a:lvl3pPr marL="1143000" indent="-228600">
              <a:defRPr sz="2400" b="1" i="1">
                <a:solidFill>
                  <a:schemeClr val="tx1"/>
                </a:solidFill>
                <a:latin typeface="宋体" panose="02010600030101010101" pitchFamily="2" charset="-122"/>
                <a:ea typeface="宋体" panose="02010600030101010101" pitchFamily="2" charset="-122"/>
              </a:defRPr>
            </a:lvl3pPr>
            <a:lvl4pPr marL="1600200" indent="-228600">
              <a:defRPr sz="2400" b="1" i="1">
                <a:solidFill>
                  <a:schemeClr val="tx1"/>
                </a:solidFill>
                <a:latin typeface="宋体" panose="02010600030101010101" pitchFamily="2" charset="-122"/>
                <a:ea typeface="宋体" panose="02010600030101010101" pitchFamily="2" charset="-122"/>
              </a:defRPr>
            </a:lvl4pPr>
            <a:lvl5pPr marL="2057400" indent="-228600">
              <a:defRPr sz="2400" b="1" 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1"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endParaRPr>
          </a:p>
        </p:txBody>
      </p:sp>
      <p:sp>
        <p:nvSpPr>
          <p:cNvPr id="2051" name="Rectangle 4"/>
          <p:cNvSpPr>
            <a:spLocks noChangeArrowheads="1"/>
          </p:cNvSpPr>
          <p:nvPr/>
        </p:nvSpPr>
        <p:spPr bwMode="auto">
          <a:xfrm>
            <a:off x="8278813" y="6410325"/>
            <a:ext cx="320675" cy="239713"/>
          </a:xfrm>
          <a:prstGeom prst="rect">
            <a:avLst/>
          </a:prstGeom>
          <a:noFill/>
          <a:ln>
            <a:noFill/>
          </a:ln>
        </p:spPr>
        <p:txBody>
          <a:bodyPr wrap="none" lIns="90333" tIns="44376" rIns="90333" bIns="44376">
            <a:spAutoFit/>
          </a:bodyPr>
          <a:lstStyle>
            <a:lvl1pPr>
              <a:defRPr sz="2400" b="1" i="1">
                <a:solidFill>
                  <a:schemeClr val="tx1"/>
                </a:solidFill>
                <a:latin typeface="Arial" panose="020B0604020202020204" pitchFamily="34" charset="0"/>
                <a:ea typeface="宋体" panose="02010600030101010101" pitchFamily="2" charset="-122"/>
              </a:defRPr>
            </a:lvl1pPr>
            <a:lvl2pPr marL="742950" indent="-285750">
              <a:defRPr sz="2400" b="1" i="1">
                <a:solidFill>
                  <a:schemeClr val="tx1"/>
                </a:solidFill>
                <a:latin typeface="Arial" panose="020B0604020202020204" pitchFamily="34" charset="0"/>
                <a:ea typeface="宋体" panose="02010600030101010101" pitchFamily="2" charset="-122"/>
              </a:defRPr>
            </a:lvl2pPr>
            <a:lvl3pPr marL="1143000" indent="-228600">
              <a:defRPr sz="2400" b="1" i="1">
                <a:solidFill>
                  <a:schemeClr val="tx1"/>
                </a:solidFill>
                <a:latin typeface="Arial" panose="020B0604020202020204" pitchFamily="34" charset="0"/>
                <a:ea typeface="宋体" panose="02010600030101010101" pitchFamily="2" charset="-122"/>
              </a:defRPr>
            </a:lvl3pPr>
            <a:lvl4pPr marL="1600200" indent="-228600">
              <a:defRPr sz="2400" b="1" i="1">
                <a:solidFill>
                  <a:schemeClr val="tx1"/>
                </a:solidFill>
                <a:latin typeface="Arial" panose="020B0604020202020204" pitchFamily="34" charset="0"/>
                <a:ea typeface="宋体" panose="02010600030101010101" pitchFamily="2" charset="-122"/>
              </a:defRPr>
            </a:lvl4pPr>
            <a:lvl5pPr marL="2057400" indent="-228600">
              <a:defRPr sz="2400"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F47257E-8DEF-9049-A658-FFFACD14E160}" type="slidenum">
              <a:rPr kumimoji="0" lang="zh-CN" altLang="en-US" sz="1000" b="0" i="0"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sym typeface="+mn-ea"/>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t>‹#›</a:t>
            </a:fld>
            <a:endParaRPr kumimoji="0" lang="zh-CN" altLang="en-US" sz="1000" b="0" i="0"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sym typeface="+mn-ea"/>
            </a:endParaRPr>
          </a:p>
        </p:txBody>
      </p:sp>
      <p:sp>
        <p:nvSpPr>
          <p:cNvPr id="2052" name="Rectangle 5"/>
          <p:cNvSpPr>
            <a:spLocks noChangeArrowheads="1"/>
          </p:cNvSpPr>
          <p:nvPr/>
        </p:nvSpPr>
        <p:spPr bwMode="auto">
          <a:xfrm>
            <a:off x="4217988" y="5467350"/>
            <a:ext cx="3411538" cy="301625"/>
          </a:xfrm>
          <a:prstGeom prst="rect">
            <a:avLst/>
          </a:prstGeom>
          <a:noFill/>
          <a:ln>
            <a:noFill/>
          </a:ln>
        </p:spPr>
        <p:txBody>
          <a:bodyPr wrap="none" lIns="90050" tIns="45024" rIns="90050" bIns="45024">
            <a:spAutoFit/>
          </a:bodyPr>
          <a:lstStyle>
            <a:lvl1pPr defTabSz="901700">
              <a:defRPr sz="2400" b="1" i="1">
                <a:solidFill>
                  <a:schemeClr val="tx1"/>
                </a:solidFill>
                <a:latin typeface="宋体" panose="02010600030101010101" pitchFamily="2" charset="-122"/>
                <a:ea typeface="宋体" panose="02010600030101010101" pitchFamily="2" charset="-122"/>
              </a:defRPr>
            </a:lvl1pPr>
            <a:lvl2pPr marL="742950" indent="-285750" defTabSz="901700">
              <a:defRPr sz="2400" b="1" i="1">
                <a:solidFill>
                  <a:schemeClr val="tx1"/>
                </a:solidFill>
                <a:latin typeface="宋体" panose="02010600030101010101" pitchFamily="2" charset="-122"/>
                <a:ea typeface="宋体" panose="02010600030101010101" pitchFamily="2" charset="-122"/>
              </a:defRPr>
            </a:lvl2pPr>
            <a:lvl3pPr marL="1143000" indent="-228600" defTabSz="901700">
              <a:defRPr sz="2400" b="1" i="1">
                <a:solidFill>
                  <a:schemeClr val="tx1"/>
                </a:solidFill>
                <a:latin typeface="宋体" panose="02010600030101010101" pitchFamily="2" charset="-122"/>
                <a:ea typeface="宋体" panose="02010600030101010101" pitchFamily="2" charset="-122"/>
              </a:defRPr>
            </a:lvl3pPr>
            <a:lvl4pPr marL="1600200" indent="-228600" defTabSz="901700">
              <a:defRPr sz="2400" b="1" i="1">
                <a:solidFill>
                  <a:schemeClr val="tx1"/>
                </a:solidFill>
                <a:latin typeface="宋体" panose="02010600030101010101" pitchFamily="2" charset="-122"/>
                <a:ea typeface="宋体" panose="02010600030101010101" pitchFamily="2" charset="-122"/>
              </a:defRPr>
            </a:lvl4pPr>
            <a:lvl5pPr marL="2057400" indent="-228600" defTabSz="901700">
              <a:defRPr sz="2400" b="1" i="1">
                <a:solidFill>
                  <a:schemeClr val="tx1"/>
                </a:solidFill>
                <a:latin typeface="宋体" panose="02010600030101010101" pitchFamily="2" charset="-122"/>
                <a:ea typeface="宋体" panose="02010600030101010101" pitchFamily="2" charset="-122"/>
              </a:defRPr>
            </a:lvl5pPr>
            <a:lvl6pPr marL="25146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l" defTabSz="901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400" b="1" i="1"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sym typeface="+mn-ea"/>
              </a:rPr>
              <a:t>Brighten Your Way And Raise You Up.</a:t>
            </a:r>
          </a:p>
        </p:txBody>
      </p:sp>
      <p:sp>
        <p:nvSpPr>
          <p:cNvPr id="2053" name="Text Box 6"/>
          <p:cNvSpPr txBox="1">
            <a:spLocks noChangeArrowheads="1"/>
          </p:cNvSpPr>
          <p:nvPr/>
        </p:nvSpPr>
        <p:spPr bwMode="auto">
          <a:xfrm>
            <a:off x="3294063" y="1509713"/>
            <a:ext cx="5291138" cy="515938"/>
          </a:xfrm>
          <a:prstGeom prst="rect">
            <a:avLst/>
          </a:prstGeom>
          <a:noFill/>
          <a:ln>
            <a:noFill/>
          </a:ln>
        </p:spPr>
        <p:txBody>
          <a:bodyPr lIns="90050" tIns="45024" rIns="90050" bIns="45024">
            <a:spAutoFit/>
          </a:bodyPr>
          <a:lstStyle>
            <a:lvl1pPr defTabSz="901700">
              <a:defRPr sz="2400" b="1" i="1">
                <a:solidFill>
                  <a:schemeClr val="tx1"/>
                </a:solidFill>
                <a:latin typeface="宋体" panose="02010600030101010101" pitchFamily="2" charset="-122"/>
                <a:ea typeface="宋体" panose="02010600030101010101" pitchFamily="2" charset="-122"/>
              </a:defRPr>
            </a:lvl1pPr>
            <a:lvl2pPr marL="742950" indent="-285750" defTabSz="901700">
              <a:defRPr sz="2400" b="1" i="1">
                <a:solidFill>
                  <a:schemeClr val="tx1"/>
                </a:solidFill>
                <a:latin typeface="宋体" panose="02010600030101010101" pitchFamily="2" charset="-122"/>
                <a:ea typeface="宋体" panose="02010600030101010101" pitchFamily="2" charset="-122"/>
              </a:defRPr>
            </a:lvl2pPr>
            <a:lvl3pPr marL="1143000" indent="-228600" defTabSz="901700">
              <a:defRPr sz="2400" b="1" i="1">
                <a:solidFill>
                  <a:schemeClr val="tx1"/>
                </a:solidFill>
                <a:latin typeface="宋体" panose="02010600030101010101" pitchFamily="2" charset="-122"/>
                <a:ea typeface="宋体" panose="02010600030101010101" pitchFamily="2" charset="-122"/>
              </a:defRPr>
            </a:lvl3pPr>
            <a:lvl4pPr marL="1600200" indent="-228600" defTabSz="901700">
              <a:defRPr sz="2400" b="1" i="1">
                <a:solidFill>
                  <a:schemeClr val="tx1"/>
                </a:solidFill>
                <a:latin typeface="宋体" panose="02010600030101010101" pitchFamily="2" charset="-122"/>
                <a:ea typeface="宋体" panose="02010600030101010101" pitchFamily="2" charset="-122"/>
              </a:defRPr>
            </a:lvl4pPr>
            <a:lvl5pPr marL="2057400" indent="-228600" defTabSz="901700">
              <a:defRPr sz="2400" b="1" i="1">
                <a:solidFill>
                  <a:schemeClr val="tx1"/>
                </a:solidFill>
                <a:latin typeface="宋体" panose="02010600030101010101" pitchFamily="2" charset="-122"/>
                <a:ea typeface="宋体" panose="02010600030101010101" pitchFamily="2" charset="-122"/>
              </a:defRPr>
            </a:lvl5pPr>
            <a:lvl6pPr marL="25146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ctr" defTabSz="901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1" i="1" u="none" strike="noStrike" kern="1200" cap="none" spc="0" normalizeH="0" baseline="0" noProof="0" dirty="0" smtClean="0">
                <a:ln>
                  <a:noFill/>
                </a:ln>
                <a:solidFill>
                  <a:schemeClr val="bg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sym typeface="+mn-ea"/>
              </a:rPr>
              <a:t>Briup High-End IT Training</a:t>
            </a:r>
            <a:endParaRPr kumimoji="0" lang="en-US" altLang="zh-CN" sz="1600" b="1" i="0" u="none" strike="noStrike" kern="1200" cap="none" spc="0" normalizeH="0" baseline="0" noProof="0" dirty="0" smtClean="0">
              <a:ln>
                <a:noFill/>
              </a:ln>
              <a:solidFill>
                <a:schemeClr val="bg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sym typeface="+mn-ea"/>
            </a:endParaRPr>
          </a:p>
        </p:txBody>
      </p:sp>
      <p:sp>
        <p:nvSpPr>
          <p:cNvPr id="2054" name="Line 7"/>
          <p:cNvSpPr/>
          <p:nvPr/>
        </p:nvSpPr>
        <p:spPr>
          <a:xfrm flipV="1">
            <a:off x="2917825" y="838200"/>
            <a:ext cx="0" cy="6019800"/>
          </a:xfrm>
          <a:prstGeom prst="line">
            <a:avLst/>
          </a:prstGeom>
          <a:ln w="38100" cap="flat" cmpd="sng">
            <a:solidFill>
              <a:schemeClr val="tx2"/>
            </a:solidFill>
            <a:prstDash val="solid"/>
            <a:headEnd type="none" w="med" len="med"/>
            <a:tailEnd type="none" w="med" len="med"/>
          </a:ln>
        </p:spPr>
      </p:sp>
      <p:sp>
        <p:nvSpPr>
          <p:cNvPr id="2055" name="Text Box 8"/>
          <p:cNvSpPr txBox="1">
            <a:spLocks noChangeArrowheads="1"/>
          </p:cNvSpPr>
          <p:nvPr/>
        </p:nvSpPr>
        <p:spPr bwMode="auto">
          <a:xfrm>
            <a:off x="381110" y="2209832"/>
            <a:ext cx="2363788" cy="331788"/>
          </a:xfrm>
          <a:prstGeom prst="rect">
            <a:avLst/>
          </a:prstGeom>
          <a:noFill/>
          <a:ln>
            <a:noFill/>
          </a:ln>
        </p:spPr>
        <p:txBody>
          <a:bodyPr lIns="88816" tIns="44409" rIns="88816" bIns="44409">
            <a:spAutoFit/>
          </a:bodyPr>
          <a:lstStyle>
            <a:lvl1pPr defTabSz="901700">
              <a:defRPr sz="2400" b="1" i="1">
                <a:solidFill>
                  <a:schemeClr val="tx1"/>
                </a:solidFill>
                <a:latin typeface="宋体" panose="02010600030101010101" pitchFamily="2" charset="-122"/>
                <a:ea typeface="宋体" panose="02010600030101010101" pitchFamily="2" charset="-122"/>
              </a:defRPr>
            </a:lvl1pPr>
            <a:lvl2pPr marL="742950" indent="-285750" defTabSz="901700">
              <a:defRPr sz="2400" b="1" i="1">
                <a:solidFill>
                  <a:schemeClr val="tx1"/>
                </a:solidFill>
                <a:latin typeface="宋体" panose="02010600030101010101" pitchFamily="2" charset="-122"/>
                <a:ea typeface="宋体" panose="02010600030101010101" pitchFamily="2" charset="-122"/>
              </a:defRPr>
            </a:lvl2pPr>
            <a:lvl3pPr marL="1143000" indent="-228600" defTabSz="901700">
              <a:defRPr sz="2400" b="1" i="1">
                <a:solidFill>
                  <a:schemeClr val="tx1"/>
                </a:solidFill>
                <a:latin typeface="宋体" panose="02010600030101010101" pitchFamily="2" charset="-122"/>
                <a:ea typeface="宋体" panose="02010600030101010101" pitchFamily="2" charset="-122"/>
              </a:defRPr>
            </a:lvl3pPr>
            <a:lvl4pPr marL="1600200" indent="-228600" defTabSz="901700">
              <a:defRPr sz="2400" b="1" i="1">
                <a:solidFill>
                  <a:schemeClr val="tx1"/>
                </a:solidFill>
                <a:latin typeface="宋体" panose="02010600030101010101" pitchFamily="2" charset="-122"/>
                <a:ea typeface="宋体" panose="02010600030101010101" pitchFamily="2" charset="-122"/>
              </a:defRPr>
            </a:lvl4pPr>
            <a:lvl5pPr marL="2057400" indent="-228600" defTabSz="901700">
              <a:defRPr sz="2400" b="1" i="1">
                <a:solidFill>
                  <a:schemeClr val="tx1"/>
                </a:solidFill>
                <a:latin typeface="宋体" panose="02010600030101010101" pitchFamily="2" charset="-122"/>
                <a:ea typeface="宋体" panose="02010600030101010101" pitchFamily="2" charset="-122"/>
              </a:defRPr>
            </a:lvl5pPr>
            <a:lvl6pPr marL="25146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ctr" defTabSz="901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cs typeface="+mn-cs"/>
                <a:sym typeface="+mn-ea"/>
              </a:rPr>
              <a:t>www.briup.com</a:t>
            </a:r>
          </a:p>
        </p:txBody>
      </p:sp>
      <p:sp>
        <p:nvSpPr>
          <p:cNvPr id="2056" name="Rectangle 9"/>
          <p:cNvSpPr>
            <a:spLocks noChangeArrowheads="1"/>
          </p:cNvSpPr>
          <p:nvPr/>
        </p:nvSpPr>
        <p:spPr bwMode="auto">
          <a:xfrm>
            <a:off x="304912" y="1905040"/>
            <a:ext cx="2566988" cy="331788"/>
          </a:xfrm>
          <a:prstGeom prst="rect">
            <a:avLst/>
          </a:prstGeom>
          <a:noFill/>
          <a:ln>
            <a:noFill/>
          </a:ln>
        </p:spPr>
        <p:txBody>
          <a:bodyPr lIns="88816" tIns="44409" rIns="88816" bIns="44409">
            <a:spAutoFit/>
          </a:bodyPr>
          <a:lstStyle/>
          <a:p>
            <a:pPr lvl="0" algn="ctr" defTabSz="901700">
              <a:buNone/>
            </a:pPr>
            <a:r>
              <a:rPr lang="zh-CN" altLang="en-US" sz="1600" i="0" dirty="0">
                <a:solidFill>
                  <a:srgbClr val="CC0099"/>
                </a:solidFill>
                <a:latin typeface="宋体" panose="02010600030101010101" pitchFamily="2" charset="-122"/>
              </a:rPr>
              <a:t>杰普软件科技有限公司</a:t>
            </a:r>
          </a:p>
        </p:txBody>
      </p:sp>
      <p:pic>
        <p:nvPicPr>
          <p:cNvPr id="2058" name="Picture 11" descr="logo"/>
          <p:cNvPicPr>
            <a:picLocks noChangeAspect="1"/>
          </p:cNvPicPr>
          <p:nvPr userDrawn="1"/>
        </p:nvPicPr>
        <p:blipFill>
          <a:blip r:embed="rId2" cstate="print"/>
          <a:stretch>
            <a:fillRect/>
          </a:stretch>
        </p:blipFill>
        <p:spPr>
          <a:xfrm>
            <a:off x="457200" y="762000"/>
            <a:ext cx="2133600" cy="914400"/>
          </a:xfrm>
          <a:prstGeom prst="rect">
            <a:avLst/>
          </a:prstGeom>
          <a:noFill/>
          <a:ln w="9525">
            <a:noFill/>
          </a:ln>
        </p:spPr>
      </p:pic>
      <p:sp>
        <p:nvSpPr>
          <p:cNvPr id="13" name="Rectangle 10"/>
          <p:cNvSpPr>
            <a:spLocks noChangeArrowheads="1"/>
          </p:cNvSpPr>
          <p:nvPr userDrawn="1"/>
        </p:nvSpPr>
        <p:spPr bwMode="auto">
          <a:xfrm>
            <a:off x="152516" y="2971812"/>
            <a:ext cx="2666930" cy="3167451"/>
          </a:xfrm>
          <a:prstGeom prst="rect">
            <a:avLst/>
          </a:prstGeom>
          <a:noFill/>
          <a:ln>
            <a:noFill/>
          </a:ln>
        </p:spPr>
        <p:txBody>
          <a:bodyPr wrap="square" lIns="88816" tIns="44409" rIns="88816" bIns="44409">
            <a:spAutoFit/>
          </a:bodyPr>
          <a:lstStyle/>
          <a:p>
            <a:pPr marL="0" marR="0" lvl="0" indent="0" algn="l" defTabSz="889000" rtl="0" eaLnBrk="1" fontAlgn="base" latinLnBrk="0" hangingPunct="1">
              <a:lnSpc>
                <a:spcPct val="100000"/>
              </a:lnSpc>
              <a:spcBef>
                <a:spcPct val="0"/>
              </a:spcBef>
              <a:spcAft>
                <a:spcPct val="0"/>
              </a:spcAft>
              <a:buClrTx/>
              <a:buSzTx/>
              <a:buFontTx/>
              <a:buNone/>
              <a:tabLst/>
              <a:defRPr/>
            </a:pPr>
            <a:r>
              <a:rPr lang="en-US" altLang="zh-CN" sz="1400" i="0" dirty="0">
                <a:latin typeface="Times New Roman" panose="02020603050405020304" pitchFamily="18" charset="0"/>
                <a:sym typeface="宋体" panose="02010600030101010101" pitchFamily="2" charset="-122"/>
              </a:rPr>
              <a:t>Tel:  </a:t>
            </a:r>
            <a:r>
              <a:rPr lang="zh-CN" altLang="en-US" sz="1400" b="1" i="0" u="none" kern="1200" baseline="0" dirty="0" smtClean="0">
                <a:solidFill>
                  <a:schemeClr val="tx1"/>
                </a:solidFill>
                <a:latin typeface="Arial" panose="020B0604020202020204" pitchFamily="34" charset="0"/>
                <a:ea typeface="宋体" panose="02010600030101010101" pitchFamily="2" charset="-122"/>
                <a:cs typeface="+mn-cs"/>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0512</a:t>
            </a:r>
            <a:r>
              <a:rPr lang="zh-CN" altLang="en-US" sz="1400" b="1" i="0" u="none" kern="1200" baseline="0" dirty="0" smtClean="0">
                <a:solidFill>
                  <a:schemeClr val="tx1"/>
                </a:solidFill>
                <a:latin typeface="Arial" panose="020B0604020202020204" pitchFamily="34" charset="0"/>
                <a:ea typeface="宋体" panose="02010600030101010101" pitchFamily="2" charset="-122"/>
                <a:cs typeface="+mn-cs"/>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50190290-8010</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smtClean="0">
                <a:latin typeface="Times New Roman" panose="02020603050405020304" pitchFamily="18" charset="0"/>
                <a:sym typeface="宋体" panose="02010600030101010101" pitchFamily="2" charset="-122"/>
              </a:rPr>
              <a:t>Email:training@briup.com</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a:latin typeface="Times New Roman" panose="02020603050405020304" pitchFamily="18" charset="0"/>
                <a:sym typeface="宋体" panose="02010600030101010101" pitchFamily="2" charset="-122"/>
              </a:rPr>
              <a:t>Msn:  </a:t>
            </a:r>
            <a:r>
              <a:rPr lang="en-US" altLang="zh-CN" sz="1400" i="0" dirty="0">
                <a:latin typeface="Times New Roman" panose="02020603050405020304" pitchFamily="18" charset="0"/>
                <a:sym typeface="宋体" panose="02010600030101010101" pitchFamily="2" charset="-122"/>
                <a:hlinkClick r:id="rId3"/>
              </a:rPr>
              <a:t>training.sh@hotmail.com</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a:latin typeface="Times New Roman" panose="02020603050405020304" pitchFamily="18" charset="0"/>
                <a:sym typeface="宋体" panose="02010600030101010101" pitchFamily="2" charset="-122"/>
              </a:rPr>
              <a:t>Home:http://www.briup.com</a:t>
            </a:r>
            <a:r>
              <a:rPr lang="zh-CN" altLang="en-US" sz="1400" i="0" dirty="0">
                <a:latin typeface="宋体" panose="02010600030101010101" pitchFamily="2" charset="-122"/>
                <a:sym typeface="宋体" panose="02010600030101010101" pitchFamily="2" charset="-122"/>
              </a:rPr>
              <a:t>　</a:t>
            </a:r>
          </a:p>
          <a:p>
            <a:pPr lvl="0" defTabSz="889000" eaLnBrk="1" hangingPunct="1">
              <a:buNone/>
            </a:pPr>
            <a:endParaRPr lang="zh-CN" altLang="en-US" sz="14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200" i="0" dirty="0">
                <a:latin typeface="宋体" panose="02010600030101010101" pitchFamily="2" charset="-122"/>
                <a:sym typeface="宋体" panose="02010600030101010101" pitchFamily="2" charset="-122"/>
              </a:rPr>
              <a:t>地址</a:t>
            </a:r>
            <a:r>
              <a:rPr lang="zh-CN" altLang="en-US" sz="1200" i="0" dirty="0" smtClean="0">
                <a:latin typeface="宋体" panose="02010600030101010101" pitchFamily="2" charset="-122"/>
                <a:sym typeface="宋体" panose="02010600030101010101" pitchFamily="2" charset="-122"/>
              </a:rPr>
              <a:t>：江苏省苏州市</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昆山市巴城镇学院路</a:t>
            </a:r>
            <a:r>
              <a:rPr lang="en-US" altLang="zh-CN" sz="1200" b="1" i="0" u="none" kern="1200" baseline="0" dirty="0" smtClean="0">
                <a:solidFill>
                  <a:schemeClr val="tx1"/>
                </a:solidFill>
                <a:latin typeface="Arial" panose="020B0604020202020204" pitchFamily="34" charset="0"/>
                <a:ea typeface="宋体" panose="02010600030101010101" pitchFamily="2" charset="-122"/>
                <a:cs typeface="+mn-cs"/>
              </a:rPr>
              <a:t>828</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号昆山浦东软件园北楼</a:t>
            </a:r>
            <a:r>
              <a:rPr lang="en-US" altLang="zh-CN" sz="1200" b="1" i="0" u="none" kern="1200" baseline="0" dirty="0" smtClean="0">
                <a:solidFill>
                  <a:schemeClr val="tx1"/>
                </a:solidFill>
                <a:latin typeface="Arial" panose="020B0604020202020204" pitchFamily="34" charset="0"/>
                <a:ea typeface="宋体" panose="02010600030101010101" pitchFamily="2" charset="-122"/>
                <a:cs typeface="+mn-cs"/>
              </a:rPr>
              <a:t>4-5-8</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层</a:t>
            </a:r>
          </a:p>
          <a:p>
            <a:pPr marL="0" marR="0" lvl="0" indent="0" algn="l" defTabSz="889000" rtl="0" eaLnBrk="1" fontAlgn="base" latinLnBrk="0" hangingPunct="1">
              <a:lnSpc>
                <a:spcPct val="100000"/>
              </a:lnSpc>
              <a:spcBef>
                <a:spcPct val="0"/>
              </a:spcBef>
              <a:spcAft>
                <a:spcPct val="0"/>
              </a:spcAft>
              <a:buClrTx/>
              <a:buSzTx/>
              <a:buFontTx/>
              <a:buNone/>
              <a:tabLst/>
              <a:defRPr/>
            </a:pPr>
            <a:endParaRPr lang="zh-CN" altLang="en-US" sz="1200" i="0" dirty="0" smtClean="0"/>
          </a:p>
          <a:p>
            <a:pPr lvl="0" defTabSz="889000" eaLnBrk="1" hangingPunct="1">
              <a:buNone/>
            </a:pPr>
            <a:endParaRPr lang="zh-CN" altLang="en-US" sz="12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400" i="0" dirty="0">
                <a:latin typeface="宋体" panose="02010600030101010101" pitchFamily="2" charset="-122"/>
                <a:sym typeface="宋体" panose="02010600030101010101" pitchFamily="2" charset="-122"/>
              </a:rPr>
              <a:t>邮编</a:t>
            </a:r>
            <a:r>
              <a:rPr lang="zh-CN" altLang="en-US" sz="1400" i="0" dirty="0" smtClean="0">
                <a:latin typeface="宋体" panose="02010600030101010101" pitchFamily="2" charset="-122"/>
                <a:sym typeface="宋体" panose="02010600030101010101" pitchFamily="2" charset="-122"/>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215311</a:t>
            </a:r>
            <a:endParaRPr lang="en-US" altLang="zh-CN" sz="14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400" i="0" dirty="0">
                <a:latin typeface="宋体" panose="02010600030101010101" pitchFamily="2" charset="-122"/>
                <a:sym typeface="宋体" panose="02010600030101010101" pitchFamily="2" charset="-122"/>
              </a:rPr>
              <a:t>电话</a:t>
            </a:r>
            <a:r>
              <a:rPr lang="en-US" altLang="zh-CN" sz="1400" i="0" dirty="0">
                <a:latin typeface="宋体" panose="02010600030101010101" pitchFamily="2" charset="-122"/>
                <a:sym typeface="宋体" panose="02010600030101010101" pitchFamily="2" charset="-122"/>
              </a:rPr>
              <a:t>: </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(0512)50190290-8000</a:t>
            </a:r>
          </a:p>
          <a:p>
            <a:pPr lvl="0" defTabSz="889000" eaLnBrk="1" hangingPunct="1">
              <a:buNone/>
            </a:pPr>
            <a:endParaRPr lang="en-US" altLang="zh-CN" sz="1400" i="0" dirty="0">
              <a:latin typeface="宋体" panose="02010600030101010101" pitchFamily="2" charset="-122"/>
              <a:sym typeface="宋体" panose="02010600030101010101" pitchFamily="2" charset="-122"/>
            </a:endParaRPr>
          </a:p>
          <a:p>
            <a:pPr lvl="0" defTabSz="889000" eaLnBrk="1" hangingPunct="1">
              <a:buNone/>
            </a:pPr>
            <a:r>
              <a:rPr lang="zh-CN" altLang="en-US" sz="1400" i="0" dirty="0" smtClean="0">
                <a:latin typeface="宋体" panose="02010600030101010101" pitchFamily="2" charset="-122"/>
                <a:sym typeface="宋体" panose="02010600030101010101" pitchFamily="2" charset="-122"/>
              </a:rPr>
              <a:t>电</a:t>
            </a:r>
            <a:r>
              <a:rPr lang="zh-CN" altLang="en-US" sz="1400" i="0" dirty="0">
                <a:latin typeface="宋体" panose="02010600030101010101" pitchFamily="2" charset="-122"/>
                <a:sym typeface="宋体" panose="02010600030101010101" pitchFamily="2" charset="-122"/>
              </a:rPr>
              <a:t>邮：</a:t>
            </a:r>
            <a:r>
              <a:rPr lang="en-US" altLang="zh-CN" sz="1400" i="0" dirty="0">
                <a:latin typeface="宋体" panose="02010600030101010101" pitchFamily="2" charset="-122"/>
                <a:sym typeface="宋体" panose="02010600030101010101" pitchFamily="2" charset="-122"/>
                <a:hlinkClick r:id="rId4"/>
              </a:rPr>
              <a:t>training@briup.com</a:t>
            </a:r>
            <a:endParaRPr lang="en-US" altLang="zh-CN" sz="1400" i="0" dirty="0">
              <a:latin typeface="宋体" panose="02010600030101010101" pitchFamily="2" charset="-122"/>
              <a:sym typeface="宋体" panose="02010600030101010101" pitchFamily="2" charset="-122"/>
            </a:endParaRPr>
          </a:p>
          <a:p>
            <a:pPr lvl="0" defTabSz="889000" eaLnBrk="1" hangingPunct="1">
              <a:buNone/>
            </a:pPr>
            <a:r>
              <a:rPr lang="zh-CN" altLang="en-US" sz="1400" i="0" dirty="0">
                <a:latin typeface="宋体" panose="02010600030101010101" pitchFamily="2" charset="-122"/>
                <a:sym typeface="宋体" panose="02010600030101010101" pitchFamily="2" charset="-122"/>
              </a:rPr>
              <a:t>主页：</a:t>
            </a:r>
            <a:r>
              <a:rPr lang="en-US" altLang="zh-CN" sz="1400" i="0" dirty="0">
                <a:latin typeface="宋体" panose="02010600030101010101" pitchFamily="2" charset="-122"/>
                <a:sym typeface="宋体" panose="02010600030101010101" pitchFamily="2" charset="-122"/>
              </a:rPr>
              <a:t>http://www.briup.com</a:t>
            </a:r>
            <a:r>
              <a:rPr lang="zh-CN" altLang="en-US" sz="1400" i="0" dirty="0">
                <a:latin typeface="宋体" panose="02010600030101010101" pitchFamily="2" charset="-122"/>
                <a:sym typeface="宋体" panose="02010600030101010101" pitchFamily="2" charset="-122"/>
              </a:rPr>
              <a:t>　</a:t>
            </a: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lnSpc>
          <a:spcPct val="87000"/>
        </a:lnSpc>
        <a:spcBef>
          <a:spcPct val="0"/>
        </a:spcBef>
        <a:spcAft>
          <a:spcPct val="0"/>
        </a:spcAft>
        <a:defRPr sz="2400" b="1" kern="1200">
          <a:solidFill>
            <a:schemeClr val="tx1"/>
          </a:solidFill>
          <a:latin typeface="+mj-lt"/>
          <a:ea typeface="+mj-ea"/>
          <a:cs typeface="+mj-cs"/>
        </a:defRPr>
      </a:lvl1pPr>
      <a:lvl2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2pPr>
      <a:lvl3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3pPr>
      <a:lvl4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4pPr>
      <a:lvl5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5pPr>
      <a:lvl6pPr marL="4572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6pPr>
      <a:lvl7pPr marL="9144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7pPr>
      <a:lvl8pPr marL="13716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8pPr>
      <a:lvl9pPr marL="18288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9pPr>
    </p:titleStyle>
    <p:bodyStyle>
      <a:lvl1pPr algn="l" rtl="0" eaLnBrk="0" fontAlgn="base" hangingPunct="0">
        <a:spcBef>
          <a:spcPts val="590"/>
        </a:spcBef>
        <a:spcAft>
          <a:spcPts val="590"/>
        </a:spcAft>
        <a:buClr>
          <a:schemeClr val="tx2"/>
        </a:buClr>
        <a:buSzPct val="80000"/>
        <a:buFont typeface="Wingdings" panose="05000000000000000000" pitchFamily="2" charset="2"/>
        <a:buChar char="u"/>
        <a:defRPr sz="2000" b="1" kern="1200">
          <a:solidFill>
            <a:schemeClr val="tx1"/>
          </a:solidFill>
          <a:latin typeface="+mn-lt"/>
          <a:ea typeface="+mn-ea"/>
          <a:cs typeface="+mn-cs"/>
        </a:defRPr>
      </a:lvl1pPr>
      <a:lvl2pPr marL="508000" indent="-279400" algn="l" rtl="0" eaLnBrk="0" fontAlgn="base" hangingPunct="0">
        <a:spcBef>
          <a:spcPts val="590"/>
        </a:spcBef>
        <a:spcAft>
          <a:spcPts val="590"/>
        </a:spcAft>
        <a:buClr>
          <a:srgbClr val="FF9900"/>
        </a:buClr>
        <a:buSzPct val="80000"/>
        <a:buFont typeface="Wingdings" panose="05000000000000000000" pitchFamily="2" charset="2"/>
        <a:buChar char="l"/>
        <a:defRPr sz="2000" b="1" kern="1200">
          <a:solidFill>
            <a:schemeClr val="tx1"/>
          </a:solidFill>
          <a:latin typeface="+mn-lt"/>
          <a:ea typeface="+mn-ea"/>
          <a:cs typeface="+mn-cs"/>
        </a:defRPr>
      </a:lvl2pPr>
      <a:lvl3pPr marL="1028700" indent="-285750" algn="l" rtl="0" eaLnBrk="0" fontAlgn="base" hangingPunct="0">
        <a:spcBef>
          <a:spcPts val="590"/>
        </a:spcBef>
        <a:spcAft>
          <a:spcPts val="590"/>
        </a:spcAft>
        <a:buClr>
          <a:srgbClr val="800080"/>
        </a:buClr>
        <a:buFont typeface="Wingdings" panose="05000000000000000000" pitchFamily="2" charset="2"/>
        <a:buChar char="ü"/>
        <a:defRPr sz="1600" b="1" kern="1200">
          <a:solidFill>
            <a:schemeClr val="tx1"/>
          </a:solidFill>
          <a:latin typeface="+mn-lt"/>
          <a:ea typeface="+mn-ea"/>
          <a:cs typeface="+mn-cs"/>
        </a:defRPr>
      </a:lvl3pPr>
      <a:lvl4pPr marL="1371600" indent="-228600" algn="l" rtl="0" eaLnBrk="0" fontAlgn="base" hangingPunct="0">
        <a:spcBef>
          <a:spcPts val="590"/>
        </a:spcBef>
        <a:spcAft>
          <a:spcPts val="590"/>
        </a:spcAft>
        <a:buClr>
          <a:schemeClr val="tx2"/>
        </a:buClr>
        <a:buFont typeface="Wingdings" panose="05000000000000000000" pitchFamily="2" charset="2"/>
        <a:buChar char="•"/>
        <a:defRPr sz="1400" b="1" kern="1200">
          <a:solidFill>
            <a:schemeClr val="tx1"/>
          </a:solidFill>
          <a:latin typeface="+mn-lt"/>
          <a:ea typeface="+mn-ea"/>
          <a:cs typeface="+mn-cs"/>
        </a:defRPr>
      </a:lvl4pPr>
      <a:lvl5pPr marL="1714500" indent="-228600" algn="l" rtl="0" eaLnBrk="0" fontAlgn="base" hangingPunct="0">
        <a:spcBef>
          <a:spcPct val="50000"/>
        </a:spcBef>
        <a:spcAft>
          <a:spcPct val="50000"/>
        </a:spcAft>
        <a:buClr>
          <a:srgbClr val="FFCC66"/>
        </a:buClr>
        <a:buFont typeface="Wingdings" panose="05000000000000000000" pitchFamily="2" charset="2"/>
        <a:buChar char="•"/>
        <a:defRPr sz="12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075" name="Rectangle 4"/>
          <p:cNvSpPr>
            <a:spLocks noChangeArrowheads="1"/>
          </p:cNvSpPr>
          <p:nvPr/>
        </p:nvSpPr>
        <p:spPr bwMode="auto">
          <a:xfrm>
            <a:off x="8278813" y="6410325"/>
            <a:ext cx="320675" cy="239713"/>
          </a:xfrm>
          <a:prstGeom prst="rect">
            <a:avLst/>
          </a:prstGeom>
          <a:noFill/>
          <a:ln>
            <a:noFill/>
          </a:ln>
        </p:spPr>
        <p:txBody>
          <a:bodyPr wrap="none" lIns="90333" tIns="44376" rIns="90333" bIns="44376">
            <a:spAutoFit/>
          </a:bodyPr>
          <a:lstStyle>
            <a:lvl1pPr>
              <a:defRPr sz="2400" b="1" i="1">
                <a:solidFill>
                  <a:schemeClr val="tx1"/>
                </a:solidFill>
                <a:latin typeface="Arial" panose="020B0604020202020204" pitchFamily="34" charset="0"/>
                <a:ea typeface="宋体" panose="02010600030101010101" pitchFamily="2" charset="-122"/>
              </a:defRPr>
            </a:lvl1pPr>
            <a:lvl2pPr marL="742950" indent="-285750">
              <a:defRPr sz="2400" b="1" i="1">
                <a:solidFill>
                  <a:schemeClr val="tx1"/>
                </a:solidFill>
                <a:latin typeface="Arial" panose="020B0604020202020204" pitchFamily="34" charset="0"/>
                <a:ea typeface="宋体" panose="02010600030101010101" pitchFamily="2" charset="-122"/>
              </a:defRPr>
            </a:lvl2pPr>
            <a:lvl3pPr marL="1143000" indent="-228600">
              <a:defRPr sz="2400" b="1" i="1">
                <a:solidFill>
                  <a:schemeClr val="tx1"/>
                </a:solidFill>
                <a:latin typeface="Arial" panose="020B0604020202020204" pitchFamily="34" charset="0"/>
                <a:ea typeface="宋体" panose="02010600030101010101" pitchFamily="2" charset="-122"/>
              </a:defRPr>
            </a:lvl3pPr>
            <a:lvl4pPr marL="1600200" indent="-228600">
              <a:defRPr sz="2400" b="1" i="1">
                <a:solidFill>
                  <a:schemeClr val="tx1"/>
                </a:solidFill>
                <a:latin typeface="Arial" panose="020B0604020202020204" pitchFamily="34" charset="0"/>
                <a:ea typeface="宋体" panose="02010600030101010101" pitchFamily="2" charset="-122"/>
              </a:defRPr>
            </a:lvl4pPr>
            <a:lvl5pPr marL="2057400" indent="-228600">
              <a:defRPr sz="2400"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EC514F6-B4BC-8841-AD96-AFF394AFDCAB}" type="slidenum">
              <a:rPr kumimoji="0" lang="zh-CN" altLang="en-US" sz="1000" b="0" i="0"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sym typeface="+mn-ea"/>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t>‹#›</a:t>
            </a:fld>
            <a:endParaRPr kumimoji="0" lang="zh-CN" altLang="en-US" sz="1000" b="0" i="0"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sym typeface="+mn-ea"/>
            </a:endParaRPr>
          </a:p>
        </p:txBody>
      </p:sp>
      <p:sp>
        <p:nvSpPr>
          <p:cNvPr id="2052" name="Rectangle 5"/>
          <p:cNvSpPr>
            <a:spLocks noChangeArrowheads="1"/>
          </p:cNvSpPr>
          <p:nvPr/>
        </p:nvSpPr>
        <p:spPr bwMode="auto">
          <a:xfrm>
            <a:off x="4217988" y="5467350"/>
            <a:ext cx="3411538" cy="301625"/>
          </a:xfrm>
          <a:prstGeom prst="rect">
            <a:avLst/>
          </a:prstGeom>
          <a:noFill/>
          <a:ln>
            <a:noFill/>
          </a:ln>
        </p:spPr>
        <p:txBody>
          <a:bodyPr wrap="none" lIns="90050" tIns="45024" rIns="90050" bIns="45024">
            <a:spAutoFit/>
          </a:bodyPr>
          <a:lstStyle>
            <a:lvl1pPr defTabSz="901700">
              <a:defRPr sz="2400" b="1" i="1">
                <a:solidFill>
                  <a:schemeClr val="tx1"/>
                </a:solidFill>
                <a:latin typeface="宋体" panose="02010600030101010101" pitchFamily="2" charset="-122"/>
                <a:ea typeface="宋体" panose="02010600030101010101" pitchFamily="2" charset="-122"/>
              </a:defRPr>
            </a:lvl1pPr>
            <a:lvl2pPr marL="742950" indent="-285750" defTabSz="901700">
              <a:defRPr sz="2400" b="1" i="1">
                <a:solidFill>
                  <a:schemeClr val="tx1"/>
                </a:solidFill>
                <a:latin typeface="宋体" panose="02010600030101010101" pitchFamily="2" charset="-122"/>
                <a:ea typeface="宋体" panose="02010600030101010101" pitchFamily="2" charset="-122"/>
              </a:defRPr>
            </a:lvl2pPr>
            <a:lvl3pPr marL="1143000" indent="-228600" defTabSz="901700">
              <a:defRPr sz="2400" b="1" i="1">
                <a:solidFill>
                  <a:schemeClr val="tx1"/>
                </a:solidFill>
                <a:latin typeface="宋体" panose="02010600030101010101" pitchFamily="2" charset="-122"/>
                <a:ea typeface="宋体" panose="02010600030101010101" pitchFamily="2" charset="-122"/>
              </a:defRPr>
            </a:lvl3pPr>
            <a:lvl4pPr marL="1600200" indent="-228600" defTabSz="901700">
              <a:defRPr sz="2400" b="1" i="1">
                <a:solidFill>
                  <a:schemeClr val="tx1"/>
                </a:solidFill>
                <a:latin typeface="宋体" panose="02010600030101010101" pitchFamily="2" charset="-122"/>
                <a:ea typeface="宋体" panose="02010600030101010101" pitchFamily="2" charset="-122"/>
              </a:defRPr>
            </a:lvl4pPr>
            <a:lvl5pPr marL="2057400" indent="-228600" defTabSz="901700">
              <a:defRPr sz="2400" b="1" i="1">
                <a:solidFill>
                  <a:schemeClr val="tx1"/>
                </a:solidFill>
                <a:latin typeface="宋体" panose="02010600030101010101" pitchFamily="2" charset="-122"/>
                <a:ea typeface="宋体" panose="02010600030101010101" pitchFamily="2" charset="-122"/>
              </a:defRPr>
            </a:lvl5pPr>
            <a:lvl6pPr marL="25146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l" defTabSz="901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400" b="1" i="1" u="none" strike="noStrike" kern="1200" cap="none" spc="0" normalizeH="0" baseline="0" noProof="0" smtClean="0">
                <a:ln>
                  <a:noFill/>
                </a:ln>
                <a:solidFill>
                  <a:srgbClr val="00279F"/>
                </a:solidFill>
                <a:effectLst/>
                <a:uLnTx/>
                <a:uFillTx/>
                <a:latin typeface="Arial" panose="020B0604020202020204" pitchFamily="34" charset="0"/>
                <a:ea typeface="宋体" panose="02010600030101010101" pitchFamily="2" charset="-122"/>
                <a:cs typeface="+mn-cs"/>
                <a:sym typeface="+mn-ea"/>
              </a:rPr>
              <a:t>Brighten Your Way And Raise You Up.</a:t>
            </a:r>
          </a:p>
        </p:txBody>
      </p:sp>
      <p:sp>
        <p:nvSpPr>
          <p:cNvPr id="2053" name="Text Box 6"/>
          <p:cNvSpPr txBox="1">
            <a:spLocks noChangeArrowheads="1"/>
          </p:cNvSpPr>
          <p:nvPr/>
        </p:nvSpPr>
        <p:spPr bwMode="auto">
          <a:xfrm>
            <a:off x="3294063" y="1509713"/>
            <a:ext cx="5291138" cy="515938"/>
          </a:xfrm>
          <a:prstGeom prst="rect">
            <a:avLst/>
          </a:prstGeom>
          <a:noFill/>
          <a:ln>
            <a:noFill/>
          </a:ln>
        </p:spPr>
        <p:txBody>
          <a:bodyPr lIns="90050" tIns="45024" rIns="90050" bIns="45024">
            <a:spAutoFit/>
          </a:bodyPr>
          <a:lstStyle>
            <a:lvl1pPr defTabSz="901700">
              <a:defRPr sz="2400" b="1" i="1">
                <a:solidFill>
                  <a:schemeClr val="tx1"/>
                </a:solidFill>
                <a:latin typeface="宋体" panose="02010600030101010101" pitchFamily="2" charset="-122"/>
                <a:ea typeface="宋体" panose="02010600030101010101" pitchFamily="2" charset="-122"/>
              </a:defRPr>
            </a:lvl1pPr>
            <a:lvl2pPr marL="742950" indent="-285750" defTabSz="901700">
              <a:defRPr sz="2400" b="1" i="1">
                <a:solidFill>
                  <a:schemeClr val="tx1"/>
                </a:solidFill>
                <a:latin typeface="宋体" panose="02010600030101010101" pitchFamily="2" charset="-122"/>
                <a:ea typeface="宋体" panose="02010600030101010101" pitchFamily="2" charset="-122"/>
              </a:defRPr>
            </a:lvl2pPr>
            <a:lvl3pPr marL="1143000" indent="-228600" defTabSz="901700">
              <a:defRPr sz="2400" b="1" i="1">
                <a:solidFill>
                  <a:schemeClr val="tx1"/>
                </a:solidFill>
                <a:latin typeface="宋体" panose="02010600030101010101" pitchFamily="2" charset="-122"/>
                <a:ea typeface="宋体" panose="02010600030101010101" pitchFamily="2" charset="-122"/>
              </a:defRPr>
            </a:lvl3pPr>
            <a:lvl4pPr marL="1600200" indent="-228600" defTabSz="901700">
              <a:defRPr sz="2400" b="1" i="1">
                <a:solidFill>
                  <a:schemeClr val="tx1"/>
                </a:solidFill>
                <a:latin typeface="宋体" panose="02010600030101010101" pitchFamily="2" charset="-122"/>
                <a:ea typeface="宋体" panose="02010600030101010101" pitchFamily="2" charset="-122"/>
              </a:defRPr>
            </a:lvl4pPr>
            <a:lvl5pPr marL="2057400" indent="-228600" defTabSz="901700">
              <a:defRPr sz="2400" b="1" i="1">
                <a:solidFill>
                  <a:schemeClr val="tx1"/>
                </a:solidFill>
                <a:latin typeface="宋体" panose="02010600030101010101" pitchFamily="2" charset="-122"/>
                <a:ea typeface="宋体" panose="02010600030101010101" pitchFamily="2" charset="-122"/>
              </a:defRPr>
            </a:lvl5pPr>
            <a:lvl6pPr marL="25146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ctr" defTabSz="901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1" i="1" u="none" strike="noStrike" kern="1200" cap="none" spc="0" normalizeH="0" baseline="0" noProof="0" smtClean="0">
                <a:ln>
                  <a:noFill/>
                </a:ln>
                <a:solidFill>
                  <a:srgbClr val="00279F"/>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sym typeface="+mn-ea"/>
              </a:rPr>
              <a:t>Briup High-End IT Training</a:t>
            </a:r>
            <a:endParaRPr kumimoji="0" lang="en-US" altLang="zh-CN" sz="1600" b="1" i="0" u="none" strike="noStrike" kern="1200" cap="none" spc="0" normalizeH="0" baseline="0" noProof="0" smtClean="0">
              <a:ln>
                <a:noFill/>
              </a:ln>
              <a:solidFill>
                <a:srgbClr val="00279F"/>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sym typeface="+mn-ea"/>
            </a:endParaRPr>
          </a:p>
        </p:txBody>
      </p:sp>
      <p:sp>
        <p:nvSpPr>
          <p:cNvPr id="3078" name="Line 7"/>
          <p:cNvSpPr/>
          <p:nvPr/>
        </p:nvSpPr>
        <p:spPr>
          <a:xfrm flipV="1">
            <a:off x="2917825" y="838200"/>
            <a:ext cx="0" cy="6019800"/>
          </a:xfrm>
          <a:prstGeom prst="line">
            <a:avLst/>
          </a:prstGeom>
          <a:ln w="38100" cap="flat" cmpd="sng">
            <a:solidFill>
              <a:schemeClr val="tx2"/>
            </a:solidFill>
            <a:prstDash val="solid"/>
            <a:headEnd type="none" w="med" len="med"/>
            <a:tailEnd type="none" w="med" len="med"/>
          </a:ln>
        </p:spPr>
      </p:sp>
      <p:sp>
        <p:nvSpPr>
          <p:cNvPr id="2055" name="Text Box 8"/>
          <p:cNvSpPr txBox="1">
            <a:spLocks noChangeArrowheads="1"/>
          </p:cNvSpPr>
          <p:nvPr/>
        </p:nvSpPr>
        <p:spPr bwMode="auto">
          <a:xfrm>
            <a:off x="311150" y="2220913"/>
            <a:ext cx="2363788" cy="331788"/>
          </a:xfrm>
          <a:prstGeom prst="rect">
            <a:avLst/>
          </a:prstGeom>
          <a:noFill/>
          <a:ln>
            <a:noFill/>
          </a:ln>
        </p:spPr>
        <p:txBody>
          <a:bodyPr lIns="88816" tIns="44409" rIns="88816" bIns="44409">
            <a:spAutoFit/>
          </a:bodyPr>
          <a:lstStyle>
            <a:lvl1pPr defTabSz="901700">
              <a:defRPr sz="2400" b="1" i="1">
                <a:solidFill>
                  <a:schemeClr val="tx1"/>
                </a:solidFill>
                <a:latin typeface="宋体" panose="02010600030101010101" pitchFamily="2" charset="-122"/>
                <a:ea typeface="宋体" panose="02010600030101010101" pitchFamily="2" charset="-122"/>
              </a:defRPr>
            </a:lvl1pPr>
            <a:lvl2pPr marL="742950" indent="-285750" defTabSz="901700">
              <a:defRPr sz="2400" b="1" i="1">
                <a:solidFill>
                  <a:schemeClr val="tx1"/>
                </a:solidFill>
                <a:latin typeface="宋体" panose="02010600030101010101" pitchFamily="2" charset="-122"/>
                <a:ea typeface="宋体" panose="02010600030101010101" pitchFamily="2" charset="-122"/>
              </a:defRPr>
            </a:lvl2pPr>
            <a:lvl3pPr marL="1143000" indent="-228600" defTabSz="901700">
              <a:defRPr sz="2400" b="1" i="1">
                <a:solidFill>
                  <a:schemeClr val="tx1"/>
                </a:solidFill>
                <a:latin typeface="宋体" panose="02010600030101010101" pitchFamily="2" charset="-122"/>
                <a:ea typeface="宋体" panose="02010600030101010101" pitchFamily="2" charset="-122"/>
              </a:defRPr>
            </a:lvl3pPr>
            <a:lvl4pPr marL="1600200" indent="-228600" defTabSz="901700">
              <a:defRPr sz="2400" b="1" i="1">
                <a:solidFill>
                  <a:schemeClr val="tx1"/>
                </a:solidFill>
                <a:latin typeface="宋体" panose="02010600030101010101" pitchFamily="2" charset="-122"/>
                <a:ea typeface="宋体" panose="02010600030101010101" pitchFamily="2" charset="-122"/>
              </a:defRPr>
            </a:lvl4pPr>
            <a:lvl5pPr marL="2057400" indent="-228600" defTabSz="901700">
              <a:defRPr sz="2400" b="1" i="1">
                <a:solidFill>
                  <a:schemeClr val="tx1"/>
                </a:solidFill>
                <a:latin typeface="宋体" panose="02010600030101010101" pitchFamily="2" charset="-122"/>
                <a:ea typeface="宋体" panose="02010600030101010101" pitchFamily="2" charset="-122"/>
              </a:defRPr>
            </a:lvl5pPr>
            <a:lvl6pPr marL="25146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ctr" defTabSz="901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0" smtClean="0">
                <a:ln>
                  <a:noFill/>
                </a:ln>
                <a:solidFill>
                  <a:srgbClr val="00279F"/>
                </a:solidFill>
                <a:effectLst/>
                <a:uLnTx/>
                <a:uFillTx/>
                <a:latin typeface="Arial" panose="020B0604020202020204" pitchFamily="34" charset="0"/>
                <a:ea typeface="宋体" panose="02010600030101010101" pitchFamily="2" charset="-122"/>
                <a:cs typeface="+mn-cs"/>
                <a:sym typeface="+mn-ea"/>
              </a:rPr>
              <a:t>www.briup.com</a:t>
            </a:r>
          </a:p>
        </p:txBody>
      </p:sp>
      <p:sp>
        <p:nvSpPr>
          <p:cNvPr id="3080" name="Rectangle 9"/>
          <p:cNvSpPr>
            <a:spLocks noChangeArrowheads="1"/>
          </p:cNvSpPr>
          <p:nvPr/>
        </p:nvSpPr>
        <p:spPr bwMode="auto">
          <a:xfrm>
            <a:off x="241300" y="1936750"/>
            <a:ext cx="2566988" cy="331788"/>
          </a:xfrm>
          <a:prstGeom prst="rect">
            <a:avLst/>
          </a:prstGeom>
          <a:noFill/>
          <a:ln>
            <a:noFill/>
          </a:ln>
        </p:spPr>
        <p:txBody>
          <a:bodyPr lIns="88816" tIns="44409" rIns="88816" bIns="44409">
            <a:spAutoFit/>
          </a:bodyPr>
          <a:lstStyle/>
          <a:p>
            <a:pPr lvl="0" algn="ctr" defTabSz="901700">
              <a:buNone/>
            </a:pPr>
            <a:r>
              <a:rPr lang="zh-CN" altLang="en-US" sz="1600" i="0" dirty="0">
                <a:solidFill>
                  <a:srgbClr val="CC0099"/>
                </a:solidFill>
                <a:latin typeface="宋体" panose="02010600030101010101" pitchFamily="2" charset="-122"/>
              </a:rPr>
              <a:t>杰普软件科技有限公司</a:t>
            </a:r>
          </a:p>
        </p:txBody>
      </p:sp>
      <p:pic>
        <p:nvPicPr>
          <p:cNvPr id="3082" name="Picture 11" descr="logo"/>
          <p:cNvPicPr>
            <a:picLocks noChangeAspect="1"/>
          </p:cNvPicPr>
          <p:nvPr userDrawn="1"/>
        </p:nvPicPr>
        <p:blipFill>
          <a:blip r:embed="rId14" cstate="print"/>
          <a:stretch>
            <a:fillRect/>
          </a:stretch>
        </p:blipFill>
        <p:spPr>
          <a:xfrm>
            <a:off x="457200" y="762000"/>
            <a:ext cx="2133600" cy="914400"/>
          </a:xfrm>
          <a:prstGeom prst="rect">
            <a:avLst/>
          </a:prstGeom>
          <a:noFill/>
          <a:ln w="9525">
            <a:noFill/>
          </a:ln>
        </p:spPr>
      </p:pic>
      <p:sp>
        <p:nvSpPr>
          <p:cNvPr id="17" name="Rectangle 10"/>
          <p:cNvSpPr>
            <a:spLocks noChangeArrowheads="1"/>
          </p:cNvSpPr>
          <p:nvPr userDrawn="1"/>
        </p:nvSpPr>
        <p:spPr bwMode="auto">
          <a:xfrm>
            <a:off x="152516" y="2895614"/>
            <a:ext cx="2666930" cy="3167451"/>
          </a:xfrm>
          <a:prstGeom prst="rect">
            <a:avLst/>
          </a:prstGeom>
          <a:noFill/>
          <a:ln>
            <a:noFill/>
          </a:ln>
        </p:spPr>
        <p:txBody>
          <a:bodyPr wrap="square" lIns="88816" tIns="44409" rIns="88816" bIns="44409">
            <a:spAutoFit/>
          </a:bodyPr>
          <a:lstStyle/>
          <a:p>
            <a:pPr marL="0" marR="0" lvl="0" indent="0" algn="l" defTabSz="889000" rtl="0" eaLnBrk="1" fontAlgn="base" latinLnBrk="0" hangingPunct="1">
              <a:lnSpc>
                <a:spcPct val="100000"/>
              </a:lnSpc>
              <a:spcBef>
                <a:spcPct val="0"/>
              </a:spcBef>
              <a:spcAft>
                <a:spcPct val="0"/>
              </a:spcAft>
              <a:buClrTx/>
              <a:buSzTx/>
              <a:buFontTx/>
              <a:buNone/>
              <a:tabLst/>
              <a:defRPr/>
            </a:pPr>
            <a:r>
              <a:rPr lang="en-US" altLang="zh-CN" sz="1400" i="0" dirty="0">
                <a:latin typeface="Times New Roman" panose="02020603050405020304" pitchFamily="18" charset="0"/>
                <a:sym typeface="宋体" panose="02010600030101010101" pitchFamily="2" charset="-122"/>
              </a:rPr>
              <a:t>Tel:  </a:t>
            </a:r>
            <a:r>
              <a:rPr lang="zh-CN" altLang="en-US" sz="1400" b="1" i="0" u="none" kern="1200" baseline="0" dirty="0" smtClean="0">
                <a:solidFill>
                  <a:schemeClr val="tx1"/>
                </a:solidFill>
                <a:latin typeface="Arial" panose="020B0604020202020204" pitchFamily="34" charset="0"/>
                <a:ea typeface="宋体" panose="02010600030101010101" pitchFamily="2" charset="-122"/>
                <a:cs typeface="+mn-cs"/>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0512</a:t>
            </a:r>
            <a:r>
              <a:rPr lang="zh-CN" altLang="en-US" sz="1400" b="1" i="0" u="none" kern="1200" baseline="0" dirty="0" smtClean="0">
                <a:solidFill>
                  <a:schemeClr val="tx1"/>
                </a:solidFill>
                <a:latin typeface="Arial" panose="020B0604020202020204" pitchFamily="34" charset="0"/>
                <a:ea typeface="宋体" panose="02010600030101010101" pitchFamily="2" charset="-122"/>
                <a:cs typeface="+mn-cs"/>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50190290-8010</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smtClean="0">
                <a:latin typeface="Times New Roman" panose="02020603050405020304" pitchFamily="18" charset="0"/>
                <a:sym typeface="宋体" panose="02010600030101010101" pitchFamily="2" charset="-122"/>
              </a:rPr>
              <a:t>Email:training@briup.com</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a:latin typeface="Times New Roman" panose="02020603050405020304" pitchFamily="18" charset="0"/>
                <a:sym typeface="宋体" panose="02010600030101010101" pitchFamily="2" charset="-122"/>
              </a:rPr>
              <a:t>Msn:  </a:t>
            </a:r>
            <a:r>
              <a:rPr lang="en-US" altLang="zh-CN" sz="1400" i="0" dirty="0">
                <a:latin typeface="Times New Roman" panose="02020603050405020304" pitchFamily="18" charset="0"/>
                <a:sym typeface="宋体" panose="02010600030101010101" pitchFamily="2" charset="-122"/>
                <a:hlinkClick r:id="rId15"/>
              </a:rPr>
              <a:t>training.sh@hotmail.com</a:t>
            </a:r>
            <a:endParaRPr lang="en-US" altLang="zh-CN" sz="1400" i="0" dirty="0">
              <a:latin typeface="Times New Roman" panose="02020603050405020304" pitchFamily="18" charset="0"/>
              <a:sym typeface="宋体" panose="02010600030101010101" pitchFamily="2" charset="-122"/>
            </a:endParaRPr>
          </a:p>
          <a:p>
            <a:pPr lvl="0" defTabSz="889000" eaLnBrk="1" hangingPunct="1">
              <a:buNone/>
            </a:pPr>
            <a:r>
              <a:rPr lang="en-US" altLang="zh-CN" sz="1400" i="0" dirty="0">
                <a:latin typeface="Times New Roman" panose="02020603050405020304" pitchFamily="18" charset="0"/>
                <a:sym typeface="宋体" panose="02010600030101010101" pitchFamily="2" charset="-122"/>
              </a:rPr>
              <a:t>Home:http://www.briup.com</a:t>
            </a:r>
            <a:r>
              <a:rPr lang="zh-CN" altLang="en-US" sz="1400" i="0" dirty="0">
                <a:latin typeface="宋体" panose="02010600030101010101" pitchFamily="2" charset="-122"/>
                <a:sym typeface="宋体" panose="02010600030101010101" pitchFamily="2" charset="-122"/>
              </a:rPr>
              <a:t>　</a:t>
            </a:r>
          </a:p>
          <a:p>
            <a:pPr lvl="0" defTabSz="889000" eaLnBrk="1" hangingPunct="1">
              <a:buNone/>
            </a:pPr>
            <a:endParaRPr lang="zh-CN" altLang="en-US" sz="14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200" i="0" dirty="0">
                <a:latin typeface="宋体" panose="02010600030101010101" pitchFamily="2" charset="-122"/>
                <a:sym typeface="宋体" panose="02010600030101010101" pitchFamily="2" charset="-122"/>
              </a:rPr>
              <a:t>地址</a:t>
            </a:r>
            <a:r>
              <a:rPr lang="zh-CN" altLang="en-US" sz="1200" i="0" dirty="0" smtClean="0">
                <a:latin typeface="宋体" panose="02010600030101010101" pitchFamily="2" charset="-122"/>
                <a:sym typeface="宋体" panose="02010600030101010101" pitchFamily="2" charset="-122"/>
              </a:rPr>
              <a:t>：江苏省苏州市</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昆山市巴城镇学院路</a:t>
            </a:r>
            <a:r>
              <a:rPr lang="en-US" altLang="zh-CN" sz="1200" b="1" i="0" u="none" kern="1200" baseline="0" dirty="0" smtClean="0">
                <a:solidFill>
                  <a:schemeClr val="tx1"/>
                </a:solidFill>
                <a:latin typeface="Arial" panose="020B0604020202020204" pitchFamily="34" charset="0"/>
                <a:ea typeface="宋体" panose="02010600030101010101" pitchFamily="2" charset="-122"/>
                <a:cs typeface="+mn-cs"/>
              </a:rPr>
              <a:t>828</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号昆山浦东软件园北楼</a:t>
            </a:r>
            <a:r>
              <a:rPr lang="en-US" altLang="zh-CN" sz="1200" b="1" i="0" u="none" kern="1200" baseline="0" dirty="0" smtClean="0">
                <a:solidFill>
                  <a:schemeClr val="tx1"/>
                </a:solidFill>
                <a:latin typeface="Arial" panose="020B0604020202020204" pitchFamily="34" charset="0"/>
                <a:ea typeface="宋体" panose="02010600030101010101" pitchFamily="2" charset="-122"/>
                <a:cs typeface="+mn-cs"/>
              </a:rPr>
              <a:t>4-5-8</a:t>
            </a:r>
            <a:r>
              <a:rPr lang="zh-CN" altLang="en-US" sz="1200" b="1" i="0" u="none" kern="1200" baseline="0" dirty="0" smtClean="0">
                <a:solidFill>
                  <a:schemeClr val="tx1"/>
                </a:solidFill>
                <a:latin typeface="Arial" panose="020B0604020202020204" pitchFamily="34" charset="0"/>
                <a:ea typeface="宋体" panose="02010600030101010101" pitchFamily="2" charset="-122"/>
                <a:cs typeface="+mn-cs"/>
              </a:rPr>
              <a:t>层</a:t>
            </a:r>
          </a:p>
          <a:p>
            <a:pPr marL="0" marR="0" lvl="0" indent="0" algn="l" defTabSz="889000" rtl="0" eaLnBrk="1" fontAlgn="base" latinLnBrk="0" hangingPunct="1">
              <a:lnSpc>
                <a:spcPct val="100000"/>
              </a:lnSpc>
              <a:spcBef>
                <a:spcPct val="0"/>
              </a:spcBef>
              <a:spcAft>
                <a:spcPct val="0"/>
              </a:spcAft>
              <a:buClrTx/>
              <a:buSzTx/>
              <a:buFontTx/>
              <a:buNone/>
              <a:tabLst/>
              <a:defRPr/>
            </a:pPr>
            <a:endParaRPr lang="zh-CN" altLang="en-US" sz="1200" i="0" dirty="0" smtClean="0"/>
          </a:p>
          <a:p>
            <a:pPr lvl="0" defTabSz="889000" eaLnBrk="1" hangingPunct="1">
              <a:buNone/>
            </a:pPr>
            <a:endParaRPr lang="zh-CN" altLang="en-US" sz="12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400" i="0" dirty="0">
                <a:latin typeface="宋体" panose="02010600030101010101" pitchFamily="2" charset="-122"/>
                <a:sym typeface="宋体" panose="02010600030101010101" pitchFamily="2" charset="-122"/>
              </a:rPr>
              <a:t>邮编</a:t>
            </a:r>
            <a:r>
              <a:rPr lang="zh-CN" altLang="en-US" sz="1400" i="0" dirty="0" smtClean="0">
                <a:latin typeface="宋体" panose="02010600030101010101" pitchFamily="2" charset="-122"/>
                <a:sym typeface="宋体" panose="02010600030101010101" pitchFamily="2" charset="-122"/>
              </a:rPr>
              <a:t>：</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215311</a:t>
            </a:r>
            <a:endParaRPr lang="en-US" altLang="zh-CN" sz="1400" i="0" dirty="0">
              <a:latin typeface="宋体" panose="02010600030101010101" pitchFamily="2" charset="-122"/>
              <a:sym typeface="宋体" panose="02010600030101010101" pitchFamily="2" charset="-122"/>
            </a:endParaRPr>
          </a:p>
          <a:p>
            <a:pPr marL="0" marR="0" lvl="0" indent="0" algn="l" defTabSz="889000" rtl="0" eaLnBrk="1" fontAlgn="base" latinLnBrk="0" hangingPunct="1">
              <a:lnSpc>
                <a:spcPct val="100000"/>
              </a:lnSpc>
              <a:spcBef>
                <a:spcPct val="0"/>
              </a:spcBef>
              <a:spcAft>
                <a:spcPct val="0"/>
              </a:spcAft>
              <a:buClrTx/>
              <a:buSzTx/>
              <a:buFontTx/>
              <a:buNone/>
              <a:tabLst/>
              <a:defRPr/>
            </a:pPr>
            <a:r>
              <a:rPr lang="zh-CN" altLang="en-US" sz="1400" i="0" dirty="0">
                <a:latin typeface="宋体" panose="02010600030101010101" pitchFamily="2" charset="-122"/>
                <a:sym typeface="宋体" panose="02010600030101010101" pitchFamily="2" charset="-122"/>
              </a:rPr>
              <a:t>电话</a:t>
            </a:r>
            <a:r>
              <a:rPr lang="en-US" altLang="zh-CN" sz="1400" i="0" dirty="0">
                <a:latin typeface="宋体" panose="02010600030101010101" pitchFamily="2" charset="-122"/>
                <a:sym typeface="宋体" panose="02010600030101010101" pitchFamily="2" charset="-122"/>
              </a:rPr>
              <a:t>: </a:t>
            </a:r>
            <a:r>
              <a:rPr lang="en-US" altLang="zh-CN" sz="1400" b="1" i="0" u="none" kern="1200" baseline="0" dirty="0" smtClean="0">
                <a:solidFill>
                  <a:schemeClr val="tx1"/>
                </a:solidFill>
                <a:latin typeface="Arial" panose="020B0604020202020204" pitchFamily="34" charset="0"/>
                <a:ea typeface="宋体" panose="02010600030101010101" pitchFamily="2" charset="-122"/>
                <a:cs typeface="+mn-cs"/>
              </a:rPr>
              <a:t>(0512)50190290-8000</a:t>
            </a:r>
          </a:p>
          <a:p>
            <a:pPr lvl="0" defTabSz="889000" eaLnBrk="1" hangingPunct="1">
              <a:buNone/>
            </a:pPr>
            <a:endParaRPr lang="en-US" altLang="zh-CN" sz="1400" i="0" dirty="0">
              <a:latin typeface="宋体" panose="02010600030101010101" pitchFamily="2" charset="-122"/>
              <a:sym typeface="宋体" panose="02010600030101010101" pitchFamily="2" charset="-122"/>
            </a:endParaRPr>
          </a:p>
          <a:p>
            <a:pPr lvl="0" defTabSz="889000" eaLnBrk="1" hangingPunct="1">
              <a:buNone/>
            </a:pPr>
            <a:r>
              <a:rPr lang="zh-CN" altLang="en-US" sz="1400" i="0" dirty="0" smtClean="0">
                <a:latin typeface="宋体" panose="02010600030101010101" pitchFamily="2" charset="-122"/>
                <a:sym typeface="宋体" panose="02010600030101010101" pitchFamily="2" charset="-122"/>
              </a:rPr>
              <a:t>电</a:t>
            </a:r>
            <a:r>
              <a:rPr lang="zh-CN" altLang="en-US" sz="1400" i="0" dirty="0">
                <a:latin typeface="宋体" panose="02010600030101010101" pitchFamily="2" charset="-122"/>
                <a:sym typeface="宋体" panose="02010600030101010101" pitchFamily="2" charset="-122"/>
              </a:rPr>
              <a:t>邮：</a:t>
            </a:r>
            <a:r>
              <a:rPr lang="en-US" altLang="zh-CN" sz="1400" i="0" dirty="0">
                <a:latin typeface="宋体" panose="02010600030101010101" pitchFamily="2" charset="-122"/>
                <a:sym typeface="宋体" panose="02010600030101010101" pitchFamily="2" charset="-122"/>
                <a:hlinkClick r:id="rId16"/>
              </a:rPr>
              <a:t>training@briup.com</a:t>
            </a:r>
            <a:endParaRPr lang="en-US" altLang="zh-CN" sz="1400" i="0" dirty="0">
              <a:latin typeface="宋体" panose="02010600030101010101" pitchFamily="2" charset="-122"/>
              <a:sym typeface="宋体" panose="02010600030101010101" pitchFamily="2" charset="-122"/>
            </a:endParaRPr>
          </a:p>
          <a:p>
            <a:pPr lvl="0" defTabSz="889000" eaLnBrk="1" hangingPunct="1">
              <a:buNone/>
            </a:pPr>
            <a:r>
              <a:rPr lang="zh-CN" altLang="en-US" sz="1400" i="0" dirty="0">
                <a:latin typeface="宋体" panose="02010600030101010101" pitchFamily="2" charset="-122"/>
                <a:sym typeface="宋体" panose="02010600030101010101" pitchFamily="2" charset="-122"/>
              </a:rPr>
              <a:t>主页：</a:t>
            </a:r>
            <a:r>
              <a:rPr lang="en-US" altLang="zh-CN" sz="1400" i="0" dirty="0">
                <a:latin typeface="宋体" panose="02010600030101010101" pitchFamily="2" charset="-122"/>
                <a:sym typeface="宋体" panose="02010600030101010101" pitchFamily="2" charset="-122"/>
              </a:rPr>
              <a:t>http://www.briup.com</a:t>
            </a:r>
            <a:r>
              <a:rPr lang="zh-CN" altLang="en-US" sz="1400" i="0" dirty="0">
                <a:latin typeface="宋体" panose="02010600030101010101" pitchFamily="2" charset="-122"/>
                <a:sym typeface="宋体" panose="02010600030101010101" pitchFamily="2" charset="-122"/>
              </a:rPr>
              <a:t>　</a:t>
            </a: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hf sldNum="0" hdr="0" ftr="0" dt="0"/>
  <p:txStyles>
    <p:titleStyle>
      <a:lvl1pPr algn="l" rtl="0" eaLnBrk="0" fontAlgn="base" hangingPunct="0">
        <a:lnSpc>
          <a:spcPct val="87000"/>
        </a:lnSpc>
        <a:spcBef>
          <a:spcPct val="0"/>
        </a:spcBef>
        <a:spcAft>
          <a:spcPct val="0"/>
        </a:spcAft>
        <a:defRPr sz="2400" b="1" kern="1200">
          <a:solidFill>
            <a:schemeClr val="tx1"/>
          </a:solidFill>
          <a:latin typeface="+mj-lt"/>
          <a:ea typeface="+mj-ea"/>
          <a:cs typeface="+mj-cs"/>
        </a:defRPr>
      </a:lvl1pPr>
      <a:lvl2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2pPr>
      <a:lvl3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3pPr>
      <a:lvl4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4pPr>
      <a:lvl5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5pPr>
      <a:lvl6pPr marL="4572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6pPr>
      <a:lvl7pPr marL="9144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7pPr>
      <a:lvl8pPr marL="13716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8pPr>
      <a:lvl9pPr marL="18288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9pPr>
    </p:titleStyle>
    <p:bodyStyle>
      <a:lvl1pPr algn="l" rtl="0" eaLnBrk="0" fontAlgn="base" hangingPunct="0">
        <a:spcBef>
          <a:spcPts val="590"/>
        </a:spcBef>
        <a:spcAft>
          <a:spcPts val="590"/>
        </a:spcAft>
        <a:buClr>
          <a:schemeClr val="tx2"/>
        </a:buClr>
        <a:buSzPct val="80000"/>
        <a:buFont typeface="Wingdings" panose="05000000000000000000" pitchFamily="2" charset="2"/>
        <a:buChar char="u"/>
        <a:defRPr sz="2000" b="1" kern="1200">
          <a:solidFill>
            <a:schemeClr val="tx1"/>
          </a:solidFill>
          <a:latin typeface="+mn-lt"/>
          <a:ea typeface="+mn-ea"/>
          <a:cs typeface="+mn-cs"/>
        </a:defRPr>
      </a:lvl1pPr>
      <a:lvl2pPr marL="508000" indent="-279400" algn="l" rtl="0" eaLnBrk="0" fontAlgn="base" hangingPunct="0">
        <a:spcBef>
          <a:spcPts val="590"/>
        </a:spcBef>
        <a:spcAft>
          <a:spcPts val="590"/>
        </a:spcAft>
        <a:buClr>
          <a:srgbClr val="FF9900"/>
        </a:buClr>
        <a:buSzPct val="80000"/>
        <a:buFont typeface="Wingdings" panose="05000000000000000000" pitchFamily="2" charset="2"/>
        <a:buChar char="l"/>
        <a:defRPr sz="2000" b="1" kern="1200">
          <a:solidFill>
            <a:schemeClr val="tx1"/>
          </a:solidFill>
          <a:latin typeface="+mn-lt"/>
          <a:ea typeface="+mn-ea"/>
          <a:cs typeface="+mn-cs"/>
        </a:defRPr>
      </a:lvl2pPr>
      <a:lvl3pPr marL="1028700" indent="-285750" algn="l" rtl="0" eaLnBrk="0" fontAlgn="base" hangingPunct="0">
        <a:spcBef>
          <a:spcPts val="590"/>
        </a:spcBef>
        <a:spcAft>
          <a:spcPts val="590"/>
        </a:spcAft>
        <a:buClr>
          <a:srgbClr val="800080"/>
        </a:buClr>
        <a:buFont typeface="Wingdings" panose="05000000000000000000" pitchFamily="2" charset="2"/>
        <a:buChar char="ü"/>
        <a:defRPr sz="1600" b="1" kern="1200">
          <a:solidFill>
            <a:schemeClr val="tx1"/>
          </a:solidFill>
          <a:latin typeface="+mn-lt"/>
          <a:ea typeface="+mn-ea"/>
          <a:cs typeface="+mn-cs"/>
        </a:defRPr>
      </a:lvl3pPr>
      <a:lvl4pPr marL="1371600" indent="-228600" algn="l" rtl="0" eaLnBrk="0" fontAlgn="base" hangingPunct="0">
        <a:spcBef>
          <a:spcPts val="590"/>
        </a:spcBef>
        <a:spcAft>
          <a:spcPts val="590"/>
        </a:spcAft>
        <a:buClr>
          <a:schemeClr val="tx2"/>
        </a:buClr>
        <a:buFont typeface="Wingdings" panose="05000000000000000000" pitchFamily="2" charset="2"/>
        <a:buChar char="•"/>
        <a:defRPr sz="1400" b="1" kern="1200">
          <a:solidFill>
            <a:schemeClr val="tx1"/>
          </a:solidFill>
          <a:latin typeface="+mn-lt"/>
          <a:ea typeface="+mn-ea"/>
          <a:cs typeface="+mn-cs"/>
        </a:defRPr>
      </a:lvl4pPr>
      <a:lvl5pPr marL="1714500" indent="-228600" algn="l" rtl="0" eaLnBrk="0" fontAlgn="base" hangingPunct="0">
        <a:spcBef>
          <a:spcPct val="50000"/>
        </a:spcBef>
        <a:spcAft>
          <a:spcPct val="50000"/>
        </a:spcAft>
        <a:buClr>
          <a:srgbClr val="FFCC66"/>
        </a:buClr>
        <a:buFont typeface="Wingdings" panose="05000000000000000000" pitchFamily="2" charset="2"/>
        <a:buChar char="•"/>
        <a:defRPr sz="12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85800"/>
            <a:ext cx="9307513" cy="301625"/>
          </a:xfrm>
          <a:prstGeom prst="rect">
            <a:avLst/>
          </a:prstGeom>
          <a:noFill/>
          <a:ln>
            <a:noFill/>
          </a:ln>
        </p:spPr>
        <p:txBody>
          <a:bodyPr wrap="none" anchor="ctr"/>
          <a:lstStyle>
            <a:lvl1pPr>
              <a:defRPr sz="2400" b="1" i="1">
                <a:solidFill>
                  <a:schemeClr val="tx1"/>
                </a:solidFill>
                <a:latin typeface="宋体" panose="02010600030101010101" pitchFamily="2" charset="-122"/>
                <a:ea typeface="宋体" panose="02010600030101010101" pitchFamily="2" charset="-122"/>
              </a:defRPr>
            </a:lvl1pPr>
            <a:lvl2pPr marL="742950" indent="-285750">
              <a:defRPr sz="2400" b="1" i="1">
                <a:solidFill>
                  <a:schemeClr val="tx1"/>
                </a:solidFill>
                <a:latin typeface="宋体" panose="02010600030101010101" pitchFamily="2" charset="-122"/>
                <a:ea typeface="宋体" panose="02010600030101010101" pitchFamily="2" charset="-122"/>
              </a:defRPr>
            </a:lvl2pPr>
            <a:lvl3pPr marL="1143000" indent="-228600">
              <a:defRPr sz="2400" b="1" i="1">
                <a:solidFill>
                  <a:schemeClr val="tx1"/>
                </a:solidFill>
                <a:latin typeface="宋体" panose="02010600030101010101" pitchFamily="2" charset="-122"/>
                <a:ea typeface="宋体" panose="02010600030101010101" pitchFamily="2" charset="-122"/>
              </a:defRPr>
            </a:lvl3pPr>
            <a:lvl4pPr marL="1600200" indent="-228600">
              <a:defRPr sz="2400" b="1" i="1">
                <a:solidFill>
                  <a:schemeClr val="tx1"/>
                </a:solidFill>
                <a:latin typeface="宋体" panose="02010600030101010101" pitchFamily="2" charset="-122"/>
                <a:ea typeface="宋体" panose="02010600030101010101" pitchFamily="2" charset="-122"/>
              </a:defRPr>
            </a:lvl4pPr>
            <a:lvl5pPr marL="2057400" indent="-228600">
              <a:defRPr sz="2400" b="1" 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1" u="none" strike="noStrike" kern="1200" cap="none" spc="0" normalizeH="0" baseline="0" noProof="0" smtClean="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endParaRPr>
          </a:p>
        </p:txBody>
      </p:sp>
      <p:sp>
        <p:nvSpPr>
          <p:cNvPr id="5123" name="Rectangle 3"/>
          <p:cNvSpPr>
            <a:spLocks noGrp="1"/>
          </p:cNvSpPr>
          <p:nvPr>
            <p:ph type="title"/>
          </p:nvPr>
        </p:nvSpPr>
        <p:spPr>
          <a:xfrm>
            <a:off x="0" y="0"/>
            <a:ext cx="7624763" cy="515938"/>
          </a:xfrm>
          <a:prstGeom prst="rect">
            <a:avLst/>
          </a:prstGeom>
          <a:noFill/>
          <a:ln w="9525">
            <a:noFill/>
          </a:ln>
        </p:spPr>
        <p:txBody>
          <a:bodyPr lIns="90333" tIns="44376" rIns="90333" bIns="44376" anchor="b"/>
          <a:lstStyle/>
          <a:p>
            <a:pPr lvl="0"/>
            <a:r>
              <a:rPr lang="en-US" altLang="zh-CN"/>
              <a:t>Title Holder</a:t>
            </a:r>
          </a:p>
        </p:txBody>
      </p:sp>
      <p:sp>
        <p:nvSpPr>
          <p:cNvPr id="5124" name="Line 4"/>
          <p:cNvSpPr/>
          <p:nvPr/>
        </p:nvSpPr>
        <p:spPr>
          <a:xfrm>
            <a:off x="0" y="515938"/>
            <a:ext cx="9144000" cy="0"/>
          </a:xfrm>
          <a:prstGeom prst="line">
            <a:avLst/>
          </a:prstGeom>
          <a:ln w="34925" cap="flat" cmpd="sng">
            <a:solidFill>
              <a:schemeClr val="bg1"/>
            </a:solidFill>
            <a:prstDash val="solid"/>
            <a:headEnd type="none" w="med" len="med"/>
            <a:tailEnd type="none" w="med" len="med"/>
          </a:ln>
        </p:spPr>
      </p:sp>
      <p:sp>
        <p:nvSpPr>
          <p:cNvPr id="4101" name="Rectangle 5"/>
          <p:cNvSpPr>
            <a:spLocks noChangeArrowheads="1"/>
          </p:cNvSpPr>
          <p:nvPr/>
        </p:nvSpPr>
        <p:spPr bwMode="auto">
          <a:xfrm>
            <a:off x="4643438" y="6530975"/>
            <a:ext cx="320675" cy="239713"/>
          </a:xfrm>
          <a:prstGeom prst="rect">
            <a:avLst/>
          </a:prstGeom>
          <a:noFill/>
          <a:ln>
            <a:noFill/>
          </a:ln>
        </p:spPr>
        <p:txBody>
          <a:bodyPr wrap="none" lIns="90333" tIns="44376" rIns="90333" bIns="44376">
            <a:spAutoFit/>
          </a:bodyPr>
          <a:lstStyle>
            <a:lvl1pPr>
              <a:defRPr sz="2400" b="1" i="1">
                <a:solidFill>
                  <a:schemeClr val="tx1"/>
                </a:solidFill>
                <a:latin typeface="Arial" panose="020B0604020202020204" pitchFamily="34" charset="0"/>
                <a:ea typeface="宋体" panose="02010600030101010101" pitchFamily="2" charset="-122"/>
              </a:defRPr>
            </a:lvl1pPr>
            <a:lvl2pPr marL="742950" indent="-285750">
              <a:defRPr sz="2400" b="1" i="1">
                <a:solidFill>
                  <a:schemeClr val="tx1"/>
                </a:solidFill>
                <a:latin typeface="Arial" panose="020B0604020202020204" pitchFamily="34" charset="0"/>
                <a:ea typeface="宋体" panose="02010600030101010101" pitchFamily="2" charset="-122"/>
              </a:defRPr>
            </a:lvl2pPr>
            <a:lvl3pPr marL="1143000" indent="-228600">
              <a:defRPr sz="2400" b="1" i="1">
                <a:solidFill>
                  <a:schemeClr val="tx1"/>
                </a:solidFill>
                <a:latin typeface="Arial" panose="020B0604020202020204" pitchFamily="34" charset="0"/>
                <a:ea typeface="宋体" panose="02010600030101010101" pitchFamily="2" charset="-122"/>
              </a:defRPr>
            </a:lvl3pPr>
            <a:lvl4pPr marL="1600200" indent="-228600">
              <a:defRPr sz="2400" b="1" i="1">
                <a:solidFill>
                  <a:schemeClr val="tx1"/>
                </a:solidFill>
                <a:latin typeface="Arial" panose="020B0604020202020204" pitchFamily="34" charset="0"/>
                <a:ea typeface="宋体" panose="02010600030101010101" pitchFamily="2" charset="-122"/>
              </a:defRPr>
            </a:lvl4pPr>
            <a:lvl5pPr marL="2057400" indent="-228600">
              <a:defRPr sz="2400"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F6C780D-5ECD-4045-9DE7-68043B7C94BD}" type="slidenum">
              <a:rPr kumimoji="0" lang="zh-CN" altLang="en-US" sz="1000" b="0" i="0"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sym typeface="+mn-ea"/>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t>‹#›</a:t>
            </a:fld>
            <a:endParaRPr kumimoji="0" lang="zh-CN" altLang="en-US" sz="1000" b="0" i="0" u="none" strike="noStrike" kern="1200" cap="none" spc="0" normalizeH="0" baseline="0" noProof="0" smtClean="0">
              <a:ln>
                <a:noFill/>
              </a:ln>
              <a:solidFill>
                <a:srgbClr val="CC00CC"/>
              </a:solidFill>
              <a:effectLst/>
              <a:uLnTx/>
              <a:uFillTx/>
              <a:latin typeface="Arial" panose="020B0604020202020204" pitchFamily="34" charset="0"/>
              <a:ea typeface="宋体" panose="02010600030101010101" pitchFamily="2" charset="-122"/>
              <a:cs typeface="+mn-cs"/>
              <a:sym typeface="+mn-ea"/>
            </a:endParaRPr>
          </a:p>
        </p:txBody>
      </p:sp>
      <p:sp>
        <p:nvSpPr>
          <p:cNvPr id="1030" name="Text Box 6"/>
          <p:cNvSpPr txBox="1">
            <a:spLocks noChangeArrowheads="1"/>
          </p:cNvSpPr>
          <p:nvPr/>
        </p:nvSpPr>
        <p:spPr bwMode="auto">
          <a:xfrm>
            <a:off x="7164388" y="6413500"/>
            <a:ext cx="1952625" cy="361950"/>
          </a:xfrm>
          <a:prstGeom prst="rect">
            <a:avLst/>
          </a:prstGeom>
          <a:noFill/>
          <a:ln>
            <a:noFill/>
          </a:ln>
        </p:spPr>
        <p:txBody>
          <a:bodyPr lIns="88816" tIns="44409" rIns="88816" bIns="44409">
            <a:spAutoFit/>
          </a:bodyPr>
          <a:lstStyle/>
          <a:p>
            <a:pPr lvl="0" algn="ctr" defTabSz="901700" eaLnBrk="1" hangingPunct="1">
              <a:buNone/>
            </a:pPr>
            <a:r>
              <a:rPr lang="zh-CN" altLang="en-US" sz="1800">
                <a:solidFill>
                  <a:srgbClr val="00279F"/>
                </a:solidFill>
                <a:effectLst>
                  <a:outerShdw blurRad="38100" dist="38100" dir="2700000">
                    <a:srgbClr val="C0C0C0"/>
                  </a:outerShdw>
                </a:effectLst>
                <a:latin typeface="Times New Roman" panose="02020603050405020304" pitchFamily="18" charset="0"/>
                <a:sym typeface="宋体" panose="02010600030101010101" pitchFamily="2" charset="-122"/>
              </a:rPr>
              <a:t> </a:t>
            </a:r>
            <a:r>
              <a:rPr lang="zh-CN" altLang="en-US" sz="1200">
                <a:solidFill>
                  <a:srgbClr val="00279F"/>
                </a:solidFill>
                <a:effectLst>
                  <a:outerShdw blurRad="38100" dist="38100" dir="2700000">
                    <a:srgbClr val="C0C0C0"/>
                  </a:outerShdw>
                </a:effectLst>
                <a:latin typeface="Times New Roman" panose="02020603050405020304" pitchFamily="18" charset="0"/>
                <a:sym typeface="宋体" panose="02010600030101010101" pitchFamily="2" charset="-122"/>
              </a:rPr>
              <a:t>诚信，专业，创新，合作</a:t>
            </a:r>
          </a:p>
        </p:txBody>
      </p:sp>
      <p:sp>
        <p:nvSpPr>
          <p:cNvPr id="5128" name="Rectangle 8"/>
          <p:cNvSpPr>
            <a:spLocks noGrp="1"/>
          </p:cNvSpPr>
          <p:nvPr>
            <p:ph type="body"/>
          </p:nvPr>
        </p:nvSpPr>
        <p:spPr>
          <a:xfrm>
            <a:off x="0" y="587375"/>
            <a:ext cx="9144000" cy="5826125"/>
          </a:xfrm>
          <a:prstGeom prst="rect">
            <a:avLst/>
          </a:prstGeom>
          <a:noFill/>
          <a:ln w="9525">
            <a:noFill/>
          </a:ln>
        </p:spPr>
        <p:txBody>
          <a:bodyPr lIns="90050" tIns="45024" rIns="90050" bIns="45024"/>
          <a:lstStyle/>
          <a:p>
            <a:pPr lvl="0"/>
            <a:r>
              <a:rPr lang="en-US" altLang="zh-CN"/>
              <a:t>  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1033" name="Text Box 9"/>
          <p:cNvSpPr txBox="1">
            <a:spLocks noChangeArrowheads="1"/>
          </p:cNvSpPr>
          <p:nvPr/>
        </p:nvSpPr>
        <p:spPr bwMode="auto">
          <a:xfrm>
            <a:off x="7659688" y="73025"/>
            <a:ext cx="1449388" cy="301625"/>
          </a:xfrm>
          <a:prstGeom prst="rect">
            <a:avLst/>
          </a:prstGeom>
          <a:noFill/>
          <a:ln>
            <a:noFill/>
          </a:ln>
        </p:spPr>
        <p:txBody>
          <a:bodyPr lIns="90103" tIns="45052" rIns="90103" bIns="45052">
            <a:spAutoFit/>
          </a:bodyPr>
          <a:lstStyle>
            <a:lvl1pPr defTabSz="901700">
              <a:defRPr sz="2400" b="1" i="1">
                <a:solidFill>
                  <a:schemeClr val="tx1"/>
                </a:solidFill>
                <a:latin typeface="宋体" panose="02010600030101010101" pitchFamily="2" charset="-122"/>
                <a:ea typeface="宋体" panose="02010600030101010101" pitchFamily="2" charset="-122"/>
              </a:defRPr>
            </a:lvl1pPr>
            <a:lvl2pPr marL="742950" indent="-285750" defTabSz="901700">
              <a:defRPr sz="2400" b="1" i="1">
                <a:solidFill>
                  <a:schemeClr val="tx1"/>
                </a:solidFill>
                <a:latin typeface="宋体" panose="02010600030101010101" pitchFamily="2" charset="-122"/>
                <a:ea typeface="宋体" panose="02010600030101010101" pitchFamily="2" charset="-122"/>
              </a:defRPr>
            </a:lvl2pPr>
            <a:lvl3pPr marL="1143000" indent="-228600" defTabSz="901700">
              <a:defRPr sz="2400" b="1" i="1">
                <a:solidFill>
                  <a:schemeClr val="tx1"/>
                </a:solidFill>
                <a:latin typeface="宋体" panose="02010600030101010101" pitchFamily="2" charset="-122"/>
                <a:ea typeface="宋体" panose="02010600030101010101" pitchFamily="2" charset="-122"/>
              </a:defRPr>
            </a:lvl3pPr>
            <a:lvl4pPr marL="1600200" indent="-228600" defTabSz="901700">
              <a:defRPr sz="2400" b="1" i="1">
                <a:solidFill>
                  <a:schemeClr val="tx1"/>
                </a:solidFill>
                <a:latin typeface="宋体" panose="02010600030101010101" pitchFamily="2" charset="-122"/>
                <a:ea typeface="宋体" panose="02010600030101010101" pitchFamily="2" charset="-122"/>
              </a:defRPr>
            </a:lvl4pPr>
            <a:lvl5pPr marL="2057400" indent="-228600" defTabSz="901700">
              <a:defRPr sz="2400" b="1" i="1">
                <a:solidFill>
                  <a:schemeClr val="tx1"/>
                </a:solidFill>
                <a:latin typeface="宋体" panose="02010600030101010101" pitchFamily="2" charset="-122"/>
                <a:ea typeface="宋体" panose="02010600030101010101" pitchFamily="2" charset="-122"/>
              </a:defRPr>
            </a:lvl5pPr>
            <a:lvl6pPr marL="25146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ctr" defTabSz="901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smtClean="0">
                <a:ln>
                  <a:noFill/>
                </a:ln>
                <a:solidFill>
                  <a:srgbClr val="0066FF"/>
                </a:solidFill>
                <a:effectLst/>
                <a:uLnTx/>
                <a:uFillTx/>
                <a:latin typeface="Arial" panose="020B0604020202020204" pitchFamily="34" charset="0"/>
                <a:ea typeface="宋体" panose="02010600030101010101" pitchFamily="2" charset="-122"/>
                <a:cs typeface="+mn-cs"/>
                <a:sym typeface="+mn-ea"/>
              </a:rPr>
              <a:t>Briup Training</a:t>
            </a:r>
          </a:p>
        </p:txBody>
      </p:sp>
      <p:sp>
        <p:nvSpPr>
          <p:cNvPr id="5130" name="Line 10"/>
          <p:cNvSpPr/>
          <p:nvPr/>
        </p:nvSpPr>
        <p:spPr>
          <a:xfrm>
            <a:off x="0" y="6483350"/>
            <a:ext cx="9144000" cy="0"/>
          </a:xfrm>
          <a:prstGeom prst="line">
            <a:avLst/>
          </a:prstGeom>
          <a:ln w="34925" cap="flat" cmpd="sng">
            <a:solidFill>
              <a:schemeClr val="bg1"/>
            </a:solidFill>
            <a:prstDash val="solid"/>
            <a:headEnd type="none" w="med" len="med"/>
            <a:tailEnd type="none" w="med" len="med"/>
          </a:ln>
        </p:spPr>
      </p:sp>
      <p:pic>
        <p:nvPicPr>
          <p:cNvPr id="5131" name="Picture 11" descr="logo"/>
          <p:cNvPicPr>
            <a:picLocks noChangeAspect="1"/>
          </p:cNvPicPr>
          <p:nvPr userDrawn="1"/>
        </p:nvPicPr>
        <p:blipFill>
          <a:blip r:embed="rId13" cstate="print"/>
          <a:stretch>
            <a:fillRect/>
          </a:stretch>
        </p:blipFill>
        <p:spPr>
          <a:xfrm>
            <a:off x="7696200" y="5813425"/>
            <a:ext cx="1371600" cy="587375"/>
          </a:xfrm>
          <a:prstGeom prst="rect">
            <a:avLst/>
          </a:prstGeom>
          <a:noFill/>
          <a:ln w="9525">
            <a:noFill/>
          </a:ln>
        </p:spPr>
      </p:pic>
      <p:sp>
        <p:nvSpPr>
          <p:cNvPr id="12" name="Text Box 7"/>
          <p:cNvSpPr txBox="1">
            <a:spLocks noChangeArrowheads="1"/>
          </p:cNvSpPr>
          <p:nvPr userDrawn="1"/>
        </p:nvSpPr>
        <p:spPr bwMode="auto">
          <a:xfrm>
            <a:off x="0" y="6324524"/>
            <a:ext cx="2590852" cy="643683"/>
          </a:xfrm>
          <a:prstGeom prst="rect">
            <a:avLst/>
          </a:prstGeom>
          <a:noFill/>
          <a:ln>
            <a:noFill/>
          </a:ln>
        </p:spPr>
        <p:txBody>
          <a:bodyPr wrap="square" lIns="88816" tIns="44409" rIns="88816" bIns="44409">
            <a:spAutoFit/>
          </a:bodyPr>
          <a:lstStyle>
            <a:lvl1pPr defTabSz="901700">
              <a:defRPr sz="2400" b="1" i="1">
                <a:solidFill>
                  <a:schemeClr val="tx1"/>
                </a:solidFill>
                <a:latin typeface="宋体" panose="02010600030101010101" pitchFamily="2" charset="-122"/>
                <a:ea typeface="宋体" panose="02010600030101010101" pitchFamily="2" charset="-122"/>
              </a:defRPr>
            </a:lvl1pPr>
            <a:lvl2pPr marL="742950" indent="-285750" defTabSz="901700">
              <a:defRPr sz="2400" b="1" i="1">
                <a:solidFill>
                  <a:schemeClr val="tx1"/>
                </a:solidFill>
                <a:latin typeface="宋体" panose="02010600030101010101" pitchFamily="2" charset="-122"/>
                <a:ea typeface="宋体" panose="02010600030101010101" pitchFamily="2" charset="-122"/>
              </a:defRPr>
            </a:lvl2pPr>
            <a:lvl3pPr marL="1143000" indent="-228600" defTabSz="901700">
              <a:defRPr sz="2400" b="1" i="1">
                <a:solidFill>
                  <a:schemeClr val="tx1"/>
                </a:solidFill>
                <a:latin typeface="宋体" panose="02010600030101010101" pitchFamily="2" charset="-122"/>
                <a:ea typeface="宋体" panose="02010600030101010101" pitchFamily="2" charset="-122"/>
              </a:defRPr>
            </a:lvl3pPr>
            <a:lvl4pPr marL="1600200" indent="-228600" defTabSz="901700">
              <a:defRPr sz="2400" b="1" i="1">
                <a:solidFill>
                  <a:schemeClr val="tx1"/>
                </a:solidFill>
                <a:latin typeface="宋体" panose="02010600030101010101" pitchFamily="2" charset="-122"/>
                <a:ea typeface="宋体" panose="02010600030101010101" pitchFamily="2" charset="-122"/>
              </a:defRPr>
            </a:lvl4pPr>
            <a:lvl5pPr marL="2057400" indent="-228600" defTabSz="901700">
              <a:defRPr sz="2400" b="1" i="1">
                <a:solidFill>
                  <a:schemeClr val="tx1"/>
                </a:solidFill>
                <a:latin typeface="宋体" panose="02010600030101010101" pitchFamily="2" charset="-122"/>
                <a:ea typeface="宋体" panose="02010600030101010101" pitchFamily="2" charset="-122"/>
              </a:defRPr>
            </a:lvl5pPr>
            <a:lvl6pPr marL="25146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6pPr>
            <a:lvl7pPr marL="29718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7pPr>
            <a:lvl8pPr marL="34290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8pPr>
            <a:lvl9pPr marL="3886200" indent="-228600" defTabSz="901700" eaLnBrk="0" fontAlgn="base" hangingPunct="0">
              <a:spcBef>
                <a:spcPct val="0"/>
              </a:spcBef>
              <a:spcAft>
                <a:spcPct val="0"/>
              </a:spcAft>
              <a:buFont typeface="Arial" panose="020B0604020202020204" pitchFamily="34" charset="0"/>
              <a:defRPr sz="2400" b="1" i="1">
                <a:solidFill>
                  <a:schemeClr val="tx1"/>
                </a:solidFill>
                <a:latin typeface="宋体" panose="02010600030101010101" pitchFamily="2" charset="-122"/>
                <a:ea typeface="宋体" panose="02010600030101010101" pitchFamily="2" charset="-122"/>
              </a:defRPr>
            </a:lvl9pPr>
          </a:lstStyle>
          <a:p>
            <a:pPr marL="0" marR="0" lvl="0" indent="0" algn="l" defTabSz="9017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pPr marL="0" marR="0" lvl="0" indent="0" algn="l" defTabSz="9017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Tel</a:t>
            </a:r>
            <a:r>
              <a:rPr kumimoji="0" lang="zh-CN" altLang="en-US"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r>
              <a:rPr lang="zh-CN" altLang="en-US" sz="1200" b="1" i="0" u="none" kern="1200" baseline="0" dirty="0" smtClean="0">
                <a:solidFill>
                  <a:schemeClr val="tx1"/>
                </a:solidFill>
                <a:latin typeface="Times New Roman" pitchFamily="18" charset="0"/>
                <a:ea typeface="宋体" panose="02010600030101010101" pitchFamily="2" charset="-122"/>
                <a:cs typeface="Times New Roman" pitchFamily="18" charset="0"/>
              </a:rPr>
              <a:t>（</a:t>
            </a:r>
            <a:r>
              <a:rPr lang="en-US" altLang="zh-CN" sz="1200" b="1" i="0" u="none" kern="1200" baseline="0" dirty="0" smtClean="0">
                <a:solidFill>
                  <a:schemeClr val="tx1"/>
                </a:solidFill>
                <a:latin typeface="Times New Roman" pitchFamily="18" charset="0"/>
                <a:ea typeface="宋体" panose="02010600030101010101" pitchFamily="2" charset="-122"/>
                <a:cs typeface="Times New Roman" pitchFamily="18" charset="0"/>
              </a:rPr>
              <a:t>0512</a:t>
            </a:r>
            <a:r>
              <a:rPr lang="zh-CN" altLang="en-US" sz="1200" b="1" i="0" u="none" kern="1200" baseline="0" dirty="0" smtClean="0">
                <a:solidFill>
                  <a:schemeClr val="tx1"/>
                </a:solidFill>
                <a:latin typeface="Times New Roman" pitchFamily="18" charset="0"/>
                <a:ea typeface="宋体" panose="02010600030101010101" pitchFamily="2" charset="-122"/>
                <a:cs typeface="Times New Roman" pitchFamily="18" charset="0"/>
              </a:rPr>
              <a:t>）</a:t>
            </a:r>
            <a:r>
              <a:rPr lang="en-US" altLang="zh-CN" sz="1200" b="1" i="0" u="none" kern="1200" baseline="0" dirty="0" smtClean="0">
                <a:solidFill>
                  <a:schemeClr val="tx1"/>
                </a:solidFill>
                <a:latin typeface="Times New Roman" pitchFamily="18" charset="0"/>
                <a:ea typeface="宋体" panose="02010600030101010101" pitchFamily="2" charset="-122"/>
                <a:cs typeface="Times New Roman" pitchFamily="18" charset="0"/>
              </a:rPr>
              <a:t>50190290-8010</a:t>
            </a:r>
          </a:p>
          <a:p>
            <a:pPr marL="0" marR="0" lvl="0" indent="0" algn="l" defTabSz="901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sldNum="0" hdr="0" ftr="0" dt="0"/>
  <p:txStyles>
    <p:titleStyle>
      <a:lvl1pPr algn="l" rtl="0" eaLnBrk="0" fontAlgn="base" hangingPunct="0">
        <a:lnSpc>
          <a:spcPct val="87000"/>
        </a:lnSpc>
        <a:spcBef>
          <a:spcPct val="0"/>
        </a:spcBef>
        <a:spcAft>
          <a:spcPct val="0"/>
        </a:spcAft>
        <a:defRPr sz="2400" b="1" kern="1200">
          <a:solidFill>
            <a:schemeClr val="tx1"/>
          </a:solidFill>
          <a:latin typeface="+mj-lt"/>
          <a:ea typeface="+mj-ea"/>
          <a:cs typeface="+mj-cs"/>
        </a:defRPr>
      </a:lvl1pPr>
      <a:lvl2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2pPr>
      <a:lvl3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3pPr>
      <a:lvl4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4pPr>
      <a:lvl5pPr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5pPr>
      <a:lvl6pPr marL="4572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6pPr>
      <a:lvl7pPr marL="9144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7pPr>
      <a:lvl8pPr marL="13716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8pPr>
      <a:lvl9pPr marL="1828800" algn="l" rtl="0" eaLnBrk="0" fontAlgn="base" hangingPunct="0">
        <a:lnSpc>
          <a:spcPct val="87000"/>
        </a:lnSpc>
        <a:spcBef>
          <a:spcPct val="0"/>
        </a:spcBef>
        <a:spcAft>
          <a:spcPct val="0"/>
        </a:spcAft>
        <a:defRPr sz="2400" b="1">
          <a:solidFill>
            <a:schemeClr val="tx1"/>
          </a:solidFill>
          <a:latin typeface="宋体" panose="02010600030101010101" pitchFamily="2" charset="-122"/>
          <a:ea typeface="宋体" panose="02010600030101010101" pitchFamily="2" charset="-122"/>
        </a:defRPr>
      </a:lvl9pPr>
    </p:titleStyle>
    <p:bodyStyle>
      <a:lvl1pPr algn="l" rtl="0" eaLnBrk="0" fontAlgn="base" hangingPunct="0">
        <a:spcBef>
          <a:spcPts val="590"/>
        </a:spcBef>
        <a:spcAft>
          <a:spcPts val="590"/>
        </a:spcAft>
        <a:buClr>
          <a:schemeClr val="tx2"/>
        </a:buClr>
        <a:buSzPct val="80000"/>
        <a:buFont typeface="Wingdings" panose="05000000000000000000" pitchFamily="2" charset="2"/>
        <a:buChar char="u"/>
        <a:defRPr sz="2000" b="1" kern="1200">
          <a:solidFill>
            <a:schemeClr val="tx1"/>
          </a:solidFill>
          <a:latin typeface="+mn-lt"/>
          <a:ea typeface="+mn-ea"/>
          <a:cs typeface="+mn-cs"/>
        </a:defRPr>
      </a:lvl1pPr>
      <a:lvl2pPr marL="508000" indent="-279400" algn="l" rtl="0" eaLnBrk="0" fontAlgn="base" hangingPunct="0">
        <a:spcBef>
          <a:spcPts val="590"/>
        </a:spcBef>
        <a:spcAft>
          <a:spcPts val="590"/>
        </a:spcAft>
        <a:buClr>
          <a:srgbClr val="FF9900"/>
        </a:buClr>
        <a:buSzPct val="80000"/>
        <a:buFont typeface="Wingdings" panose="05000000000000000000" pitchFamily="2" charset="2"/>
        <a:buChar char="l"/>
        <a:defRPr sz="2000" b="1" kern="1200">
          <a:solidFill>
            <a:schemeClr val="tx1"/>
          </a:solidFill>
          <a:latin typeface="+mn-lt"/>
          <a:ea typeface="+mn-ea"/>
          <a:cs typeface="+mn-cs"/>
        </a:defRPr>
      </a:lvl2pPr>
      <a:lvl3pPr marL="1028700" indent="-285750" algn="l" rtl="0" eaLnBrk="0" fontAlgn="base" hangingPunct="0">
        <a:spcBef>
          <a:spcPts val="590"/>
        </a:spcBef>
        <a:spcAft>
          <a:spcPts val="590"/>
        </a:spcAft>
        <a:buClr>
          <a:srgbClr val="800080"/>
        </a:buClr>
        <a:buFont typeface="Wingdings" panose="05000000000000000000" pitchFamily="2" charset="2"/>
        <a:buChar char="ü"/>
        <a:defRPr sz="1600" b="1" kern="1200">
          <a:solidFill>
            <a:schemeClr val="tx1"/>
          </a:solidFill>
          <a:latin typeface="+mn-lt"/>
          <a:ea typeface="+mn-ea"/>
          <a:cs typeface="+mn-cs"/>
        </a:defRPr>
      </a:lvl3pPr>
      <a:lvl4pPr marL="1371600" indent="-228600" algn="l" rtl="0" eaLnBrk="0" fontAlgn="base" hangingPunct="0">
        <a:spcBef>
          <a:spcPts val="590"/>
        </a:spcBef>
        <a:spcAft>
          <a:spcPts val="590"/>
        </a:spcAft>
        <a:buClr>
          <a:schemeClr val="tx2"/>
        </a:buClr>
        <a:buFont typeface="Wingdings" panose="05000000000000000000" pitchFamily="2" charset="2"/>
        <a:buChar char="•"/>
        <a:defRPr sz="1400" b="1" kern="1200">
          <a:solidFill>
            <a:schemeClr val="tx1"/>
          </a:solidFill>
          <a:latin typeface="+mn-lt"/>
          <a:ea typeface="+mn-ea"/>
          <a:cs typeface="+mn-cs"/>
        </a:defRPr>
      </a:lvl4pPr>
      <a:lvl5pPr marL="1714500" indent="-228600" algn="l" rtl="0" eaLnBrk="0" fontAlgn="base" hangingPunct="0">
        <a:spcBef>
          <a:spcPct val="50000"/>
        </a:spcBef>
        <a:spcAft>
          <a:spcPct val="50000"/>
        </a:spcAft>
        <a:buClr>
          <a:srgbClr val="FFCC66"/>
        </a:buClr>
        <a:buFont typeface="Wingdings" panose="05000000000000000000" pitchFamily="2" charset="2"/>
        <a:buChar char="•"/>
        <a:defRPr sz="12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hyperlink" Target="https://developer.mozilla.org/zh-CN/docs/Web/HTML/Global_attributes" TargetMode="Externa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1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2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hyperlink" Target="mailto:licy@briup.com" TargetMode="Externa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hyperlink" Target="https://github.com/pluslicy/app.git" TargetMode="Externa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hyperlink" Target="https://github.com/pluslicy/app.git"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hyperlink" Target="http://www.baidu.com/"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a:xfrm>
            <a:off x="3074888"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zh-CN" altLang="en-US" sz="3600" dirty="0">
                <a:solidFill>
                  <a:srgbClr val="CC0099"/>
                </a:solidFill>
                <a:effectLst>
                  <a:outerShdw blurRad="38100" dist="38100" dir="2700000">
                    <a:srgbClr val="C0C0C0"/>
                  </a:outerShdw>
                </a:effectLst>
              </a:rPr>
              <a:t>第一阶段</a:t>
            </a:r>
            <a:r>
              <a:rPr lang="en-US" altLang="zh-CN" sz="3600" dirty="0">
                <a:solidFill>
                  <a:srgbClr val="CC0099"/>
                </a:solidFill>
                <a:effectLst>
                  <a:outerShdw blurRad="38100" dist="38100" dir="2700000">
                    <a:srgbClr val="C0C0C0"/>
                  </a:outerShdw>
                </a:effectLst>
              </a:rPr>
              <a:t/>
            </a:r>
            <a:br>
              <a:rPr lang="en-US" altLang="zh-CN" sz="3600" dirty="0">
                <a:solidFill>
                  <a:srgbClr val="CC0099"/>
                </a:solidFill>
                <a:effectLst>
                  <a:outerShdw blurRad="38100" dist="38100" dir="2700000">
                    <a:srgbClr val="C0C0C0"/>
                  </a:outerShdw>
                </a:effectLst>
              </a:rPr>
            </a:br>
            <a:r>
              <a:rPr lang="en-US" altLang="zh-CN" sz="3600" dirty="0">
                <a:solidFill>
                  <a:srgbClr val="CC0099"/>
                </a:solidFill>
                <a:effectLst>
                  <a:outerShdw blurRad="38100" dist="38100" dir="2700000">
                    <a:srgbClr val="C0C0C0"/>
                  </a:outerShdw>
                </a:effectLst>
              </a:rPr>
              <a:t/>
            </a:r>
            <a:br>
              <a:rPr lang="en-US" altLang="zh-CN" sz="3600" dirty="0">
                <a:solidFill>
                  <a:srgbClr val="CC0099"/>
                </a:solidFill>
                <a:effectLst>
                  <a:outerShdw blurRad="38100" dist="38100" dir="2700000">
                    <a:srgbClr val="C0C0C0"/>
                  </a:outerShdw>
                </a:effectLst>
              </a:rPr>
            </a:br>
            <a:r>
              <a:rPr lang="zh-CN" altLang="en-US" sz="3600" dirty="0">
                <a:solidFill>
                  <a:srgbClr val="CC0099"/>
                </a:solidFill>
                <a:effectLst>
                  <a:outerShdw blurRad="38100" dist="38100" dir="2700000">
                    <a:srgbClr val="C0C0C0"/>
                  </a:outerShdw>
                </a:effectLst>
              </a:rPr>
              <a:t>页面重构</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7"/>
          <p:cNvSpPr>
            <a:spLocks noGrp="1"/>
          </p:cNvSpPr>
          <p:nvPr>
            <p:ph type="title"/>
          </p:nvPr>
        </p:nvSpPr>
        <p:spPr/>
        <p:txBody>
          <a:bodyPr vert="horz" wrap="square" lIns="90333" tIns="44376" rIns="90333" bIns="44376" anchor="b"/>
          <a:lstStyle/>
          <a:p>
            <a:r>
              <a:rPr lang="zh-CN" altLang="en-US"/>
              <a:t>图片控件</a:t>
            </a:r>
          </a:p>
        </p:txBody>
      </p:sp>
      <p:pic>
        <p:nvPicPr>
          <p:cNvPr id="19458" name="Picture 1"/>
          <p:cNvPicPr>
            <a:picLocks noChangeAspect="1"/>
          </p:cNvPicPr>
          <p:nvPr/>
        </p:nvPicPr>
        <p:blipFill>
          <a:blip r:embed="rId2" cstate="print"/>
          <a:stretch>
            <a:fillRect/>
          </a:stretch>
        </p:blipFill>
        <p:spPr>
          <a:xfrm>
            <a:off x="3894138" y="2214563"/>
            <a:ext cx="1227137" cy="1069975"/>
          </a:xfrm>
          <a:prstGeom prst="rect">
            <a:avLst/>
          </a:prstGeom>
          <a:noFill/>
          <a:ln w="9525">
            <a:noFill/>
          </a:ln>
        </p:spPr>
      </p:pic>
      <p:pic>
        <p:nvPicPr>
          <p:cNvPr id="19459" name="Picture 3"/>
          <p:cNvPicPr>
            <a:picLocks noChangeAspect="1"/>
          </p:cNvPicPr>
          <p:nvPr/>
        </p:nvPicPr>
        <p:blipFill>
          <a:blip r:embed="rId3" cstate="print"/>
          <a:stretch>
            <a:fillRect/>
          </a:stretch>
        </p:blipFill>
        <p:spPr>
          <a:xfrm>
            <a:off x="5929313" y="1714500"/>
            <a:ext cx="2855912" cy="2105025"/>
          </a:xfrm>
          <a:prstGeom prst="rect">
            <a:avLst/>
          </a:prstGeom>
          <a:noFill/>
          <a:ln w="9525">
            <a:noFill/>
          </a:ln>
        </p:spPr>
      </p:pic>
      <p:sp>
        <p:nvSpPr>
          <p:cNvPr id="5" name="右箭头 4"/>
          <p:cNvSpPr>
            <a:spLocks noChangeArrowheads="1"/>
          </p:cNvSpPr>
          <p:nvPr/>
        </p:nvSpPr>
        <p:spPr bwMode="auto">
          <a:xfrm>
            <a:off x="5072063" y="2500313"/>
            <a:ext cx="714375" cy="500063"/>
          </a:xfrm>
          <a:prstGeom prst="rightArrow">
            <a:avLst>
              <a:gd name="adj1" fmla="val 50000"/>
              <a:gd name="adj2" fmla="val 50000"/>
            </a:avLst>
          </a:prstGeom>
          <a:solidFill>
            <a:schemeClr val="accent1"/>
          </a:solidFill>
          <a:ln>
            <a:noFill/>
          </a:ln>
          <a:effectLst>
            <a:outerShdw blurRad="63500" dist="38100" dir="2700000" algn="tl" rotWithShape="0">
              <a:srgbClr val="000000">
                <a:alpha val="39999"/>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anchor="ctr"/>
          <a:lstStyle/>
          <a:p>
            <a:pPr algn="ctr"/>
            <a:r>
              <a:rPr lang="zh-CN" altLang="en-US" sz="1200">
                <a:solidFill>
                  <a:srgbClr val="00279F"/>
                </a:solidFill>
                <a:latin typeface="微软雅黑" panose="020B0503020204020204" pitchFamily="34" charset="-122"/>
                <a:ea typeface="微软雅黑" panose="020B0503020204020204" pitchFamily="34" charset="-122"/>
              </a:rPr>
              <a:t>双击</a:t>
            </a:r>
          </a:p>
        </p:txBody>
      </p:sp>
      <p:sp>
        <p:nvSpPr>
          <p:cNvPr id="19461" name="TextBox 5"/>
          <p:cNvSpPr txBox="1"/>
          <p:nvPr/>
        </p:nvSpPr>
        <p:spPr>
          <a:xfrm>
            <a:off x="450850" y="2071688"/>
            <a:ext cx="3238500" cy="936625"/>
          </a:xfrm>
          <a:prstGeom prst="rect">
            <a:avLst/>
          </a:prstGeom>
          <a:noFill/>
          <a:ln w="9525">
            <a:noFill/>
          </a:ln>
        </p:spPr>
        <p:txBody>
          <a:bodyPr>
            <a:spAutoFit/>
          </a:bodyPr>
          <a:lstStyle/>
          <a:p>
            <a:pPr>
              <a:lnSpc>
                <a:spcPct val="150000"/>
              </a:lnSpc>
            </a:pPr>
            <a:r>
              <a:rPr lang="zh-CN" altLang="en-US" sz="1400">
                <a:solidFill>
                  <a:srgbClr val="404040"/>
                </a:solidFill>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图片控件的操作比较简单，双击图片组件，选择一张图片打开即可。需要重新添加图片是，在原来的图片上双击再选择。</a:t>
            </a:r>
          </a:p>
        </p:txBody>
      </p:sp>
      <p:sp>
        <p:nvSpPr>
          <p:cNvPr id="19462" name="TextBox 6"/>
          <p:cNvSpPr txBox="1"/>
          <p:nvPr/>
        </p:nvSpPr>
        <p:spPr>
          <a:xfrm>
            <a:off x="428625" y="1285875"/>
            <a:ext cx="1004888"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图片控件</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vert="horz" wrap="square" lIns="90333" tIns="44376" rIns="90333" bIns="44376" anchor="b"/>
          <a:lstStyle/>
          <a:p>
            <a:r>
              <a:rPr lang="zh-CN" altLang="en-US"/>
              <a:t>新增表单属性</a:t>
            </a:r>
          </a:p>
        </p:txBody>
      </p:sp>
      <p:sp>
        <p:nvSpPr>
          <p:cNvPr id="61442" name="Rectangle 3"/>
          <p:cNvSpPr>
            <a:spLocks noGrp="1"/>
          </p:cNvSpPr>
          <p:nvPr>
            <p:ph idx="1"/>
          </p:nvPr>
        </p:nvSpPr>
        <p:spPr/>
        <p:txBody>
          <a:bodyPr vert="horz" wrap="square" lIns="90050" tIns="45024" rIns="90050" bIns="45024" anchor="t"/>
          <a:lstStyle/>
          <a:p>
            <a:r>
              <a:rPr lang="zh-CN" altLang="en-US"/>
              <a:t> </a:t>
            </a:r>
            <a:r>
              <a:rPr lang="en-US" altLang="zh-CN"/>
              <a:t>form</a:t>
            </a:r>
          </a:p>
          <a:p>
            <a:pPr lvl="1" indent="0">
              <a:buNone/>
            </a:pPr>
            <a:r>
              <a:rPr lang="zh-CN" altLang="en-US" sz="1800" b="0"/>
              <a:t>在</a:t>
            </a:r>
            <a:r>
              <a:rPr lang="en-US" altLang="zh-CN" sz="1800" b="0"/>
              <a:t>H5</a:t>
            </a:r>
            <a:r>
              <a:rPr lang="zh-CN" altLang="en-US" sz="1800" b="0"/>
              <a:t>中，可以将表单内的从属元素书写在页面上的任何地方，然后为该元素指定一个</a:t>
            </a:r>
            <a:r>
              <a:rPr lang="en-US" altLang="zh-CN" sz="1800" b="0"/>
              <a:t>form</a:t>
            </a:r>
            <a:r>
              <a:rPr lang="zh-CN" altLang="en-US" sz="1800" b="0"/>
              <a:t>属性，属性值为该表单的</a:t>
            </a:r>
            <a:r>
              <a:rPr lang="en-US" altLang="zh-CN" sz="1800" b="0"/>
              <a:t>id</a:t>
            </a:r>
            <a:r>
              <a:rPr lang="zh-CN" altLang="en-US" sz="1800" b="0"/>
              <a:t>。</a:t>
            </a:r>
          </a:p>
          <a:p>
            <a:r>
              <a:rPr lang="en-US" altLang="zh-CN"/>
              <a:t>formaction</a:t>
            </a:r>
          </a:p>
          <a:p>
            <a:pPr lvl="1" indent="0">
              <a:buNone/>
            </a:pPr>
            <a:r>
              <a:rPr lang="zh-CN" altLang="en-US" sz="1800" b="0"/>
              <a:t>一般用于提交按钮和图片按钮上，用于指定处理表单提交的后台程序，可以重写</a:t>
            </a:r>
            <a:r>
              <a:rPr lang="en-US" altLang="zh-CN" sz="1800" b="0"/>
              <a:t>form</a:t>
            </a:r>
            <a:r>
              <a:rPr lang="zh-CN" altLang="en-US" sz="1800" b="0"/>
              <a:t>中的</a:t>
            </a:r>
            <a:r>
              <a:rPr lang="en-US" altLang="zh-CN" sz="1800" b="0"/>
              <a:t>action</a:t>
            </a:r>
            <a:r>
              <a:rPr lang="zh-CN" altLang="en-US" sz="1800" b="0"/>
              <a:t>属性。</a:t>
            </a:r>
            <a:endParaRPr lang="zh-CN" altLang="en-US">
              <a:sym typeface="宋体" panose="02010600030101010101" pitchFamily="2" charset="-122"/>
            </a:endParaRPr>
          </a:p>
          <a:p>
            <a:r>
              <a:rPr lang="en-US" altLang="zh-CN"/>
              <a:t>formenctype</a:t>
            </a:r>
          </a:p>
          <a:p>
            <a:pPr lvl="1" indent="0">
              <a:buNone/>
            </a:pPr>
            <a:r>
              <a:rPr lang="zh-CN" altLang="en-US" sz="1800" b="0"/>
              <a:t>一般用于提交按钮和图片按钮上，用于指定处理表单的内容类型。</a:t>
            </a:r>
            <a:endParaRPr lang="zh-CN" altLang="en-US">
              <a:sym typeface="宋体" panose="02010600030101010101" pitchFamily="2" charset="-122"/>
            </a:endParaRPr>
          </a:p>
          <a:p>
            <a:r>
              <a:rPr lang="en-US" altLang="zh-CN"/>
              <a:t>formmethod</a:t>
            </a:r>
          </a:p>
          <a:p>
            <a:pPr lvl="1" indent="0">
              <a:buNone/>
            </a:pPr>
            <a:r>
              <a:rPr lang="zh-CN" altLang="en-US" sz="1800" b="0"/>
              <a:t>一般用于提交按钮和图片按钮上，用于指定表单的提交方式。</a:t>
            </a:r>
            <a:endParaRPr lang="en-US" altLang="zh-CN" sz="1800" b="0"/>
          </a:p>
          <a:p>
            <a:r>
              <a:rPr lang="en-US" altLang="zh-CN"/>
              <a:t>formnovalidate</a:t>
            </a:r>
          </a:p>
          <a:p>
            <a:pPr lvl="1" indent="0">
              <a:buNone/>
            </a:pPr>
            <a:r>
              <a:rPr lang="zh-CN" altLang="en-US" sz="1800" b="0"/>
              <a:t>一般用于提交按钮和图片按钮上，布尔类型，提交时表单不被验证。</a:t>
            </a:r>
            <a:endParaRPr lang="en-US" altLang="zh-CN" sz="1800" b="0"/>
          </a:p>
          <a:p>
            <a:r>
              <a:rPr lang="en-US" altLang="zh-CN"/>
              <a:t>formtarget</a:t>
            </a:r>
          </a:p>
          <a:p>
            <a:pPr lvl="1" indent="0">
              <a:buNone/>
            </a:pPr>
            <a:r>
              <a:rPr lang="zh-CN" altLang="en-US" sz="1800" b="0"/>
              <a:t>一般用于提交按钮和图片按钮上，用于指定表单提交后在哪里显示响应页面。</a:t>
            </a:r>
            <a:endParaRPr lang="en-US" altLang="zh-CN" sz="1800" b="0"/>
          </a:p>
          <a:p>
            <a:pPr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p:txBody>
          <a:bodyPr vert="horz" wrap="square" lIns="90333" tIns="44376" rIns="90333" bIns="44376" anchor="b"/>
          <a:lstStyle/>
          <a:p>
            <a:r>
              <a:rPr lang="zh-CN" altLang="en-US"/>
              <a:t>新增表单属性</a:t>
            </a:r>
          </a:p>
        </p:txBody>
      </p:sp>
      <p:sp>
        <p:nvSpPr>
          <p:cNvPr id="62466" name="Rectangle 3"/>
          <p:cNvSpPr>
            <a:spLocks noGrp="1"/>
          </p:cNvSpPr>
          <p:nvPr>
            <p:ph idx="1"/>
          </p:nvPr>
        </p:nvSpPr>
        <p:spPr/>
        <p:txBody>
          <a:bodyPr vert="horz" wrap="square" lIns="90050" tIns="45024" rIns="90050" bIns="45024" anchor="t"/>
          <a:lstStyle/>
          <a:p>
            <a:r>
              <a:rPr lang="zh-CN" altLang="en-US"/>
              <a:t> </a:t>
            </a:r>
            <a:r>
              <a:rPr lang="en-US" altLang="zh-CN"/>
              <a:t>autofocus</a:t>
            </a:r>
          </a:p>
          <a:p>
            <a:pPr lvl="1" indent="0">
              <a:buNone/>
            </a:pPr>
            <a:r>
              <a:rPr lang="zh-CN" altLang="en-US" sz="1800" b="0"/>
              <a:t>当页面加载完毕的时候，默认聚焦。在页面中，只能有一个表单元素具有该属性，值为</a:t>
            </a:r>
            <a:r>
              <a:rPr lang="en-US" altLang="zh-CN" sz="1800" b="0"/>
              <a:t>boolean</a:t>
            </a:r>
            <a:r>
              <a:rPr lang="zh-CN" altLang="en-US" sz="1800" b="0"/>
              <a:t>类型，</a:t>
            </a:r>
            <a:endParaRPr lang="zh-CN" altLang="en-US">
              <a:sym typeface="宋体" panose="02010600030101010101" pitchFamily="2" charset="-122"/>
            </a:endParaRPr>
          </a:p>
          <a:p>
            <a:r>
              <a:rPr lang="zh-CN" altLang="en-US"/>
              <a:t> </a:t>
            </a:r>
            <a:r>
              <a:rPr lang="en-US" altLang="zh-CN"/>
              <a:t>list</a:t>
            </a:r>
          </a:p>
          <a:p>
            <a:pPr lvl="1" indent="0">
              <a:buNone/>
            </a:pPr>
            <a:r>
              <a:rPr lang="zh-CN" altLang="en-US" sz="1800" b="0"/>
              <a:t>取值为</a:t>
            </a:r>
            <a:r>
              <a:rPr lang="en-US" altLang="zh-CN" sz="1800" b="0"/>
              <a:t>&lt;datalist&gt;</a:t>
            </a:r>
            <a:r>
              <a:rPr lang="zh-CN" altLang="en-US" sz="1800" b="0"/>
              <a:t>元素的</a:t>
            </a:r>
            <a:r>
              <a:rPr lang="en-US" altLang="zh-CN" sz="1800" b="0"/>
              <a:t>id</a:t>
            </a:r>
            <a:r>
              <a:rPr lang="zh-CN" altLang="en-US" sz="1800" b="0"/>
              <a:t>，用于显示提示内容。</a:t>
            </a:r>
            <a:endParaRPr lang="zh-CN" altLang="en-US">
              <a:sym typeface="宋体" panose="02010600030101010101" pitchFamily="2" charset="-122"/>
            </a:endParaRPr>
          </a:p>
          <a:p>
            <a:r>
              <a:rPr lang="zh-CN" altLang="en-US"/>
              <a:t> </a:t>
            </a:r>
            <a:r>
              <a:rPr lang="en-US" altLang="zh-CN"/>
              <a:t>max/min</a:t>
            </a:r>
          </a:p>
          <a:p>
            <a:pPr lvl="1" indent="0">
              <a:buNone/>
            </a:pPr>
            <a:r>
              <a:rPr lang="zh-CN" altLang="en-US" sz="1800" b="0"/>
              <a:t>表单组件能够接受到的最大值</a:t>
            </a:r>
            <a:r>
              <a:rPr lang="en-US" altLang="zh-CN" sz="1800" b="0"/>
              <a:t>/</a:t>
            </a:r>
            <a:r>
              <a:rPr lang="zh-CN" altLang="en-US" sz="1800" b="0"/>
              <a:t>最小值。</a:t>
            </a:r>
            <a:endParaRPr lang="en-US" altLang="zh-CN" sz="1800" b="0"/>
          </a:p>
          <a:p>
            <a:r>
              <a:rPr lang="zh-CN" altLang="en-US"/>
              <a:t> </a:t>
            </a:r>
            <a:r>
              <a:rPr lang="en-US" altLang="zh-CN"/>
              <a:t>placeholder</a:t>
            </a:r>
          </a:p>
          <a:p>
            <a:pPr lvl="1" indent="0">
              <a:buNone/>
            </a:pPr>
            <a:r>
              <a:rPr lang="zh-CN" altLang="en-US" sz="1800" b="0"/>
              <a:t>对用户的输入进行提示，常用于搜索框，不要出现回车换行。</a:t>
            </a:r>
            <a:endParaRPr lang="en-US" altLang="zh-CN" sz="1800" b="0"/>
          </a:p>
          <a:p>
            <a:pPr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p:cNvSpPr>
          <p:nvPr>
            <p:ph type="title"/>
          </p:nvPr>
        </p:nvSpPr>
        <p:spPr/>
        <p:txBody>
          <a:bodyPr vert="horz" wrap="square" lIns="90333" tIns="44376" rIns="90333" bIns="44376" anchor="b"/>
          <a:lstStyle/>
          <a:p>
            <a:r>
              <a:rPr lang="zh-CN" altLang="en-US"/>
              <a:t>新增表单属性</a:t>
            </a:r>
          </a:p>
        </p:txBody>
      </p:sp>
      <p:sp>
        <p:nvSpPr>
          <p:cNvPr id="63490" name="Rectangle 3"/>
          <p:cNvSpPr>
            <a:spLocks noGrp="1"/>
          </p:cNvSpPr>
          <p:nvPr>
            <p:ph idx="1"/>
          </p:nvPr>
        </p:nvSpPr>
        <p:spPr/>
        <p:txBody>
          <a:bodyPr vert="horz" wrap="square" lIns="90050" tIns="45024" rIns="90050" bIns="45024" anchor="t"/>
          <a:lstStyle/>
          <a:p>
            <a:r>
              <a:rPr lang="zh-CN" altLang="en-US"/>
              <a:t> </a:t>
            </a:r>
            <a:r>
              <a:rPr lang="en-US" altLang="zh-CN"/>
              <a:t>pattern</a:t>
            </a:r>
          </a:p>
          <a:p>
            <a:pPr lvl="1" indent="0">
              <a:buNone/>
            </a:pPr>
            <a:r>
              <a:rPr lang="zh-CN" altLang="en-US" sz="1800" b="0"/>
              <a:t>取值为正则表达式，用于表单验证。</a:t>
            </a:r>
            <a:endParaRPr lang="zh-CN" altLang="en-US">
              <a:sym typeface="宋体" panose="02010600030101010101" pitchFamily="2" charset="-122"/>
            </a:endParaRPr>
          </a:p>
          <a:p>
            <a:r>
              <a:rPr lang="zh-CN" altLang="en-US"/>
              <a:t> </a:t>
            </a:r>
            <a:r>
              <a:rPr lang="en-US" altLang="zh-CN"/>
              <a:t>required</a:t>
            </a:r>
          </a:p>
          <a:p>
            <a:pPr lvl="1" indent="0">
              <a:buNone/>
            </a:pPr>
            <a:r>
              <a:rPr lang="zh-CN" altLang="en-US" sz="1800" b="0"/>
              <a:t>表示在表单提交之前必须表单组件中必须输入值。</a:t>
            </a: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200436" y="2857500"/>
            <a:ext cx="5307012" cy="1428750"/>
          </a:xfrm>
          <a:prstGeom prst="rect">
            <a:avLst/>
          </a:prstGeom>
        </p:spPr>
        <p:txBody>
          <a:bodyPr vert="horz" wrap="square" lIns="90333" tIns="44376" rIns="90333" bIns="44376" numCol="1" anchor="ctr" anchorCtr="0" compatLnSpc="1"/>
          <a:lstStyle/>
          <a:p>
            <a:pPr marL="0" marR="0" lvl="0" indent="0" algn="ctr" defTabSz="914400" rtl="0" eaLnBrk="1" fontAlgn="base" latinLnBrk="0" hangingPunct="1">
              <a:lnSpc>
                <a:spcPct val="87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CC0099"/>
                </a:solidFill>
                <a:effectLst>
                  <a:outerShdw blurRad="38100" dist="38100" dir="2700000" algn="tl">
                    <a:srgbClr val="C0C0C0"/>
                  </a:outerShdw>
                </a:effectLst>
                <a:uLnTx/>
                <a:uFillTx/>
                <a:latin typeface="+mj-lt"/>
                <a:ea typeface="+mj-ea"/>
                <a:cs typeface="+mj-cs"/>
              </a:rPr>
              <a:t>CSS3</a:t>
            </a:r>
            <a:endParaRPr kumimoji="0" lang="zh-CN" altLang="en-US" sz="2800" b="1" i="0" u="none" strike="noStrike" kern="1200" cap="none" spc="0" normalizeH="0" baseline="0" noProof="0" dirty="0">
              <a:ln>
                <a:noFill/>
              </a:ln>
              <a:solidFill>
                <a:srgbClr val="CC0099"/>
              </a:solidFill>
              <a:effectLst>
                <a:outerShdw blurRad="38100" dist="38100" dir="2700000" algn="tl">
                  <a:srgbClr val="C0C0C0"/>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050"/>
          <p:cNvSpPr>
            <a:spLocks noGrp="1" noChangeArrowheads="1"/>
          </p:cNvSpPr>
          <p:nvPr>
            <p:ph type="title" idx="4294967295"/>
          </p:nvPr>
        </p:nvSpPr>
        <p:spPr/>
        <p:txBody>
          <a:bodyPr vert="horz" wrap="square" lIns="90333" tIns="44376" rIns="90333" bIns="44376" numCol="1" anchor="b" anchorCtr="0" compatLnSpc="1"/>
          <a:lstStyle/>
          <a:p>
            <a:pPr eaLnBrk="1" hangingPunct="1"/>
            <a:r>
              <a:rPr lang="zh-CN" altLang="en-US">
                <a:effectLst>
                  <a:outerShdw blurRad="38100" dist="38100" dir="2700000">
                    <a:srgbClr val="C0C0C0"/>
                  </a:outerShdw>
                </a:effectLst>
              </a:rPr>
              <a:t>学习目标</a:t>
            </a:r>
          </a:p>
        </p:txBody>
      </p:sp>
      <p:sp>
        <p:nvSpPr>
          <p:cNvPr id="65538" name="Rectangle 2051"/>
          <p:cNvSpPr>
            <a:spLocks noGrp="1"/>
          </p:cNvSpPr>
          <p:nvPr>
            <p:ph type="body" idx="4294967295"/>
          </p:nvPr>
        </p:nvSpPr>
        <p:spPr/>
        <p:txBody>
          <a:bodyPr vert="horz" wrap="square" lIns="90050" tIns="45024" rIns="90050" bIns="45024" anchor="t"/>
          <a:lstStyle/>
          <a:p>
            <a:pPr eaLnBrk="1" hangingPunct="1"/>
            <a:r>
              <a:rPr lang="zh-CN" altLang="en-US"/>
              <a:t>了解什么是</a:t>
            </a:r>
            <a:r>
              <a:rPr lang="en-US" altLang="zh-CN"/>
              <a:t>CSS</a:t>
            </a:r>
          </a:p>
          <a:p>
            <a:pPr eaLnBrk="1" hangingPunct="1"/>
            <a:r>
              <a:rPr lang="zh-CN" altLang="en-US"/>
              <a:t> 掌握</a:t>
            </a:r>
            <a:r>
              <a:rPr lang="en-US" altLang="zh-CN"/>
              <a:t>CSS</a:t>
            </a:r>
            <a:r>
              <a:rPr lang="zh-CN" altLang="en-US"/>
              <a:t>的工作原理</a:t>
            </a:r>
          </a:p>
          <a:p>
            <a:pPr eaLnBrk="1" hangingPunct="1"/>
            <a:r>
              <a:rPr lang="zh-CN" altLang="en-US"/>
              <a:t> 掌握</a:t>
            </a:r>
            <a:r>
              <a:rPr lang="en-US" altLang="zh-CN"/>
              <a:t>CSS</a:t>
            </a:r>
            <a:r>
              <a:rPr lang="zh-CN" altLang="en-US"/>
              <a:t>的语法 </a:t>
            </a:r>
            <a:endParaRPr lang="en-US" altLang="zh-CN"/>
          </a:p>
          <a:p>
            <a:pPr eaLnBrk="1" hangingPunct="1"/>
            <a:r>
              <a:rPr lang="zh-CN" altLang="en-US"/>
              <a:t> 熟练使用</a:t>
            </a:r>
            <a:r>
              <a:rPr lang="en-US" altLang="zh-CN"/>
              <a:t>CSS</a:t>
            </a:r>
            <a:r>
              <a:rPr lang="zh-CN" altLang="en-US"/>
              <a:t>的各种选择器</a:t>
            </a:r>
          </a:p>
          <a:p>
            <a:pPr eaLnBrk="1" hangingPunct="1"/>
            <a:r>
              <a:rPr lang="zh-CN" altLang="en-US"/>
              <a:t> 掌握</a:t>
            </a:r>
            <a:r>
              <a:rPr lang="en-US" altLang="zh-CN"/>
              <a:t>CSS</a:t>
            </a:r>
            <a:r>
              <a:rPr lang="zh-CN" altLang="en-US"/>
              <a:t>的级联机制，继承机制，优先级机制</a:t>
            </a:r>
            <a:endParaRPr lang="en-US" altLang="zh-CN"/>
          </a:p>
          <a:p>
            <a:pPr eaLnBrk="1" hangingPunct="1"/>
            <a:r>
              <a:rPr lang="zh-CN" altLang="en-US"/>
              <a:t> 掌握</a:t>
            </a:r>
            <a:r>
              <a:rPr lang="en-US" altLang="zh-CN"/>
              <a:t>CSS</a:t>
            </a:r>
            <a:r>
              <a:rPr lang="zh-CN" altLang="en-US"/>
              <a:t>的盒子模型</a:t>
            </a:r>
            <a:endParaRPr lang="en-US" altLang="zh-CN"/>
          </a:p>
          <a:p>
            <a:pPr eaLnBrk="1" hangingPunct="1"/>
            <a:r>
              <a:rPr lang="zh-CN" altLang="en-US"/>
              <a:t> 掌握如何使用</a:t>
            </a:r>
            <a:r>
              <a:rPr lang="en-US" altLang="zh-CN"/>
              <a:t>CSS</a:t>
            </a:r>
            <a:r>
              <a:rPr lang="zh-CN" altLang="en-US"/>
              <a:t>修饰文本</a:t>
            </a:r>
            <a:endParaRPr lang="en-US" altLang="zh-CN"/>
          </a:p>
          <a:p>
            <a:pPr eaLnBrk="1" hangingPunct="1"/>
            <a:r>
              <a:rPr lang="zh-CN" altLang="en-US"/>
              <a:t> 掌握如何使用</a:t>
            </a:r>
            <a:r>
              <a:rPr lang="en-US" altLang="zh-CN"/>
              <a:t>CSS</a:t>
            </a:r>
            <a:r>
              <a:rPr lang="zh-CN" altLang="en-US"/>
              <a:t>修饰盒子</a:t>
            </a:r>
            <a:endParaRPr lang="en-US" altLang="zh-CN"/>
          </a:p>
          <a:p>
            <a:pPr eaLnBrk="1" hangingPunct="1"/>
            <a:r>
              <a:rPr lang="zh-CN" altLang="en-US"/>
              <a:t> 掌握</a:t>
            </a:r>
            <a:r>
              <a:rPr lang="en-US" altLang="zh-CN"/>
              <a:t>CSS</a:t>
            </a:r>
            <a:r>
              <a:rPr lang="zh-CN" altLang="en-US"/>
              <a:t>的常见布局技巧</a:t>
            </a:r>
            <a:endParaRPr lang="en-US" altLang="zh-CN"/>
          </a:p>
          <a:p>
            <a:pPr eaLnBrk="1" hangingPunct="1"/>
            <a:r>
              <a:rPr lang="zh-CN" altLang="en-US"/>
              <a:t> 掌握</a:t>
            </a:r>
            <a:r>
              <a:rPr lang="en-US" altLang="zh-CN"/>
              <a:t>CSS</a:t>
            </a:r>
            <a:r>
              <a:rPr lang="zh-CN" altLang="en-US"/>
              <a:t>的动画以及变形</a:t>
            </a:r>
            <a:endParaRPr lang="en-US" altLang="zh-CN"/>
          </a:p>
          <a:p>
            <a:pPr eaLnBrk="1" hangingPunct="1"/>
            <a:endParaRPr lang="en-US" altLang="zh-CN"/>
          </a:p>
          <a:p>
            <a:pPr eaLnBrk="1" hangingPunct="1"/>
            <a:endParaRPr lang="zh-CN"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455878"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2800" dirty="0">
                <a:solidFill>
                  <a:srgbClr val="CC0099"/>
                </a:solidFill>
                <a:effectLst>
                  <a:outerShdw blurRad="38100" dist="38100" dir="2700000">
                    <a:srgbClr val="C0C0C0"/>
                  </a:outerShdw>
                </a:effectLst>
              </a:rPr>
              <a:t>CSS3</a:t>
            </a:r>
            <a:br>
              <a:rPr lang="en-US" altLang="zh-CN" sz="2800" dirty="0">
                <a:solidFill>
                  <a:srgbClr val="CC0099"/>
                </a:solidFill>
                <a:effectLst>
                  <a:outerShdw blurRad="38100" dist="38100" dir="2700000">
                    <a:srgbClr val="C0C0C0"/>
                  </a:outerShdw>
                </a:effectLst>
              </a:rPr>
            </a:br>
            <a:r>
              <a:rPr lang="en-US" altLang="zh-CN" sz="2800" dirty="0">
                <a:solidFill>
                  <a:srgbClr val="CC0099"/>
                </a:solidFill>
                <a:effectLst>
                  <a:outerShdw blurRad="38100" dist="38100" dir="2700000">
                    <a:srgbClr val="C0C0C0"/>
                  </a:outerShdw>
                </a:effectLst>
              </a:rPr>
              <a:t/>
            </a:r>
            <a:br>
              <a:rPr lang="en-US" altLang="zh-CN"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第 1 章: 入门</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p:cNvSpPr>
          <p:nvPr>
            <p:ph type="title"/>
          </p:nvPr>
        </p:nvSpPr>
        <p:spPr/>
        <p:txBody>
          <a:bodyPr vert="horz" wrap="square" lIns="90333" tIns="44376" rIns="90333" bIns="44376" anchor="b"/>
          <a:lstStyle/>
          <a:p>
            <a:r>
              <a:rPr lang="zh-CN" altLang="en-US"/>
              <a:t>学习目标</a:t>
            </a:r>
          </a:p>
        </p:txBody>
      </p:sp>
      <p:sp>
        <p:nvSpPr>
          <p:cNvPr id="67586" name="Rectangle 3"/>
          <p:cNvSpPr>
            <a:spLocks noGrp="1"/>
          </p:cNvSpPr>
          <p:nvPr>
            <p:ph idx="1"/>
          </p:nvPr>
        </p:nvSpPr>
        <p:spPr/>
        <p:txBody>
          <a:bodyPr vert="horz" wrap="square" lIns="90050" tIns="45024" rIns="90050" bIns="45024" anchor="t"/>
          <a:lstStyle/>
          <a:p>
            <a:r>
              <a:rPr lang="zh-CN" altLang="en-US"/>
              <a:t> 学习什么</a:t>
            </a:r>
            <a:r>
              <a:rPr lang="en-US" altLang="zh-CN"/>
              <a:t>CSS3</a:t>
            </a:r>
          </a:p>
          <a:p>
            <a:r>
              <a:rPr lang="zh-CN" altLang="en-US"/>
              <a:t> 学习</a:t>
            </a:r>
            <a:r>
              <a:rPr lang="en-US" altLang="zh-CN"/>
              <a:t>CSS</a:t>
            </a:r>
            <a:r>
              <a:rPr lang="zh-CN" altLang="en-US"/>
              <a:t>的工作原理</a:t>
            </a:r>
            <a:endParaRPr lang="en-US" altLang="zh-CN"/>
          </a:p>
          <a:p>
            <a:r>
              <a:rPr lang="zh-CN" altLang="en-US"/>
              <a:t> 学习</a:t>
            </a:r>
            <a:r>
              <a:rPr lang="en-US" altLang="zh-CN"/>
              <a:t>CSS</a:t>
            </a:r>
            <a:r>
              <a:rPr lang="zh-CN" altLang="en-US"/>
              <a:t>的语法</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p:cNvSpPr>
          <p:nvPr>
            <p:ph type="title"/>
          </p:nvPr>
        </p:nvSpPr>
        <p:spPr/>
        <p:txBody>
          <a:bodyPr vert="horz" wrap="square" lIns="90333" tIns="44376" rIns="90333" bIns="44376" anchor="b"/>
          <a:lstStyle/>
          <a:p>
            <a:r>
              <a:rPr lang="en-US" altLang="zh-CN"/>
              <a:t>CSS</a:t>
            </a:r>
            <a:r>
              <a:rPr lang="zh-CN" altLang="en-US"/>
              <a:t>简介</a:t>
            </a:r>
          </a:p>
        </p:txBody>
      </p:sp>
      <p:sp>
        <p:nvSpPr>
          <p:cNvPr id="68610" name="Rectangle 3"/>
          <p:cNvSpPr>
            <a:spLocks noGrp="1"/>
          </p:cNvSpPr>
          <p:nvPr>
            <p:ph idx="1"/>
          </p:nvPr>
        </p:nvSpPr>
        <p:spPr/>
        <p:txBody>
          <a:bodyPr vert="horz" wrap="square" lIns="90050" tIns="45024" rIns="90050" bIns="45024" anchor="t"/>
          <a:lstStyle/>
          <a:p>
            <a:r>
              <a:rPr lang="zh-CN" altLang="en-US"/>
              <a:t>什么是</a:t>
            </a:r>
            <a:r>
              <a:rPr lang="en-US" altLang="zh-CN"/>
              <a:t>CSS</a:t>
            </a:r>
            <a:r>
              <a:rPr lang="zh-CN" altLang="en-US"/>
              <a:t>？</a:t>
            </a:r>
            <a:endParaRPr lang="en-US" altLang="zh-CN"/>
          </a:p>
          <a:p>
            <a:pPr>
              <a:buNone/>
            </a:pPr>
            <a:r>
              <a:rPr lang="en-US" altLang="zh-CN" b="0"/>
              <a:t>CSS (Cascading Style Sheets)</a:t>
            </a:r>
            <a:r>
              <a:rPr lang="zh-CN" altLang="en-US" b="0"/>
              <a:t> 层叠样式表，是一个用于修饰文档（可以是标记语言</a:t>
            </a:r>
            <a:r>
              <a:rPr lang="en-US" altLang="zh-CN" b="0"/>
              <a:t>HTML</a:t>
            </a:r>
            <a:r>
              <a:rPr lang="zh-CN" altLang="en-US" b="0"/>
              <a:t>，也可以是</a:t>
            </a:r>
            <a:r>
              <a:rPr lang="en-US" altLang="zh-CN" b="0"/>
              <a:t>XML</a:t>
            </a:r>
            <a:r>
              <a:rPr lang="zh-CN" altLang="en-US" b="0"/>
              <a:t>或者</a:t>
            </a:r>
            <a:r>
              <a:rPr lang="en-US" altLang="zh-CN" b="0"/>
              <a:t>SVN</a:t>
            </a:r>
            <a:r>
              <a:rPr lang="zh-CN" altLang="en-US" b="0"/>
              <a:t>）的语言，可以将文档以更优雅的形式呈现给用户</a:t>
            </a:r>
            <a:endParaRPr lang="en-US" altLang="zh-CN" b="0"/>
          </a:p>
          <a:p>
            <a:pPr>
              <a:buNone/>
            </a:pPr>
            <a:endParaRPr lang="zh-CN" altLang="en-US" b="0"/>
          </a:p>
          <a:p>
            <a:pPr>
              <a:buNone/>
            </a:pPr>
            <a:endParaRPr lang="zh-CN" altLang="en-US"/>
          </a:p>
          <a:p>
            <a:pPr>
              <a:buNone/>
            </a:pPr>
            <a:endParaRPr lang="zh-CN" altLang="en-US"/>
          </a:p>
          <a:p>
            <a:pPr>
              <a:buNone/>
            </a:pPr>
            <a:endParaRPr lang="zh-CN" altLang="en-US"/>
          </a:p>
          <a:p>
            <a:pPr marL="457200" lvl="1" indent="-457200"/>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p:cNvSpPr>
          <p:nvPr>
            <p:ph type="title"/>
          </p:nvPr>
        </p:nvSpPr>
        <p:spPr/>
        <p:txBody>
          <a:bodyPr vert="horz" wrap="square" lIns="90333" tIns="44376" rIns="90333" bIns="44376" anchor="b"/>
          <a:lstStyle/>
          <a:p>
            <a:r>
              <a:rPr lang="en-US" altLang="zh-CN"/>
              <a:t>CSS</a:t>
            </a:r>
            <a:r>
              <a:rPr lang="zh-CN" altLang="en-US"/>
              <a:t>语法</a:t>
            </a:r>
          </a:p>
        </p:txBody>
      </p:sp>
      <p:sp>
        <p:nvSpPr>
          <p:cNvPr id="69634" name="Rectangle 3"/>
          <p:cNvSpPr>
            <a:spLocks noGrp="1"/>
          </p:cNvSpPr>
          <p:nvPr>
            <p:ph idx="1"/>
          </p:nvPr>
        </p:nvSpPr>
        <p:spPr/>
        <p:txBody>
          <a:bodyPr vert="horz" wrap="square" lIns="90050" tIns="45024" rIns="90050" bIns="45024" anchor="t"/>
          <a:lstStyle/>
          <a:p>
            <a:r>
              <a:rPr lang="en-US" altLang="zh-CN"/>
              <a:t>CSS</a:t>
            </a:r>
            <a:r>
              <a:rPr lang="zh-CN" altLang="en-US"/>
              <a:t>声明（</a:t>
            </a:r>
            <a:r>
              <a:rPr lang="en-US" altLang="zh-CN"/>
              <a:t>CSS declarations</a:t>
            </a:r>
            <a:r>
              <a:rPr lang="zh-CN" altLang="en-US"/>
              <a:t>）</a:t>
            </a:r>
            <a:endParaRPr lang="en-US" altLang="zh-CN" b="0"/>
          </a:p>
          <a:p>
            <a:pPr>
              <a:buNone/>
            </a:pPr>
            <a:r>
              <a:rPr lang="en-US" altLang="zh-CN" b="0"/>
              <a:t>	css</a:t>
            </a:r>
            <a:r>
              <a:rPr lang="zh-CN" altLang="en-US" b="0"/>
              <a:t>语言的核心功能就是为特定的属性设定特点的值，</a:t>
            </a:r>
            <a:r>
              <a:rPr lang="en-US" altLang="zh-CN" b="0"/>
              <a:t>css</a:t>
            </a:r>
            <a:r>
              <a:rPr lang="zh-CN" altLang="en-US" b="0"/>
              <a:t>引擎通过计算出声明的每个属性来显示元素。</a:t>
            </a:r>
            <a:r>
              <a:rPr lang="en-US" altLang="zh-CN" b="0"/>
              <a:t>css</a:t>
            </a:r>
            <a:r>
              <a:rPr lang="zh-CN" altLang="en-US" b="0"/>
              <a:t>的属性和值都是大小写敏感的。属性与值通过“</a:t>
            </a:r>
            <a:r>
              <a:rPr lang="en-US" altLang="zh-CN" b="0"/>
              <a:t>:</a:t>
            </a:r>
            <a:r>
              <a:rPr lang="zh-CN" altLang="en-US" b="0"/>
              <a:t>”分隔开。并不是所有的值都适用于同一个属性，不同的属性有一系列不同的值。</a:t>
            </a:r>
          </a:p>
          <a:p>
            <a:pPr>
              <a:buNone/>
            </a:pPr>
            <a:endParaRPr lang="zh-CN" altLang="en-US"/>
          </a:p>
          <a:p>
            <a:pPr>
              <a:buNone/>
            </a:pPr>
            <a:endParaRPr lang="zh-CN" altLang="en-US"/>
          </a:p>
          <a:p>
            <a:pPr>
              <a:buNone/>
            </a:pPr>
            <a:endParaRPr lang="zh-CN" altLang="en-US"/>
          </a:p>
          <a:p>
            <a:pPr marL="457200" lvl="1" indent="-457200"/>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pic>
        <p:nvPicPr>
          <p:cNvPr id="69635" name="图片 2"/>
          <p:cNvPicPr>
            <a:picLocks noChangeAspect="1"/>
          </p:cNvPicPr>
          <p:nvPr/>
        </p:nvPicPr>
        <p:blipFill>
          <a:blip r:embed="rId2" cstate="print"/>
          <a:stretch>
            <a:fillRect/>
          </a:stretch>
        </p:blipFill>
        <p:spPr>
          <a:xfrm>
            <a:off x="1935163" y="2662238"/>
            <a:ext cx="5073650" cy="2209800"/>
          </a:xfrm>
          <a:prstGeom prst="rect">
            <a:avLst/>
          </a:prstGeom>
          <a:noFill/>
          <a:ln w="9525">
            <a:noFill/>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p:cNvSpPr>
          <p:nvPr>
            <p:ph type="title"/>
          </p:nvPr>
        </p:nvSpPr>
        <p:spPr/>
        <p:txBody>
          <a:bodyPr vert="horz" wrap="square" lIns="90333" tIns="44376" rIns="90333" bIns="44376" anchor="b"/>
          <a:lstStyle/>
          <a:p>
            <a:r>
              <a:rPr lang="en-US" altLang="zh-CN"/>
              <a:t>CSS</a:t>
            </a:r>
            <a:r>
              <a:rPr lang="zh-CN" altLang="en-US"/>
              <a:t>语法</a:t>
            </a:r>
          </a:p>
        </p:txBody>
      </p:sp>
      <p:sp>
        <p:nvSpPr>
          <p:cNvPr id="70658" name="Rectangle 3"/>
          <p:cNvSpPr>
            <a:spLocks noGrp="1"/>
          </p:cNvSpPr>
          <p:nvPr>
            <p:ph idx="1"/>
          </p:nvPr>
        </p:nvSpPr>
        <p:spPr/>
        <p:txBody>
          <a:bodyPr vert="horz" wrap="square" lIns="90050" tIns="45024" rIns="90050" bIns="45024" anchor="t"/>
          <a:lstStyle/>
          <a:p>
            <a:r>
              <a:rPr lang="en-US" altLang="zh-CN"/>
              <a:t>CSS</a:t>
            </a:r>
            <a:r>
              <a:rPr lang="zh-CN" altLang="en-US"/>
              <a:t>声明块（</a:t>
            </a:r>
            <a:r>
              <a:rPr lang="en-US" altLang="zh-CN"/>
              <a:t> CSS declaration blocks</a:t>
            </a:r>
            <a:r>
              <a:rPr lang="zh-CN" altLang="en-US"/>
              <a:t>）</a:t>
            </a:r>
            <a:endParaRPr lang="en-US" altLang="zh-CN" b="0"/>
          </a:p>
          <a:p>
            <a:pPr>
              <a:buNone/>
            </a:pPr>
            <a:r>
              <a:rPr lang="en-US" altLang="zh-CN" b="0"/>
              <a:t>	</a:t>
            </a:r>
            <a:r>
              <a:rPr lang="zh-CN" altLang="en-US" b="0"/>
              <a:t>将多个</a:t>
            </a:r>
            <a:r>
              <a:rPr lang="en-US" altLang="zh-CN" b="0"/>
              <a:t>css</a:t>
            </a:r>
            <a:r>
              <a:rPr lang="zh-CN" altLang="en-US" b="0"/>
              <a:t>声明写在一起，每个</a:t>
            </a:r>
            <a:r>
              <a:rPr lang="en-US" altLang="zh-CN" b="0"/>
              <a:t>css</a:t>
            </a:r>
            <a:r>
              <a:rPr lang="zh-CN" altLang="en-US" b="0"/>
              <a:t>声明通过“</a:t>
            </a:r>
            <a:r>
              <a:rPr lang="en-US" altLang="zh-CN" b="0"/>
              <a:t>;</a:t>
            </a:r>
            <a:r>
              <a:rPr lang="zh-CN" altLang="en-US" b="0"/>
              <a:t>”分隔开，最后一个</a:t>
            </a:r>
            <a:r>
              <a:rPr lang="en-US" altLang="zh-CN" b="0"/>
              <a:t>css</a:t>
            </a:r>
            <a:r>
              <a:rPr lang="zh-CN" altLang="en-US" b="0"/>
              <a:t>声明无需使用“</a:t>
            </a:r>
            <a:r>
              <a:rPr lang="en-US" altLang="zh-CN" b="0"/>
              <a:t>;</a:t>
            </a:r>
            <a:r>
              <a:rPr lang="zh-CN" altLang="en-US" b="0"/>
              <a:t>”分隔开。使用“</a:t>
            </a:r>
            <a:r>
              <a:rPr lang="en-US" altLang="zh-CN" b="0"/>
              <a:t>{</a:t>
            </a:r>
            <a:r>
              <a:rPr lang="zh-CN" altLang="en-US" b="0"/>
              <a:t>”“</a:t>
            </a:r>
            <a:r>
              <a:rPr lang="en-US" altLang="zh-CN" b="0"/>
              <a:t>}</a:t>
            </a:r>
            <a:r>
              <a:rPr lang="zh-CN" altLang="en-US" b="0"/>
              <a:t>”将多个</a:t>
            </a:r>
            <a:r>
              <a:rPr lang="en-US" altLang="zh-CN" b="0"/>
              <a:t>css</a:t>
            </a:r>
            <a:r>
              <a:rPr lang="zh-CN" altLang="en-US" b="0"/>
              <a:t>声明括起来，这样就构成了一个</a:t>
            </a:r>
            <a:r>
              <a:rPr lang="en-US" altLang="zh-CN" b="0"/>
              <a:t>css</a:t>
            </a:r>
            <a:r>
              <a:rPr lang="zh-CN" altLang="en-US" b="0"/>
              <a:t>声明块。</a:t>
            </a:r>
          </a:p>
          <a:p>
            <a:pPr>
              <a:buNone/>
            </a:pPr>
            <a:endParaRPr lang="zh-CN" altLang="en-US"/>
          </a:p>
          <a:p>
            <a:pPr>
              <a:buNone/>
            </a:pPr>
            <a:endParaRPr lang="zh-CN" altLang="en-US"/>
          </a:p>
          <a:p>
            <a:pPr>
              <a:buNone/>
            </a:pPr>
            <a:endParaRPr lang="zh-CN" altLang="en-US"/>
          </a:p>
          <a:p>
            <a:pPr marL="457200" lvl="1" indent="-457200"/>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pic>
        <p:nvPicPr>
          <p:cNvPr id="70659" name="图片 2"/>
          <p:cNvPicPr>
            <a:picLocks noChangeAspect="1"/>
          </p:cNvPicPr>
          <p:nvPr/>
        </p:nvPicPr>
        <p:blipFill>
          <a:blip r:embed="rId2" cstate="print"/>
          <a:stretch>
            <a:fillRect/>
          </a:stretch>
        </p:blipFill>
        <p:spPr>
          <a:xfrm>
            <a:off x="0" y="2743200"/>
            <a:ext cx="7526338" cy="2362200"/>
          </a:xfrm>
          <a:prstGeom prst="rect">
            <a:avLst/>
          </a:prstGeom>
          <a:noFill/>
          <a:ln w="9525">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7"/>
          <p:cNvSpPr>
            <a:spLocks noGrp="1"/>
          </p:cNvSpPr>
          <p:nvPr>
            <p:ph type="title"/>
          </p:nvPr>
        </p:nvSpPr>
        <p:spPr/>
        <p:txBody>
          <a:bodyPr vert="horz" wrap="square" lIns="90333" tIns="44376" rIns="90333" bIns="44376" anchor="b"/>
          <a:lstStyle/>
          <a:p>
            <a:r>
              <a:rPr lang="zh-CN" altLang="zh-CN"/>
              <a:t>动态面板</a:t>
            </a:r>
          </a:p>
        </p:txBody>
      </p:sp>
      <p:sp>
        <p:nvSpPr>
          <p:cNvPr id="20482" name="TextBox 18"/>
          <p:cNvSpPr txBox="1"/>
          <p:nvPr/>
        </p:nvSpPr>
        <p:spPr>
          <a:xfrm>
            <a:off x="500063" y="1928813"/>
            <a:ext cx="3286125" cy="2044700"/>
          </a:xfrm>
          <a:prstGeom prst="rect">
            <a:avLst/>
          </a:prstGeom>
          <a:noFill/>
          <a:ln w="9525">
            <a:noFill/>
          </a:ln>
        </p:spPr>
        <p:txBody>
          <a:bodyPr>
            <a:spAutoFit/>
          </a:bodyPr>
          <a:lstStyle/>
          <a:p>
            <a:pPr>
              <a:lnSpc>
                <a:spcPct val="150000"/>
              </a:lnSpc>
            </a:pPr>
            <a:r>
              <a:rPr lang="en-US" altLang="zh-CN" sz="1400">
                <a:latin typeface="微软雅黑" panose="020B0503020204020204" pitchFamily="34" charset="-122"/>
                <a:ea typeface="微软雅黑" panose="020B0503020204020204" pitchFamily="34" charset="-122"/>
              </a:rPr>
              <a:t>        </a:t>
            </a:r>
            <a:r>
              <a:rPr lang="en-US" altLang="zh-CN" sz="1200" b="0" i="0">
                <a:latin typeface="微软雅黑" panose="020B0503020204020204" pitchFamily="34" charset="-122"/>
                <a:ea typeface="微软雅黑" panose="020B0503020204020204" pitchFamily="34" charset="-122"/>
              </a:rPr>
              <a:t>Axure</a:t>
            </a:r>
            <a:r>
              <a:rPr lang="zh-CN" altLang="en-US" sz="1200" b="0" i="0">
                <a:latin typeface="微软雅黑" panose="020B0503020204020204" pitchFamily="34" charset="-122"/>
                <a:ea typeface="微软雅黑" panose="020B0503020204020204" pitchFamily="34" charset="-122"/>
              </a:rPr>
              <a:t>中很多的交互是由动态面板来实现的。</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en-US" altLang="zh-CN" sz="1200" b="0" i="0">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动态面板里面可以包含多个状态，所以通过一些事件可以对动态面板的状态进行切换，以此来实现交互效果。但任何时候都是只有一个状态是可见的，或者整个动态面板是被隐藏的。</a:t>
            </a:r>
            <a:endParaRPr lang="en-US" altLang="zh-CN" sz="1200" b="0" i="0">
              <a:latin typeface="微软雅黑" panose="020B0503020204020204" pitchFamily="34" charset="-122"/>
              <a:ea typeface="微软雅黑" panose="020B0503020204020204" pitchFamily="34" charset="-122"/>
            </a:endParaRPr>
          </a:p>
        </p:txBody>
      </p:sp>
      <p:sp>
        <p:nvSpPr>
          <p:cNvPr id="20483" name="TextBox 3"/>
          <p:cNvSpPr txBox="1"/>
          <p:nvPr/>
        </p:nvSpPr>
        <p:spPr>
          <a:xfrm>
            <a:off x="428625" y="1285875"/>
            <a:ext cx="1004888"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动态面板</a:t>
            </a:r>
          </a:p>
        </p:txBody>
      </p:sp>
      <p:pic>
        <p:nvPicPr>
          <p:cNvPr id="20484" name="Picture 6"/>
          <p:cNvPicPr>
            <a:picLocks noChangeAspect="1"/>
          </p:cNvPicPr>
          <p:nvPr/>
        </p:nvPicPr>
        <p:blipFill>
          <a:blip r:embed="rId2" cstate="print"/>
          <a:stretch>
            <a:fillRect/>
          </a:stretch>
        </p:blipFill>
        <p:spPr>
          <a:xfrm>
            <a:off x="5791200" y="1600200"/>
            <a:ext cx="2276475" cy="3581400"/>
          </a:xfrm>
          <a:prstGeom prst="rect">
            <a:avLst/>
          </a:prstGeom>
          <a:noFill/>
          <a:ln w="9525">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p:cNvSpPr>
          <p:nvPr>
            <p:ph type="title"/>
          </p:nvPr>
        </p:nvSpPr>
        <p:spPr/>
        <p:txBody>
          <a:bodyPr vert="horz" wrap="square" lIns="90333" tIns="44376" rIns="90333" bIns="44376" anchor="b"/>
          <a:lstStyle/>
          <a:p>
            <a:r>
              <a:rPr lang="en-US" altLang="zh-CN"/>
              <a:t>CSS</a:t>
            </a:r>
            <a:r>
              <a:rPr lang="zh-CN" altLang="en-US"/>
              <a:t>语法</a:t>
            </a:r>
          </a:p>
        </p:txBody>
      </p:sp>
      <p:sp>
        <p:nvSpPr>
          <p:cNvPr id="71682" name="Rectangle 3"/>
          <p:cNvSpPr>
            <a:spLocks noGrp="1"/>
          </p:cNvSpPr>
          <p:nvPr>
            <p:ph idx="1"/>
          </p:nvPr>
        </p:nvSpPr>
        <p:spPr/>
        <p:txBody>
          <a:bodyPr vert="horz" wrap="square" lIns="90050" tIns="45024" rIns="90050" bIns="45024" anchor="t"/>
          <a:lstStyle/>
          <a:p>
            <a:r>
              <a:rPr lang="en-US" altLang="zh-CN"/>
              <a:t>CSS</a:t>
            </a:r>
            <a:r>
              <a:rPr lang="zh-CN" altLang="en-US"/>
              <a:t>选择器和规则（</a:t>
            </a:r>
            <a:r>
              <a:rPr lang="en-US" altLang="zh-CN"/>
              <a:t>CSS selectors and rules</a:t>
            </a:r>
            <a:r>
              <a:rPr lang="zh-CN" altLang="en-US"/>
              <a:t>）</a:t>
            </a:r>
            <a:endParaRPr lang="en-US" altLang="zh-CN" b="0"/>
          </a:p>
          <a:p>
            <a:pPr>
              <a:buNone/>
            </a:pPr>
            <a:r>
              <a:rPr lang="en-US" altLang="zh-CN" b="0"/>
              <a:t>	</a:t>
            </a:r>
            <a:r>
              <a:rPr lang="zh-CN" altLang="en-US" b="0"/>
              <a:t>在</a:t>
            </a:r>
            <a:r>
              <a:rPr lang="en-US" altLang="zh-CN" b="0"/>
              <a:t>css</a:t>
            </a:r>
            <a:r>
              <a:rPr lang="zh-CN" altLang="en-US" b="0"/>
              <a:t>声明块前添加一个选择器，用来指明将</a:t>
            </a:r>
            <a:r>
              <a:rPr lang="en-US" altLang="zh-CN" b="0"/>
              <a:t>css</a:t>
            </a:r>
            <a:r>
              <a:rPr lang="zh-CN" altLang="en-US" b="0"/>
              <a:t>声明应用在哪些元素上。</a:t>
            </a:r>
            <a:endParaRPr lang="zh-CN" altLang="en-US"/>
          </a:p>
          <a:p>
            <a:pPr>
              <a:buNone/>
            </a:pPr>
            <a:endParaRPr lang="zh-CN" altLang="en-US"/>
          </a:p>
          <a:p>
            <a:pPr>
              <a:buNone/>
            </a:pPr>
            <a:endParaRPr lang="zh-CN" altLang="en-US"/>
          </a:p>
          <a:p>
            <a:pPr marL="457200" lvl="1" indent="-457200"/>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pic>
        <p:nvPicPr>
          <p:cNvPr id="71683" name="图片 1"/>
          <p:cNvPicPr>
            <a:picLocks noChangeAspect="1"/>
          </p:cNvPicPr>
          <p:nvPr/>
        </p:nvPicPr>
        <p:blipFill>
          <a:blip r:embed="rId2" cstate="print"/>
          <a:stretch>
            <a:fillRect/>
          </a:stretch>
        </p:blipFill>
        <p:spPr>
          <a:xfrm>
            <a:off x="0" y="2668588"/>
            <a:ext cx="8388350" cy="2447925"/>
          </a:xfrm>
          <a:prstGeom prst="rect">
            <a:avLst/>
          </a:prstGeom>
          <a:noFill/>
          <a:ln w="9525">
            <a:noFill/>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p:nvPr>
        </p:nvSpPr>
        <p:spPr/>
        <p:txBody>
          <a:bodyPr vert="horz" wrap="square" lIns="90333" tIns="44376" rIns="90333" bIns="44376" anchor="b"/>
          <a:lstStyle/>
          <a:p>
            <a:r>
              <a:rPr lang="en-US" altLang="zh-CN"/>
              <a:t>CSS</a:t>
            </a:r>
            <a:r>
              <a:rPr lang="zh-CN" altLang="en-US"/>
              <a:t>语法</a:t>
            </a:r>
          </a:p>
        </p:txBody>
      </p:sp>
      <p:sp>
        <p:nvSpPr>
          <p:cNvPr id="72706" name="Rectangle 3"/>
          <p:cNvSpPr>
            <a:spLocks noGrp="1"/>
          </p:cNvSpPr>
          <p:nvPr>
            <p:ph idx="1"/>
          </p:nvPr>
        </p:nvSpPr>
        <p:spPr/>
        <p:txBody>
          <a:bodyPr vert="horz" wrap="square" lIns="90050" tIns="45024" rIns="90050" bIns="45024" anchor="t"/>
          <a:lstStyle/>
          <a:p>
            <a:r>
              <a:rPr lang="zh-CN" altLang="en-US"/>
              <a:t> </a:t>
            </a:r>
            <a:r>
              <a:rPr lang="en-US" altLang="zh-CN"/>
              <a:t>CSS</a:t>
            </a:r>
            <a:r>
              <a:rPr lang="zh-CN" altLang="en-US"/>
              <a:t>可读性（</a:t>
            </a:r>
            <a:r>
              <a:rPr lang="en-US" altLang="zh-CN"/>
              <a:t> make CSS readable</a:t>
            </a:r>
            <a:r>
              <a:rPr lang="zh-CN" altLang="en-US"/>
              <a:t>）</a:t>
            </a:r>
            <a:endParaRPr lang="en-US" altLang="zh-CN" b="0"/>
          </a:p>
          <a:p>
            <a:pPr lvl="1"/>
            <a:r>
              <a:rPr lang="zh-CN" altLang="en-US"/>
              <a:t>空白（</a:t>
            </a:r>
            <a:r>
              <a:rPr lang="en-US" altLang="zh-CN"/>
              <a:t> White space</a:t>
            </a:r>
            <a:r>
              <a:rPr lang="zh-CN" altLang="en-US"/>
              <a:t>）</a:t>
            </a:r>
            <a:endParaRPr lang="en-US" altLang="zh-CN"/>
          </a:p>
          <a:p>
            <a:pPr lvl="1">
              <a:buNone/>
            </a:pPr>
            <a:r>
              <a:rPr lang="en-US" altLang="zh-CN" sz="1800" b="0"/>
              <a:t>	</a:t>
            </a:r>
            <a:r>
              <a:rPr lang="zh-CN" altLang="en-US" sz="1800" b="0"/>
              <a:t>空白意味着实际空格、制表符和新行，可以添加空白使样式表更加可读。</a:t>
            </a:r>
            <a:endParaRPr lang="en-US" altLang="zh-CN"/>
          </a:p>
          <a:p>
            <a:pPr lvl="1"/>
            <a:r>
              <a:rPr lang="zh-CN" altLang="en-US"/>
              <a:t>注释（</a:t>
            </a:r>
            <a:r>
              <a:rPr lang="en-US" altLang="zh-CN"/>
              <a:t> Comments</a:t>
            </a:r>
            <a:r>
              <a:rPr lang="zh-CN" altLang="en-US"/>
              <a:t>）</a:t>
            </a:r>
            <a:endParaRPr lang="en-US" altLang="zh-CN"/>
          </a:p>
          <a:p>
            <a:pPr lvl="1">
              <a:buNone/>
            </a:pPr>
            <a:r>
              <a:rPr lang="en-US" altLang="zh-CN" b="0"/>
              <a:t>	</a:t>
            </a:r>
            <a:r>
              <a:rPr lang="en-US" altLang="zh-CN" sz="1800" b="0"/>
              <a:t>/</a:t>
            </a:r>
            <a:r>
              <a:rPr lang="zh-CN" altLang="en-US" sz="1800" b="0"/>
              <a:t>* 这里就是</a:t>
            </a:r>
            <a:r>
              <a:rPr lang="en-US" altLang="zh-CN" sz="1800" b="0"/>
              <a:t>CSS</a:t>
            </a:r>
            <a:r>
              <a:rPr lang="zh-CN" altLang="en-US" sz="1800" b="0"/>
              <a:t>的注释 *</a:t>
            </a:r>
            <a:r>
              <a:rPr lang="en-US" altLang="zh-CN" sz="1800" b="0"/>
              <a:t>/</a:t>
            </a:r>
            <a:endParaRPr lang="en-US" altLang="zh-CN" sz="1800"/>
          </a:p>
          <a:p>
            <a:pPr lvl="1"/>
            <a:r>
              <a:rPr lang="zh-CN" altLang="en-US"/>
              <a:t>速记写法（</a:t>
            </a:r>
            <a:r>
              <a:rPr lang="en-US" altLang="zh-CN"/>
              <a:t> Shorthand</a:t>
            </a:r>
            <a:r>
              <a:rPr lang="zh-CN" altLang="en-US"/>
              <a:t>）</a:t>
            </a:r>
            <a:endParaRPr lang="en-US" altLang="zh-CN"/>
          </a:p>
          <a:p>
            <a:pPr marL="742950" lvl="2" indent="0">
              <a:buNone/>
            </a:pPr>
            <a:r>
              <a:rPr lang="zh-CN" altLang="en-US" sz="1800" b="0"/>
              <a:t>类似于</a:t>
            </a:r>
            <a:r>
              <a:rPr lang="en-US" altLang="zh-CN" sz="1800" b="0"/>
              <a:t>font</a:t>
            </a:r>
            <a:r>
              <a:rPr lang="zh-CN" altLang="en-US" sz="1800" b="0"/>
              <a:t>，</a:t>
            </a:r>
            <a:r>
              <a:rPr lang="en-US" altLang="zh-CN" sz="1800" b="0">
                <a:solidFill>
                  <a:srgbClr val="404040"/>
                </a:solidFill>
              </a:rPr>
              <a:t>background</a:t>
            </a:r>
            <a:r>
              <a:rPr lang="zh-CN" altLang="en-US" sz="1800" b="0">
                <a:solidFill>
                  <a:srgbClr val="404040"/>
                </a:solidFill>
              </a:rPr>
              <a:t>，</a:t>
            </a:r>
            <a:r>
              <a:rPr lang="en-US" altLang="zh-CN" sz="1800" b="0">
                <a:solidFill>
                  <a:srgbClr val="404040"/>
                </a:solidFill>
              </a:rPr>
              <a:t> padding</a:t>
            </a:r>
            <a:r>
              <a:rPr lang="zh-CN" altLang="en-US" sz="1800" b="0">
                <a:solidFill>
                  <a:srgbClr val="404040"/>
                </a:solidFill>
              </a:rPr>
              <a:t>，</a:t>
            </a:r>
            <a:r>
              <a:rPr lang="en-US" altLang="zh-CN" sz="1800" b="0">
                <a:solidFill>
                  <a:srgbClr val="404040"/>
                </a:solidFill>
              </a:rPr>
              <a:t> border</a:t>
            </a:r>
            <a:r>
              <a:rPr lang="zh-CN" altLang="en-US" sz="1800" b="0">
                <a:solidFill>
                  <a:srgbClr val="404040"/>
                </a:solidFill>
              </a:rPr>
              <a:t>，</a:t>
            </a:r>
            <a:r>
              <a:rPr lang="en-US" altLang="zh-CN" sz="1800" b="0">
                <a:solidFill>
                  <a:srgbClr val="404040"/>
                </a:solidFill>
              </a:rPr>
              <a:t> margin </a:t>
            </a:r>
            <a:r>
              <a:rPr lang="zh-CN" altLang="en-US" sz="1800" b="0"/>
              <a:t>这些都被称为速记属性。这些属性允许我们在一行中写多个属性值。速记属性可以节省时间</a:t>
            </a:r>
            <a:r>
              <a:rPr lang="en-US" altLang="zh-CN" sz="1800" b="0"/>
              <a:t>,</a:t>
            </a:r>
            <a:r>
              <a:rPr lang="zh-CN" altLang="en-US" sz="1800" b="0"/>
              <a:t>使代码整洁。</a:t>
            </a:r>
            <a:endParaRPr lang="en-US" altLang="zh-CN" sz="1800" b="0"/>
          </a:p>
          <a:p>
            <a:pPr marL="742950" lvl="2" indent="0">
              <a:buNone/>
            </a:pPr>
            <a:r>
              <a:rPr lang="zh-CN" altLang="en-US" sz="1800" b="0"/>
              <a:t>例如：</a:t>
            </a:r>
            <a:endParaRPr lang="en-US" altLang="zh-CN" sz="1800" b="0"/>
          </a:p>
          <a:p>
            <a:pPr marL="742950" lvl="2" indent="0">
              <a:buNone/>
            </a:pPr>
            <a:r>
              <a:rPr lang="en-US" altLang="zh-CN" sz="1800" b="0"/>
              <a:t>padding: 10px 15px 15px 5px;</a:t>
            </a:r>
          </a:p>
          <a:p>
            <a:pPr marL="742950" lvl="2" indent="0">
              <a:buNone/>
            </a:pPr>
            <a:r>
              <a:rPr lang="zh-CN" altLang="en-US" sz="1800" b="0"/>
              <a:t>等价于</a:t>
            </a:r>
            <a:endParaRPr lang="en-US" altLang="zh-CN" sz="1800" b="0"/>
          </a:p>
          <a:p>
            <a:pPr marL="742950" lvl="2" indent="0">
              <a:buNone/>
            </a:pPr>
            <a:r>
              <a:rPr lang="en-US" altLang="zh-CN" sz="1800" b="0"/>
              <a:t>padding-top: 10px; padding-right: 15px; padding-bottom: 15px; padding-left: 5px;</a:t>
            </a:r>
          </a:p>
          <a:p>
            <a:pPr marL="742950" lvl="2" indent="0">
              <a:buNone/>
            </a:pPr>
            <a:endParaRPr lang="en-US" altLang="zh-CN" sz="1800" b="0"/>
          </a:p>
          <a:p>
            <a:pPr lvl="1">
              <a:buNone/>
            </a:pPr>
            <a:r>
              <a:rPr lang="en-US" altLang="zh-CN" sz="1800" b="0"/>
              <a:t>	</a:t>
            </a:r>
            <a:endParaRPr lang="zh-CN" altLang="en-US">
              <a:sym typeface="宋体" panose="02010600030101010101" pitchFamily="2" charset="-122"/>
            </a:endParaRPr>
          </a:p>
          <a:p>
            <a:pPr lvl="1">
              <a:buNone/>
            </a:pPr>
            <a:endParaRPr lang="zh-CN" altLang="en-US">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p:cNvSpPr>
          <p:nvPr>
            <p:ph type="title"/>
          </p:nvPr>
        </p:nvSpPr>
        <p:spPr/>
        <p:txBody>
          <a:bodyPr vert="horz" wrap="square" lIns="90333" tIns="44376" rIns="90333" bIns="44376" anchor="b"/>
          <a:lstStyle/>
          <a:p>
            <a:r>
              <a:rPr lang="en-US" altLang="zh-CN"/>
              <a:t>CSS</a:t>
            </a:r>
            <a:r>
              <a:rPr lang="zh-CN" altLang="en-US"/>
              <a:t>应用</a:t>
            </a:r>
          </a:p>
        </p:txBody>
      </p:sp>
      <p:sp>
        <p:nvSpPr>
          <p:cNvPr id="73730" name="Rectangle 3"/>
          <p:cNvSpPr>
            <a:spLocks noGrp="1"/>
          </p:cNvSpPr>
          <p:nvPr>
            <p:ph idx="1"/>
          </p:nvPr>
        </p:nvSpPr>
        <p:spPr/>
        <p:txBody>
          <a:bodyPr vert="horz" wrap="square" lIns="90050" tIns="45024" rIns="90050" bIns="45024" anchor="t"/>
          <a:lstStyle/>
          <a:p>
            <a:r>
              <a:rPr lang="en-US" altLang="zh-CN"/>
              <a:t>CSS</a:t>
            </a:r>
            <a:r>
              <a:rPr lang="zh-CN" altLang="en-US"/>
              <a:t>如何作用于</a:t>
            </a:r>
            <a:r>
              <a:rPr lang="en-US" altLang="zh-CN"/>
              <a:t>HTML</a:t>
            </a:r>
            <a:r>
              <a:rPr lang="zh-CN" altLang="en-US"/>
              <a:t>？</a:t>
            </a:r>
            <a:endParaRPr lang="en-US" altLang="zh-CN"/>
          </a:p>
          <a:p>
            <a:pPr>
              <a:buNone/>
            </a:pPr>
            <a:r>
              <a:rPr lang="zh-CN" altLang="en-US" b="0"/>
              <a:t>浏览器将</a:t>
            </a:r>
            <a:r>
              <a:rPr lang="en-US" altLang="zh-CN" b="0"/>
              <a:t>CSS</a:t>
            </a:r>
            <a:r>
              <a:rPr lang="zh-CN" altLang="en-US" b="0"/>
              <a:t>规则应用到文档上，使</a:t>
            </a:r>
            <a:r>
              <a:rPr lang="en-US" altLang="zh-CN" b="0"/>
              <a:t>CSS</a:t>
            </a:r>
            <a:r>
              <a:rPr lang="zh-CN" altLang="en-US" b="0"/>
              <a:t>影响文档的显示。</a:t>
            </a:r>
            <a:r>
              <a:rPr lang="en-US" altLang="zh-CN" b="0"/>
              <a:t>CSS</a:t>
            </a:r>
            <a:r>
              <a:rPr lang="zh-CN" altLang="en-US" b="0"/>
              <a:t>规则由选择器和一系列的属性对组成。一系列的</a:t>
            </a:r>
            <a:r>
              <a:rPr lang="en-US" altLang="zh-CN" b="0"/>
              <a:t>CSS</a:t>
            </a:r>
            <a:r>
              <a:rPr lang="zh-CN" altLang="en-US" b="0"/>
              <a:t>规则就可以形成一个层叠样式表。</a:t>
            </a:r>
            <a:endParaRPr lang="en-US" altLang="zh-CN" b="0"/>
          </a:p>
          <a:p>
            <a:pPr marL="965200" lvl="1" indent="-457200">
              <a:buFont typeface="宋体" panose="02010600030101010101" pitchFamily="2" charset="-122"/>
              <a:buAutoNum type="circleNumDbPlain"/>
            </a:pPr>
            <a:r>
              <a:rPr lang="zh-CN" altLang="en-US"/>
              <a:t>外部样式表（</a:t>
            </a:r>
            <a:r>
              <a:rPr lang="en-US" altLang="zh-CN"/>
              <a:t> External stylesheet</a:t>
            </a:r>
            <a:r>
              <a:rPr lang="zh-CN" altLang="en-US"/>
              <a:t>）</a:t>
            </a:r>
            <a:r>
              <a:rPr lang="en-US" altLang="zh-CN" b="0"/>
              <a:t>	</a:t>
            </a:r>
          </a:p>
          <a:p>
            <a:pPr marL="965200" lvl="1" indent="-457200">
              <a:buNone/>
            </a:pPr>
            <a:r>
              <a:rPr lang="zh-CN" altLang="en-US" sz="1800" b="0"/>
              <a:t>将</a:t>
            </a:r>
            <a:r>
              <a:rPr lang="en-US" altLang="zh-CN" sz="1800" b="0"/>
              <a:t>CSS</a:t>
            </a:r>
            <a:r>
              <a:rPr lang="zh-CN" altLang="en-US" sz="1800" b="0"/>
              <a:t>规则写到一个以“</a:t>
            </a:r>
            <a:r>
              <a:rPr lang="en-US" altLang="zh-CN" sz="1800" b="0"/>
              <a:t>.css</a:t>
            </a:r>
            <a:r>
              <a:rPr lang="zh-CN" altLang="en-US" sz="1800" b="0"/>
              <a:t>”为后缀的文件中，然后使用</a:t>
            </a:r>
            <a:r>
              <a:rPr lang="en-US" altLang="zh-CN" sz="1800" b="0"/>
              <a:t>HTML</a:t>
            </a:r>
            <a:r>
              <a:rPr lang="zh-CN" altLang="en-US" sz="1800" b="0"/>
              <a:t>中的</a:t>
            </a:r>
            <a:r>
              <a:rPr lang="en-US" altLang="zh-CN" sz="1800" b="0"/>
              <a:t>&lt;link&gt;</a:t>
            </a:r>
            <a:r>
              <a:rPr lang="zh-CN" altLang="en-US" sz="1800" b="0"/>
              <a:t>标签将</a:t>
            </a:r>
            <a:r>
              <a:rPr lang="en-US" altLang="zh-CN" sz="1800" b="0"/>
              <a:t>CSS</a:t>
            </a:r>
            <a:r>
              <a:rPr lang="zh-CN" altLang="en-US" sz="1800" b="0"/>
              <a:t>文件应用到</a:t>
            </a:r>
            <a:r>
              <a:rPr lang="en-US" altLang="zh-CN" sz="1800" b="0"/>
              <a:t>HTML</a:t>
            </a:r>
            <a:r>
              <a:rPr lang="zh-CN" altLang="en-US" sz="1800" b="0"/>
              <a:t>文档中</a:t>
            </a:r>
            <a:endParaRPr lang="en-US" altLang="zh-CN" sz="1800" b="0"/>
          </a:p>
          <a:p>
            <a:pPr marL="965200" lvl="1" indent="-457200">
              <a:buFont typeface="Wingdings" panose="05000000000000000000" pitchFamily="2" charset="2"/>
              <a:buChar char="Ø"/>
            </a:pPr>
            <a:r>
              <a:rPr lang="en-US" altLang="zh-CN" sz="1800" b="0"/>
              <a:t>HTML</a:t>
            </a:r>
            <a:r>
              <a:rPr lang="zh-CN" altLang="en-US" sz="1800" b="0"/>
              <a:t>代码片段</a:t>
            </a:r>
            <a:endParaRPr lang="en-US" altLang="zh-CN" sz="1400" b="0"/>
          </a:p>
          <a:p>
            <a:pPr marL="965200" lvl="1" indent="-457200">
              <a:buNone/>
            </a:pPr>
            <a:r>
              <a:rPr lang="en-US" altLang="zh-CN" sz="1800" b="0"/>
              <a:t>&lt;head&gt; </a:t>
            </a:r>
          </a:p>
          <a:p>
            <a:pPr marL="965200" lvl="1" indent="-457200">
              <a:buNone/>
            </a:pPr>
            <a:r>
              <a:rPr lang="en-US" altLang="zh-CN" sz="1800" b="0"/>
              <a:t>	&lt;meta charset="utf-8"&gt; </a:t>
            </a:r>
          </a:p>
          <a:p>
            <a:pPr marL="965200" lvl="1" indent="-457200">
              <a:buNone/>
            </a:pPr>
            <a:r>
              <a:rPr lang="en-US" altLang="zh-CN" sz="1800" b="0"/>
              <a:t>	&lt;link rel="stylesheet" href="style.css"&gt;</a:t>
            </a:r>
          </a:p>
          <a:p>
            <a:pPr marL="965200" lvl="1" indent="-457200">
              <a:buNone/>
            </a:pPr>
            <a:r>
              <a:rPr lang="en-US" altLang="zh-CN" sz="1800" b="0"/>
              <a:t>&lt;/head&gt;</a:t>
            </a:r>
          </a:p>
          <a:p>
            <a:pPr marL="965200" lvl="1" indent="-457200">
              <a:buFont typeface="Wingdings" panose="05000000000000000000" pitchFamily="2" charset="2"/>
              <a:buChar char="Ø"/>
            </a:pPr>
            <a:r>
              <a:rPr lang="en-US" altLang="zh-CN" sz="1800" b="0"/>
              <a:t>CSS</a:t>
            </a:r>
            <a:r>
              <a:rPr lang="zh-CN" altLang="en-US" sz="1800" b="0"/>
              <a:t>代码片段</a:t>
            </a:r>
            <a:endParaRPr lang="en-US" altLang="zh-CN" sz="1800" b="0"/>
          </a:p>
          <a:p>
            <a:pPr marL="965200" lvl="1" indent="-457200">
              <a:buNone/>
            </a:pPr>
            <a:r>
              <a:rPr lang="en-US" altLang="zh-CN" sz="1800" b="0"/>
              <a:t>h1 { color: blue; background-color: yellow; border: 1px solid black; } </a:t>
            </a:r>
          </a:p>
          <a:p>
            <a:pPr marL="965200" lvl="1" indent="-457200">
              <a:buNone/>
            </a:pPr>
            <a:r>
              <a:rPr lang="en-US" altLang="zh-CN" sz="1800" b="0"/>
              <a:t>p { color: red; }</a:t>
            </a:r>
          </a:p>
          <a:p>
            <a:pPr>
              <a:buNone/>
            </a:pPr>
            <a:endParaRPr lang="en-US" altLang="zh-CN" b="0"/>
          </a:p>
          <a:p>
            <a:pPr>
              <a:buNone/>
            </a:pPr>
            <a:endParaRPr lang="zh-CN" altLang="en-US" b="0"/>
          </a:p>
          <a:p>
            <a:pPr>
              <a:buNone/>
            </a:pPr>
            <a:endParaRPr lang="zh-CN" altLang="en-US"/>
          </a:p>
          <a:p>
            <a:pPr>
              <a:buNone/>
            </a:pPr>
            <a:endParaRPr lang="zh-CN" altLang="en-US"/>
          </a:p>
          <a:p>
            <a:pPr>
              <a:buNone/>
            </a:pPr>
            <a:endParaRPr lang="zh-CN" altLang="en-US"/>
          </a:p>
          <a:p>
            <a:pPr marL="965200" lvl="1" indent="-457200"/>
            <a:endParaRPr lang="zh-CN" altLang="en-US">
              <a:sym typeface="宋体" panose="02010600030101010101" pitchFamily="2" charset="-122"/>
            </a:endParaRPr>
          </a:p>
          <a:p>
            <a:pPr marL="965200" lvl="1" indent="-457200">
              <a:buNone/>
            </a:pPr>
            <a:endParaRPr lang="zh-CN" altLang="en-US">
              <a:sym typeface="宋体" panose="02010600030101010101" pitchFamily="2" charset="-122"/>
            </a:endParaRPr>
          </a:p>
          <a:p>
            <a:pPr marL="9652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p:cNvSpPr>
          <p:nvPr>
            <p:ph type="title"/>
          </p:nvPr>
        </p:nvSpPr>
        <p:spPr/>
        <p:txBody>
          <a:bodyPr vert="horz" wrap="square" lIns="90333" tIns="44376" rIns="90333" bIns="44376" anchor="b"/>
          <a:lstStyle/>
          <a:p>
            <a:r>
              <a:rPr lang="en-US" altLang="zh-CN"/>
              <a:t>CSS</a:t>
            </a:r>
            <a:r>
              <a:rPr lang="zh-CN" altLang="en-US"/>
              <a:t>应用</a:t>
            </a:r>
          </a:p>
        </p:txBody>
      </p:sp>
      <p:sp>
        <p:nvSpPr>
          <p:cNvPr id="74754" name="Rectangle 3"/>
          <p:cNvSpPr>
            <a:spLocks noGrp="1"/>
          </p:cNvSpPr>
          <p:nvPr>
            <p:ph idx="1"/>
          </p:nvPr>
        </p:nvSpPr>
        <p:spPr/>
        <p:txBody>
          <a:bodyPr vert="horz" wrap="square" lIns="90050" tIns="45024" rIns="90050" bIns="45024" anchor="t"/>
          <a:lstStyle/>
          <a:p>
            <a:r>
              <a:rPr lang="en-US" altLang="zh-CN"/>
              <a:t>CSS</a:t>
            </a:r>
            <a:r>
              <a:rPr lang="zh-CN" altLang="en-US"/>
              <a:t>如何作用于</a:t>
            </a:r>
            <a:r>
              <a:rPr lang="en-US" altLang="zh-CN"/>
              <a:t>HTML</a:t>
            </a:r>
            <a:r>
              <a:rPr lang="zh-CN" altLang="en-US"/>
              <a:t>？</a:t>
            </a:r>
            <a:endParaRPr lang="en-US" altLang="zh-CN"/>
          </a:p>
          <a:p>
            <a:pPr>
              <a:buNone/>
            </a:pPr>
            <a:r>
              <a:rPr lang="zh-CN" altLang="en-US" b="0"/>
              <a:t>浏览器将</a:t>
            </a:r>
            <a:r>
              <a:rPr lang="en-US" altLang="zh-CN" b="0"/>
              <a:t>CSS</a:t>
            </a:r>
            <a:r>
              <a:rPr lang="zh-CN" altLang="en-US" b="0"/>
              <a:t>规则应用到文档上，使</a:t>
            </a:r>
            <a:r>
              <a:rPr lang="en-US" altLang="zh-CN" b="0"/>
              <a:t>CSS</a:t>
            </a:r>
            <a:r>
              <a:rPr lang="zh-CN" altLang="en-US" b="0"/>
              <a:t>影响文档的显示。</a:t>
            </a:r>
            <a:r>
              <a:rPr lang="en-US" altLang="zh-CN" b="0"/>
              <a:t>CSS</a:t>
            </a:r>
            <a:r>
              <a:rPr lang="zh-CN" altLang="en-US" b="0"/>
              <a:t>规则由选择器和一系列的属性对组成。一系列的</a:t>
            </a:r>
            <a:r>
              <a:rPr lang="en-US" altLang="zh-CN" b="0"/>
              <a:t>CSS</a:t>
            </a:r>
            <a:r>
              <a:rPr lang="zh-CN" altLang="en-US" b="0"/>
              <a:t>规则就可以形成一个层叠样式表。</a:t>
            </a:r>
            <a:endParaRPr lang="en-US" altLang="zh-CN" b="0"/>
          </a:p>
          <a:p>
            <a:pPr marL="965200" lvl="1" indent="-457200">
              <a:buFont typeface="宋体" panose="02010600030101010101" pitchFamily="2" charset="-122"/>
              <a:buAutoNum type="circleNumDbPlain" startAt="2"/>
            </a:pPr>
            <a:r>
              <a:rPr lang="zh-CN" altLang="en-US"/>
              <a:t>内部样式表（</a:t>
            </a:r>
            <a:r>
              <a:rPr lang="en-US" altLang="zh-CN"/>
              <a:t> Internal stylesheet</a:t>
            </a:r>
            <a:r>
              <a:rPr lang="zh-CN" altLang="en-US"/>
              <a:t>）</a:t>
            </a:r>
            <a:r>
              <a:rPr lang="en-US" altLang="zh-CN" b="0"/>
              <a:t>	</a:t>
            </a:r>
          </a:p>
          <a:p>
            <a:pPr marL="965200" lvl="1" indent="-457200">
              <a:buNone/>
            </a:pPr>
            <a:r>
              <a:rPr lang="zh-CN" altLang="en-US" sz="1800" b="0"/>
              <a:t>将</a:t>
            </a:r>
            <a:r>
              <a:rPr lang="en-US" altLang="zh-CN" sz="1800" b="0"/>
              <a:t>CSS</a:t>
            </a:r>
            <a:r>
              <a:rPr lang="zh-CN" altLang="en-US" sz="1800" b="0"/>
              <a:t>规则写到</a:t>
            </a:r>
            <a:r>
              <a:rPr lang="en-US" altLang="zh-CN" sz="1800" b="0"/>
              <a:t>&lt;style</a:t>
            </a:r>
            <a:r>
              <a:rPr lang="zh-CN" altLang="en-US" sz="1800" b="0"/>
              <a:t>标签</a:t>
            </a:r>
            <a:r>
              <a:rPr lang="en-US" altLang="zh-CN" sz="1800" b="0"/>
              <a:t>&gt;</a:t>
            </a:r>
            <a:r>
              <a:rPr lang="zh-CN" altLang="en-US" sz="1800" b="0"/>
              <a:t>中，在不能直接更改</a:t>
            </a:r>
            <a:r>
              <a:rPr lang="en-US" altLang="zh-CN" sz="1800" b="0"/>
              <a:t>CSS</a:t>
            </a:r>
            <a:r>
              <a:rPr lang="zh-CN" altLang="en-US" sz="1800" b="0"/>
              <a:t>文件情况下，这种方式有效，但是一般不推荐使用，修改起来不方便。</a:t>
            </a:r>
            <a:endParaRPr lang="en-US" altLang="zh-CN" sz="1800" b="0"/>
          </a:p>
          <a:p>
            <a:pPr marL="965200" lvl="1" indent="-457200">
              <a:buFont typeface="Wingdings" panose="05000000000000000000" pitchFamily="2" charset="2"/>
              <a:buChar char="Ø"/>
            </a:pPr>
            <a:r>
              <a:rPr lang="en-US" altLang="zh-CN" sz="1800" b="0"/>
              <a:t>HTML</a:t>
            </a:r>
            <a:r>
              <a:rPr lang="zh-CN" altLang="en-US" sz="1800" b="0"/>
              <a:t>代码片段</a:t>
            </a:r>
            <a:endParaRPr lang="en-US" altLang="zh-CN" sz="1400" b="0"/>
          </a:p>
          <a:p>
            <a:pPr>
              <a:buNone/>
            </a:pPr>
            <a:r>
              <a:rPr lang="en-US" altLang="zh-CN" sz="1800" b="0"/>
              <a:t>&lt;head&gt;</a:t>
            </a:r>
          </a:p>
          <a:p>
            <a:pPr>
              <a:buNone/>
            </a:pPr>
            <a:r>
              <a:rPr lang="en-US" altLang="zh-CN" sz="1800" b="0"/>
              <a:t>	 &lt;meta charset="utf-8"&gt;</a:t>
            </a:r>
          </a:p>
          <a:p>
            <a:pPr>
              <a:buNone/>
            </a:pPr>
            <a:r>
              <a:rPr lang="en-US" altLang="zh-CN" sz="1800" b="0"/>
              <a:t>	&lt;style&gt;</a:t>
            </a:r>
          </a:p>
          <a:p>
            <a:pPr>
              <a:buNone/>
            </a:pPr>
            <a:r>
              <a:rPr lang="en-US" altLang="zh-CN" sz="1800" b="0"/>
              <a:t>	 	h1 { color: blue; background-color: yellow; border: 1px solid black; }</a:t>
            </a:r>
          </a:p>
          <a:p>
            <a:pPr>
              <a:buNone/>
            </a:pPr>
            <a:r>
              <a:rPr lang="en-US" altLang="zh-CN" sz="1800" b="0"/>
              <a:t>		 p { color: red; } </a:t>
            </a:r>
          </a:p>
          <a:p>
            <a:pPr>
              <a:buNone/>
            </a:pPr>
            <a:r>
              <a:rPr lang="en-US" altLang="zh-CN" sz="1800" b="0"/>
              <a:t>	&lt;/style&gt; </a:t>
            </a:r>
          </a:p>
          <a:p>
            <a:pPr>
              <a:buNone/>
            </a:pPr>
            <a:r>
              <a:rPr lang="en-US" altLang="zh-CN" sz="1800" b="0"/>
              <a:t>&lt;/head&gt;</a:t>
            </a:r>
          </a:p>
          <a:p>
            <a:pPr>
              <a:buNone/>
            </a:pPr>
            <a:endParaRPr lang="zh-CN" altLang="en-US" b="0"/>
          </a:p>
          <a:p>
            <a:pPr>
              <a:buNone/>
            </a:pPr>
            <a:endParaRPr lang="zh-CN" altLang="en-US"/>
          </a:p>
          <a:p>
            <a:pPr>
              <a:buNone/>
            </a:pPr>
            <a:endParaRPr lang="zh-CN" altLang="en-US"/>
          </a:p>
          <a:p>
            <a:pPr>
              <a:buNone/>
            </a:pPr>
            <a:endParaRPr lang="zh-CN" altLang="en-US"/>
          </a:p>
          <a:p>
            <a:pPr marL="965200" lvl="1" indent="-457200">
              <a:buFont typeface="Wingdings" panose="05000000000000000000" pitchFamily="2" charset="2"/>
              <a:buChar char="•"/>
            </a:pPr>
            <a:endParaRPr lang="zh-CN" altLang="en-US">
              <a:sym typeface="宋体" panose="02010600030101010101" pitchFamily="2" charset="-122"/>
            </a:endParaRPr>
          </a:p>
          <a:p>
            <a:pPr marL="965200" lvl="1" indent="-457200">
              <a:buNone/>
            </a:pPr>
            <a:endParaRPr lang="zh-CN" altLang="en-US">
              <a:sym typeface="宋体" panose="02010600030101010101" pitchFamily="2" charset="-122"/>
            </a:endParaRPr>
          </a:p>
          <a:p>
            <a:pPr marL="9652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p:cNvSpPr>
          <p:nvPr>
            <p:ph type="title"/>
          </p:nvPr>
        </p:nvSpPr>
        <p:spPr/>
        <p:txBody>
          <a:bodyPr vert="horz" wrap="square" lIns="90333" tIns="44376" rIns="90333" bIns="44376" anchor="b"/>
          <a:lstStyle/>
          <a:p>
            <a:r>
              <a:rPr lang="en-US" altLang="zh-CN"/>
              <a:t>CSS</a:t>
            </a:r>
            <a:r>
              <a:rPr lang="zh-CN" altLang="en-US"/>
              <a:t>应用</a:t>
            </a:r>
          </a:p>
        </p:txBody>
      </p:sp>
      <p:sp>
        <p:nvSpPr>
          <p:cNvPr id="75778" name="Rectangle 3"/>
          <p:cNvSpPr>
            <a:spLocks noGrp="1"/>
          </p:cNvSpPr>
          <p:nvPr>
            <p:ph idx="1"/>
          </p:nvPr>
        </p:nvSpPr>
        <p:spPr/>
        <p:txBody>
          <a:bodyPr vert="horz" wrap="square" lIns="90050" tIns="45024" rIns="90050" bIns="45024" anchor="t"/>
          <a:lstStyle/>
          <a:p>
            <a:r>
              <a:rPr lang="en-US" altLang="zh-CN"/>
              <a:t>CSS</a:t>
            </a:r>
            <a:r>
              <a:rPr lang="zh-CN" altLang="en-US"/>
              <a:t>如何作用于</a:t>
            </a:r>
            <a:r>
              <a:rPr lang="en-US" altLang="zh-CN"/>
              <a:t>HTML</a:t>
            </a:r>
            <a:r>
              <a:rPr lang="zh-CN" altLang="en-US"/>
              <a:t>？</a:t>
            </a:r>
            <a:endParaRPr lang="en-US" altLang="zh-CN"/>
          </a:p>
          <a:p>
            <a:pPr>
              <a:buNone/>
            </a:pPr>
            <a:r>
              <a:rPr lang="zh-CN" altLang="en-US" b="0"/>
              <a:t>浏览器将</a:t>
            </a:r>
            <a:r>
              <a:rPr lang="en-US" altLang="zh-CN" b="0"/>
              <a:t>CSS</a:t>
            </a:r>
            <a:r>
              <a:rPr lang="zh-CN" altLang="en-US" b="0"/>
              <a:t>规则应用到文档上，使</a:t>
            </a:r>
            <a:r>
              <a:rPr lang="en-US" altLang="zh-CN" b="0"/>
              <a:t>CSS</a:t>
            </a:r>
            <a:r>
              <a:rPr lang="zh-CN" altLang="en-US" b="0"/>
              <a:t>影响文档的显示。</a:t>
            </a:r>
            <a:r>
              <a:rPr lang="en-US" altLang="zh-CN" b="0"/>
              <a:t>CSS</a:t>
            </a:r>
            <a:r>
              <a:rPr lang="zh-CN" altLang="en-US" b="0"/>
              <a:t>规则由选择器和一系列的属性对组成。一系列的</a:t>
            </a:r>
            <a:r>
              <a:rPr lang="en-US" altLang="zh-CN" b="0"/>
              <a:t>CSS</a:t>
            </a:r>
            <a:r>
              <a:rPr lang="zh-CN" altLang="en-US" b="0"/>
              <a:t>规则就可以形成一个层叠样式表。</a:t>
            </a:r>
            <a:endParaRPr lang="en-US" altLang="zh-CN" b="0"/>
          </a:p>
          <a:p>
            <a:pPr marL="965200" lvl="1" indent="-457200">
              <a:buFont typeface="宋体" panose="02010600030101010101" pitchFamily="2" charset="-122"/>
              <a:buAutoNum type="circleNumDbPlain" startAt="3"/>
            </a:pPr>
            <a:r>
              <a:rPr lang="zh-CN" altLang="en-US"/>
              <a:t>行内样式表</a:t>
            </a:r>
            <a:r>
              <a:rPr lang="zh-CN" altLang="en-US" b="0"/>
              <a:t>（</a:t>
            </a:r>
            <a:r>
              <a:rPr lang="en-US" altLang="zh-CN"/>
              <a:t> Inline styles</a:t>
            </a:r>
            <a:r>
              <a:rPr lang="zh-CN" altLang="en-US" b="0"/>
              <a:t>）</a:t>
            </a:r>
            <a:endParaRPr lang="en-US" altLang="zh-CN" b="0"/>
          </a:p>
          <a:p>
            <a:pPr marL="965200" lvl="1" indent="-457200">
              <a:buNone/>
            </a:pPr>
            <a:r>
              <a:rPr lang="zh-CN" altLang="en-US" sz="1800" b="0"/>
              <a:t>将</a:t>
            </a:r>
            <a:r>
              <a:rPr lang="en-US" altLang="zh-CN" sz="1800" b="0"/>
              <a:t>CSS</a:t>
            </a:r>
            <a:r>
              <a:rPr lang="zh-CN" altLang="en-US" sz="1800" b="0"/>
              <a:t>规则写到元素的</a:t>
            </a:r>
            <a:r>
              <a:rPr lang="en-US" altLang="zh-CN" sz="1800" b="0"/>
              <a:t>style</a:t>
            </a:r>
            <a:r>
              <a:rPr lang="zh-CN" altLang="en-US" sz="1800" b="0"/>
              <a:t>属性中，只能作用与一个元素，一般不推荐使用。</a:t>
            </a:r>
            <a:endParaRPr lang="en-US" altLang="zh-CN" sz="1800" b="0"/>
          </a:p>
          <a:p>
            <a:pPr marL="965200" lvl="1" indent="-457200">
              <a:buFont typeface="Wingdings" panose="05000000000000000000" pitchFamily="2" charset="2"/>
              <a:buChar char="Ø"/>
            </a:pPr>
            <a:r>
              <a:rPr lang="en-US" altLang="zh-CN" sz="1800" b="0"/>
              <a:t>HTML</a:t>
            </a:r>
            <a:r>
              <a:rPr lang="zh-CN" altLang="en-US" sz="1800" b="0"/>
              <a:t>代码片段</a:t>
            </a:r>
            <a:endParaRPr lang="en-US" altLang="zh-CN" sz="1400" b="0"/>
          </a:p>
          <a:p>
            <a:pPr>
              <a:buNone/>
            </a:pPr>
            <a:r>
              <a:rPr lang="en-US" altLang="zh-CN" sz="1800" b="0"/>
              <a:t>&lt;body&gt; </a:t>
            </a:r>
          </a:p>
          <a:p>
            <a:pPr>
              <a:buNone/>
            </a:pPr>
            <a:r>
              <a:rPr lang="en-US" altLang="zh-CN" sz="1800" b="0"/>
              <a:t>	&lt;h1 style="color: blue;background-color: yellow;border: 1px solid black;"&gt;</a:t>
            </a:r>
          </a:p>
          <a:p>
            <a:pPr>
              <a:buNone/>
            </a:pPr>
            <a:r>
              <a:rPr lang="en-US" altLang="zh-CN" sz="1800" b="0"/>
              <a:t>		Hello World!</a:t>
            </a:r>
          </a:p>
          <a:p>
            <a:pPr>
              <a:buNone/>
            </a:pPr>
            <a:r>
              <a:rPr lang="en-US" altLang="zh-CN" sz="1800" b="0"/>
              <a:t>	&lt;/h1&gt; </a:t>
            </a:r>
          </a:p>
          <a:p>
            <a:pPr>
              <a:buNone/>
            </a:pPr>
            <a:r>
              <a:rPr lang="en-US" altLang="zh-CN" sz="1800" b="0"/>
              <a:t>	&lt;p style="color:red;"&gt;This is my first CSS example&lt;/p&gt; </a:t>
            </a:r>
          </a:p>
          <a:p>
            <a:pPr>
              <a:buNone/>
            </a:pPr>
            <a:r>
              <a:rPr lang="en-US" altLang="zh-CN" sz="1800" b="0"/>
              <a:t>&lt;/body&gt;</a:t>
            </a:r>
            <a:endParaRPr lang="zh-CN" altLang="en-US" sz="1800" b="0"/>
          </a:p>
          <a:p>
            <a:pPr>
              <a:buNone/>
            </a:pPr>
            <a:endParaRPr lang="zh-CN" altLang="en-US"/>
          </a:p>
          <a:p>
            <a:pPr>
              <a:buNone/>
            </a:pPr>
            <a:endParaRPr lang="zh-CN" altLang="en-US"/>
          </a:p>
          <a:p>
            <a:pPr>
              <a:buNone/>
            </a:pPr>
            <a:endParaRPr lang="zh-CN" altLang="en-US"/>
          </a:p>
          <a:p>
            <a:pPr marL="965200" lvl="1" indent="-457200">
              <a:buFont typeface="Wingdings" panose="05000000000000000000" pitchFamily="2" charset="2"/>
              <a:buChar char="•"/>
            </a:pPr>
            <a:endParaRPr lang="zh-CN" altLang="en-US">
              <a:sym typeface="宋体" panose="02010600030101010101" pitchFamily="2" charset="-122"/>
            </a:endParaRPr>
          </a:p>
          <a:p>
            <a:pPr marL="965200" lvl="1" indent="-457200">
              <a:buNone/>
            </a:pPr>
            <a:endParaRPr lang="zh-CN" altLang="en-US">
              <a:sym typeface="宋体" panose="02010600030101010101" pitchFamily="2" charset="-122"/>
            </a:endParaRPr>
          </a:p>
          <a:p>
            <a:pPr marL="9652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p:cNvSpPr>
          <p:nvPr>
            <p:ph type="title"/>
          </p:nvPr>
        </p:nvSpPr>
        <p:spPr/>
        <p:txBody>
          <a:bodyPr vert="horz" wrap="square" lIns="90333" tIns="44376" rIns="90333" bIns="44376" anchor="b"/>
          <a:lstStyle/>
          <a:p>
            <a:r>
              <a:rPr lang="en-US" altLang="zh-CN"/>
              <a:t>CSS</a:t>
            </a:r>
            <a:r>
              <a:rPr lang="zh-CN" altLang="en-US"/>
              <a:t>工作原理</a:t>
            </a:r>
          </a:p>
        </p:txBody>
      </p:sp>
      <p:sp>
        <p:nvSpPr>
          <p:cNvPr id="76802" name="Rectangle 3"/>
          <p:cNvSpPr>
            <a:spLocks noGrp="1"/>
          </p:cNvSpPr>
          <p:nvPr>
            <p:ph idx="1"/>
          </p:nvPr>
        </p:nvSpPr>
        <p:spPr/>
        <p:txBody>
          <a:bodyPr vert="horz" wrap="square" lIns="90050" tIns="45024" rIns="90050" bIns="45024" anchor="t"/>
          <a:lstStyle/>
          <a:p>
            <a:r>
              <a:rPr lang="en-US" altLang="zh-CN"/>
              <a:t>CSS</a:t>
            </a:r>
            <a:r>
              <a:rPr lang="zh-CN" altLang="en-US"/>
              <a:t>工作原理？</a:t>
            </a:r>
            <a:endParaRPr lang="en-US" altLang="zh-CN"/>
          </a:p>
          <a:p>
            <a:pPr>
              <a:buNone/>
            </a:pPr>
            <a:r>
              <a:rPr lang="zh-CN" altLang="en-US" b="0"/>
              <a:t>当一个浏览器在显示文档的时候，需要将文档内容和样式内容结合到一起，以此，在处理文档的时候包含两个阶段：</a:t>
            </a:r>
            <a:endParaRPr lang="en-US" altLang="zh-CN" b="0"/>
          </a:p>
          <a:p>
            <a:pPr marL="965200" lvl="1" indent="-457200">
              <a:buFont typeface="宋体" panose="02010600030101010101" pitchFamily="2" charset="-122"/>
              <a:buAutoNum type="arabicPeriod"/>
            </a:pPr>
            <a:r>
              <a:rPr lang="zh-CN" altLang="en-US" sz="1800" b="0"/>
              <a:t>浏览器将</a:t>
            </a:r>
            <a:r>
              <a:rPr lang="en-US" altLang="zh-CN" sz="1800" b="0"/>
              <a:t>HTML</a:t>
            </a:r>
            <a:r>
              <a:rPr lang="zh-CN" altLang="en-US" sz="1800" b="0"/>
              <a:t>和</a:t>
            </a:r>
            <a:r>
              <a:rPr lang="en-US" altLang="zh-CN" sz="1800" b="0"/>
              <a:t>CSS</a:t>
            </a:r>
            <a:r>
              <a:rPr lang="zh-CN" altLang="en-US" sz="1800" b="0"/>
              <a:t>转换为</a:t>
            </a:r>
            <a:r>
              <a:rPr lang="en-US" altLang="zh-CN" sz="1800" b="0"/>
              <a:t>DOM</a:t>
            </a:r>
            <a:r>
              <a:rPr lang="zh-CN" altLang="en-US" sz="1800" b="0"/>
              <a:t> </a:t>
            </a:r>
            <a:r>
              <a:rPr lang="en-US" altLang="zh-CN" sz="1800" b="0"/>
              <a:t>(Document Object Model)</a:t>
            </a:r>
            <a:r>
              <a:rPr lang="zh-CN" altLang="en-US" sz="1800" b="0"/>
              <a:t>，</a:t>
            </a:r>
            <a:r>
              <a:rPr lang="en-US" altLang="zh-CN" sz="1800" b="0"/>
              <a:t>DOM</a:t>
            </a:r>
            <a:r>
              <a:rPr lang="zh-CN" altLang="en-US" sz="1800" b="0"/>
              <a:t>在计算机内存中表示文档</a:t>
            </a:r>
            <a:r>
              <a:rPr lang="en-US" altLang="zh-CN" sz="1800" b="0"/>
              <a:t>,</a:t>
            </a:r>
            <a:r>
              <a:rPr lang="zh-CN" altLang="en-US" sz="1800" b="0"/>
              <a:t>使得文档和</a:t>
            </a:r>
            <a:r>
              <a:rPr lang="en-US" altLang="zh-CN" sz="1800" b="0"/>
              <a:t>CSS</a:t>
            </a:r>
            <a:r>
              <a:rPr lang="zh-CN" altLang="en-US" sz="1800" b="0"/>
              <a:t>结合。</a:t>
            </a:r>
            <a:endParaRPr lang="en-US" altLang="zh-CN" sz="1800" b="0"/>
          </a:p>
          <a:p>
            <a:pPr marL="965200" lvl="1" indent="-457200">
              <a:buFont typeface="宋体" panose="02010600030101010101" pitchFamily="2" charset="-122"/>
              <a:buAutoNum type="arabicPeriod"/>
            </a:pPr>
            <a:r>
              <a:rPr lang="zh-CN" altLang="en-US" sz="1800" b="0"/>
              <a:t>浏览器显示</a:t>
            </a:r>
            <a:r>
              <a:rPr lang="en-US" altLang="zh-CN" sz="1800" b="0"/>
              <a:t>DOM</a:t>
            </a:r>
            <a:r>
              <a:rPr lang="zh-CN" altLang="en-US" sz="1800" b="0"/>
              <a:t>的内容</a:t>
            </a:r>
            <a:endParaRPr lang="en-US" altLang="zh-CN" sz="1800" b="0"/>
          </a:p>
          <a:p>
            <a:pPr>
              <a:buNone/>
            </a:pPr>
            <a:endParaRPr lang="zh-CN" altLang="en-US" b="0"/>
          </a:p>
          <a:p>
            <a:pPr>
              <a:buNone/>
            </a:pPr>
            <a:endParaRPr lang="zh-CN" altLang="en-US"/>
          </a:p>
          <a:p>
            <a:pPr>
              <a:buNone/>
            </a:pPr>
            <a:endParaRPr lang="zh-CN" altLang="en-US"/>
          </a:p>
          <a:p>
            <a:pPr>
              <a:buNone/>
            </a:pPr>
            <a:endParaRPr lang="zh-CN" altLang="en-US"/>
          </a:p>
          <a:p>
            <a:pPr marL="965200" lvl="1" indent="-457200"/>
            <a:endParaRPr lang="zh-CN" altLang="en-US">
              <a:sym typeface="宋体" panose="02010600030101010101" pitchFamily="2" charset="-122"/>
            </a:endParaRPr>
          </a:p>
          <a:p>
            <a:pPr marL="965200" lvl="1" indent="-457200">
              <a:buNone/>
            </a:pPr>
            <a:endParaRPr lang="zh-CN" altLang="en-US">
              <a:sym typeface="宋体" panose="02010600030101010101" pitchFamily="2" charset="-122"/>
            </a:endParaRPr>
          </a:p>
          <a:p>
            <a:pPr marL="965200" lvl="1" indent="-457200">
              <a:buNone/>
            </a:pPr>
            <a:endParaRPr lang="zh-CN" altLang="en-US">
              <a:sym typeface="宋体" panose="02010600030101010101" pitchFamily="2" charset="-122"/>
            </a:endParaRPr>
          </a:p>
        </p:txBody>
      </p:sp>
      <p:pic>
        <p:nvPicPr>
          <p:cNvPr id="76803" name="图片 1"/>
          <p:cNvPicPr>
            <a:picLocks noChangeAspect="1"/>
          </p:cNvPicPr>
          <p:nvPr/>
        </p:nvPicPr>
        <p:blipFill>
          <a:blip r:embed="rId2" cstate="print"/>
          <a:stretch>
            <a:fillRect/>
          </a:stretch>
        </p:blipFill>
        <p:spPr>
          <a:xfrm>
            <a:off x="742950" y="2974975"/>
            <a:ext cx="7658100" cy="3048000"/>
          </a:xfrm>
          <a:prstGeom prst="rect">
            <a:avLst/>
          </a:prstGeom>
          <a:noFill/>
          <a:ln w="9525">
            <a:noFill/>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p:cNvSpPr>
          <p:nvPr>
            <p:ph type="title"/>
          </p:nvPr>
        </p:nvSpPr>
        <p:spPr/>
        <p:txBody>
          <a:bodyPr vert="horz" wrap="square" lIns="90333" tIns="44376" rIns="90333" bIns="44376" anchor="b"/>
          <a:lstStyle/>
          <a:p>
            <a:r>
              <a:rPr lang="en-US" altLang="zh-CN"/>
              <a:t>CSS</a:t>
            </a:r>
            <a:r>
              <a:rPr lang="zh-CN" altLang="en-US"/>
              <a:t>工作原理</a:t>
            </a:r>
          </a:p>
        </p:txBody>
      </p:sp>
      <p:sp>
        <p:nvSpPr>
          <p:cNvPr id="77826" name="Rectangle 3"/>
          <p:cNvSpPr>
            <a:spLocks noGrp="1"/>
          </p:cNvSpPr>
          <p:nvPr>
            <p:ph type="body" idx="4294967295"/>
          </p:nvPr>
        </p:nvSpPr>
        <p:spPr>
          <a:xfrm>
            <a:off x="0" y="587375"/>
            <a:ext cx="9144000" cy="5826125"/>
          </a:xfrm>
        </p:spPr>
        <p:txBody>
          <a:bodyPr vert="horz" wrap="square" lIns="90050" tIns="45024" rIns="90050" bIns="45024" anchor="t"/>
          <a:lstStyle/>
          <a:p>
            <a:r>
              <a:rPr lang="en-US" altLang="zh-CN"/>
              <a:t>DOM</a:t>
            </a:r>
            <a:r>
              <a:rPr lang="zh-CN" altLang="en-US"/>
              <a:t>简介</a:t>
            </a:r>
            <a:endParaRPr lang="en-US" altLang="zh-CN"/>
          </a:p>
          <a:p>
            <a:pPr>
              <a:buNone/>
            </a:pPr>
            <a:r>
              <a:rPr lang="en-US" altLang="zh-CN" b="0"/>
              <a:t>DOM</a:t>
            </a:r>
            <a:r>
              <a:rPr lang="zh-CN" altLang="en-US" b="0"/>
              <a:t> （</a:t>
            </a:r>
            <a:r>
              <a:rPr lang="en-US" altLang="zh-CN" i="1"/>
              <a:t>Document Object Model</a:t>
            </a:r>
            <a:r>
              <a:rPr lang="zh-CN" altLang="en-US" b="0"/>
              <a:t>）是一个树形结构，在</a:t>
            </a:r>
            <a:r>
              <a:rPr lang="en-US" altLang="zh-CN" b="0"/>
              <a:t>HTML</a:t>
            </a:r>
            <a:r>
              <a:rPr lang="zh-CN" altLang="en-US" b="0"/>
              <a:t>中的每个元素，属性，甚至于文本都可以被转换为</a:t>
            </a:r>
            <a:r>
              <a:rPr lang="en-US" altLang="zh-CN" b="0"/>
              <a:t>DOM</a:t>
            </a:r>
            <a:r>
              <a:rPr lang="zh-CN" altLang="en-US" b="0"/>
              <a:t>中的一个节点。每个节点在节点树中都有对应的关系节点（比如父节点，兄弟节点）</a:t>
            </a: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pic>
        <p:nvPicPr>
          <p:cNvPr id="77827" name="图片 3"/>
          <p:cNvPicPr>
            <a:picLocks noChangeAspect="1"/>
          </p:cNvPicPr>
          <p:nvPr/>
        </p:nvPicPr>
        <p:blipFill>
          <a:blip r:embed="rId2" cstate="print"/>
          <a:stretch>
            <a:fillRect/>
          </a:stretch>
        </p:blipFill>
        <p:spPr>
          <a:xfrm>
            <a:off x="792163" y="2286000"/>
            <a:ext cx="6858000" cy="3857625"/>
          </a:xfrm>
          <a:prstGeom prst="rect">
            <a:avLst/>
          </a:prstGeom>
          <a:noFill/>
          <a:ln w="9525">
            <a:noFill/>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151086"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2800" dirty="0">
                <a:solidFill>
                  <a:srgbClr val="CC0099"/>
                </a:solidFill>
                <a:effectLst>
                  <a:outerShdw blurRad="38100" dist="38100" dir="2700000">
                    <a:srgbClr val="C0C0C0"/>
                  </a:outerShdw>
                </a:effectLst>
              </a:rPr>
              <a:t>CSS3</a:t>
            </a:r>
            <a:br>
              <a:rPr lang="en-US" altLang="zh-CN" sz="2800" dirty="0">
                <a:solidFill>
                  <a:srgbClr val="CC0099"/>
                </a:solidFill>
                <a:effectLst>
                  <a:outerShdw blurRad="38100" dist="38100" dir="2700000">
                    <a:srgbClr val="C0C0C0"/>
                  </a:outerShdw>
                </a:effectLst>
              </a:rPr>
            </a:br>
            <a:r>
              <a:rPr lang="en-US" altLang="zh-CN" sz="2800" dirty="0">
                <a:solidFill>
                  <a:srgbClr val="CC0099"/>
                </a:solidFill>
                <a:effectLst>
                  <a:outerShdw blurRad="38100" dist="38100" dir="2700000">
                    <a:srgbClr val="C0C0C0"/>
                  </a:outerShdw>
                </a:effectLst>
              </a:rPr>
              <a:t/>
            </a:r>
            <a:br>
              <a:rPr lang="en-US" altLang="zh-CN"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第 </a:t>
            </a:r>
            <a:r>
              <a:rPr lang="en-US" altLang="zh-CN" sz="2800" dirty="0">
                <a:solidFill>
                  <a:srgbClr val="CC0099"/>
                </a:solidFill>
                <a:effectLst>
                  <a:outerShdw blurRad="38100" dist="38100" dir="2700000">
                    <a:srgbClr val="C0C0C0"/>
                  </a:outerShdw>
                </a:effectLst>
              </a:rPr>
              <a:t>2</a:t>
            </a:r>
            <a:r>
              <a:rPr lang="zh-CN" altLang="en-US" sz="2800" dirty="0">
                <a:solidFill>
                  <a:srgbClr val="CC0099"/>
                </a:solidFill>
                <a:effectLst>
                  <a:outerShdw blurRad="38100" dist="38100" dir="2700000">
                    <a:srgbClr val="C0C0C0"/>
                  </a:outerShdw>
                </a:effectLst>
              </a:rPr>
              <a:t> 章: 选择器</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p:cNvSpPr>
          <p:nvPr>
            <p:ph type="title"/>
          </p:nvPr>
        </p:nvSpPr>
        <p:spPr/>
        <p:txBody>
          <a:bodyPr vert="horz" wrap="square" lIns="90333" tIns="44376" rIns="90333" bIns="44376" anchor="b"/>
          <a:lstStyle/>
          <a:p>
            <a:r>
              <a:rPr lang="zh-CN" altLang="en-US"/>
              <a:t>学习目标</a:t>
            </a:r>
          </a:p>
        </p:txBody>
      </p:sp>
      <p:sp>
        <p:nvSpPr>
          <p:cNvPr id="79874" name="Rectangle 3"/>
          <p:cNvSpPr>
            <a:spLocks noGrp="1"/>
          </p:cNvSpPr>
          <p:nvPr>
            <p:ph idx="1"/>
          </p:nvPr>
        </p:nvSpPr>
        <p:spPr/>
        <p:txBody>
          <a:bodyPr vert="horz" wrap="square" lIns="90050" tIns="45024" rIns="90050" bIns="45024" anchor="t"/>
          <a:lstStyle/>
          <a:p>
            <a:r>
              <a:rPr lang="zh-CN" altLang="en-US"/>
              <a:t>掌握</a:t>
            </a:r>
            <a:r>
              <a:rPr lang="en-US" altLang="zh-CN"/>
              <a:t>CSS</a:t>
            </a:r>
            <a:r>
              <a:rPr lang="zh-CN" altLang="en-US"/>
              <a:t>的基本选择器，属性选择器，层次选择器</a:t>
            </a:r>
          </a:p>
          <a:p>
            <a:r>
              <a:rPr lang="zh-CN" altLang="en-US"/>
              <a:t>掌握</a:t>
            </a:r>
            <a:r>
              <a:rPr lang="en-US" altLang="zh-CN"/>
              <a:t>CSS</a:t>
            </a:r>
            <a:r>
              <a:rPr lang="zh-CN" altLang="en-US"/>
              <a:t>伪类选择器以及伪元素选择器</a:t>
            </a:r>
          </a:p>
          <a:p>
            <a:r>
              <a:rPr lang="zh-CN" altLang="en-US"/>
              <a:t>掌握</a:t>
            </a:r>
            <a:r>
              <a:rPr lang="en-US" altLang="zh-CN"/>
              <a:t>CSS</a:t>
            </a:r>
            <a:r>
              <a:rPr lang="zh-CN" altLang="en-US"/>
              <a:t>选择器的优先级</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p:cNvSpPr>
          <p:nvPr>
            <p:ph type="title"/>
          </p:nvPr>
        </p:nvSpPr>
        <p:spPr/>
        <p:txBody>
          <a:bodyPr vert="horz" wrap="square" lIns="90333" tIns="44376" rIns="90333" bIns="44376" anchor="b"/>
          <a:lstStyle/>
          <a:p>
            <a:r>
              <a:rPr lang="zh-CN" altLang="en-US"/>
              <a:t>选择器</a:t>
            </a:r>
            <a:r>
              <a:rPr lang="en-US" altLang="zh-CN"/>
              <a:t>-</a:t>
            </a:r>
            <a:r>
              <a:rPr lang="zh-CN" altLang="en-US"/>
              <a:t>标签选择器</a:t>
            </a:r>
          </a:p>
        </p:txBody>
      </p:sp>
      <p:sp>
        <p:nvSpPr>
          <p:cNvPr id="80898" name="Rectangle 3"/>
          <p:cNvSpPr>
            <a:spLocks noGrp="1"/>
          </p:cNvSpPr>
          <p:nvPr>
            <p:ph idx="1"/>
          </p:nvPr>
        </p:nvSpPr>
        <p:spPr/>
        <p:txBody>
          <a:bodyPr vert="horz" wrap="square" lIns="90050" tIns="45024" rIns="90050" bIns="45024" anchor="t"/>
          <a:lstStyle/>
          <a:p>
            <a:r>
              <a:rPr lang="zh-CN" altLang="zh-CN"/>
              <a:t>标签选择器</a:t>
            </a:r>
          </a:p>
          <a:p>
            <a:pPr>
              <a:buNone/>
            </a:pPr>
            <a:r>
              <a:rPr lang="zh-CN" altLang="en-US" b="0"/>
              <a:t>标签选择器又叫元素选择器，换句话说，文档的元素就是最基本的选择器，使用元素名称直接选中元素即可。</a:t>
            </a:r>
            <a:endParaRPr lang="en-US" altLang="zh-CN" b="0"/>
          </a:p>
          <a:p>
            <a:pPr>
              <a:buFont typeface="Wingdings" panose="05000000000000000000" pitchFamily="2" charset="2"/>
              <a:buChar char="Ø"/>
            </a:pPr>
            <a:r>
              <a:rPr lang="zh-CN" altLang="en-US" b="0"/>
              <a:t> 例如：</a:t>
            </a:r>
            <a:endParaRPr lang="en-US" altLang="zh-CN" b="0"/>
          </a:p>
          <a:p>
            <a:pPr>
              <a:spcBef>
                <a:spcPct val="0"/>
              </a:spcBef>
              <a:spcAft>
                <a:spcPct val="0"/>
              </a:spcAft>
              <a:buNone/>
            </a:pPr>
            <a:r>
              <a:rPr lang="en-US" altLang="zh-CN"/>
              <a:t>	</a:t>
            </a:r>
            <a:r>
              <a:rPr lang="en-US" altLang="zh-CN" sz="1800" b="0"/>
              <a:t>&lt;style&gt;</a:t>
            </a:r>
          </a:p>
          <a:p>
            <a:pPr>
              <a:spcBef>
                <a:spcPct val="0"/>
              </a:spcBef>
              <a:spcAft>
                <a:spcPct val="0"/>
              </a:spcAft>
              <a:buNone/>
            </a:pPr>
            <a:r>
              <a:rPr lang="en-US" altLang="zh-CN" sz="1800" b="0"/>
              <a:t>		p{</a:t>
            </a:r>
          </a:p>
          <a:p>
            <a:pPr>
              <a:spcBef>
                <a:spcPct val="0"/>
              </a:spcBef>
              <a:spcAft>
                <a:spcPct val="0"/>
              </a:spcAft>
              <a:buNone/>
            </a:pPr>
            <a:r>
              <a:rPr lang="en-US" altLang="zh-CN" sz="1800" b="0"/>
              <a:t>			height:100px;</a:t>
            </a:r>
          </a:p>
          <a:p>
            <a:pPr>
              <a:spcBef>
                <a:spcPct val="0"/>
              </a:spcBef>
              <a:spcAft>
                <a:spcPct val="0"/>
              </a:spcAft>
              <a:buNone/>
            </a:pPr>
            <a:r>
              <a:rPr lang="en-US" altLang="zh-CN" sz="1800" b="0"/>
              <a:t>			border:1px solid red;</a:t>
            </a:r>
          </a:p>
          <a:p>
            <a:pPr>
              <a:spcBef>
                <a:spcPct val="0"/>
              </a:spcBef>
              <a:spcAft>
                <a:spcPct val="0"/>
              </a:spcAft>
              <a:buNone/>
            </a:pPr>
            <a:r>
              <a:rPr lang="en-US" altLang="zh-CN" sz="1800" b="0"/>
              <a:t>		}</a:t>
            </a:r>
          </a:p>
          <a:p>
            <a:pPr>
              <a:spcBef>
                <a:spcPct val="0"/>
              </a:spcBef>
              <a:spcAft>
                <a:spcPct val="0"/>
              </a:spcAft>
              <a:buNone/>
            </a:pPr>
            <a:r>
              <a:rPr lang="en-US" altLang="zh-CN" sz="1800" b="0"/>
              <a:t>		</a:t>
            </a:r>
          </a:p>
          <a:p>
            <a:pPr>
              <a:spcBef>
                <a:spcPct val="0"/>
              </a:spcBef>
              <a:spcAft>
                <a:spcPct val="0"/>
              </a:spcAft>
              <a:buNone/>
            </a:pPr>
            <a:r>
              <a:rPr lang="en-US" altLang="zh-CN" sz="1800" b="0"/>
              <a:t>	&lt;/style&gt;</a:t>
            </a:r>
          </a:p>
          <a:p>
            <a:pPr>
              <a:spcBef>
                <a:spcPct val="0"/>
              </a:spcBef>
              <a:spcAft>
                <a:spcPct val="0"/>
              </a:spcAft>
              <a:buNone/>
            </a:pPr>
            <a:endParaRPr lang="en-US" altLang="zh-CN" sz="1800" b="0"/>
          </a:p>
          <a:p>
            <a:pPr lvl="4">
              <a:spcBef>
                <a:spcPct val="0"/>
              </a:spcBef>
              <a:spcAft>
                <a:spcPct val="0"/>
              </a:spcAft>
              <a:buNone/>
            </a:pPr>
            <a:r>
              <a:rPr lang="en-US" altLang="zh-CN" sz="1000"/>
              <a:t>	</a:t>
            </a:r>
            <a:r>
              <a:rPr lang="en-US" altLang="zh-CN" sz="1800">
                <a:solidFill>
                  <a:schemeClr val="tx1"/>
                </a:solidFill>
              </a:rPr>
              <a:t>&lt;p&gt;one&lt;/p&gt;</a:t>
            </a:r>
          </a:p>
          <a:p>
            <a:pPr lvl="4">
              <a:spcBef>
                <a:spcPct val="0"/>
              </a:spcBef>
              <a:spcAft>
                <a:spcPct val="0"/>
              </a:spcAft>
              <a:buNone/>
            </a:pPr>
            <a:r>
              <a:rPr lang="en-US" altLang="zh-CN" sz="1800">
                <a:solidFill>
                  <a:schemeClr val="tx1"/>
                </a:solidFill>
              </a:rPr>
              <a:t>	&lt;p&gt;two&lt;/p&gt;</a:t>
            </a:r>
          </a:p>
          <a:p>
            <a:pPr lvl="4">
              <a:spcBef>
                <a:spcPct val="0"/>
              </a:spcBef>
              <a:spcAft>
                <a:spcPct val="0"/>
              </a:spcAft>
              <a:buNone/>
            </a:pPr>
            <a:r>
              <a:rPr lang="en-US" altLang="zh-CN" sz="1800">
                <a:solidFill>
                  <a:schemeClr val="tx1"/>
                </a:solidFill>
              </a:rPr>
              <a:t>	&lt;p&gt;three&lt;/p&gt;</a:t>
            </a:r>
          </a:p>
          <a:p>
            <a:pPr lvl="4">
              <a:spcBef>
                <a:spcPct val="0"/>
              </a:spcBef>
              <a:spcAft>
                <a:spcPct val="0"/>
              </a:spcAft>
              <a:buNone/>
            </a:pPr>
            <a:r>
              <a:rPr lang="en-US" altLang="zh-CN" sz="1800">
                <a:solidFill>
                  <a:schemeClr val="tx1"/>
                </a:solidFill>
              </a:rPr>
              <a:t>	</a:t>
            </a:r>
          </a:p>
          <a:p>
            <a:pPr>
              <a:buNone/>
            </a:pPr>
            <a:endParaRPr lang="en-US" altLang="zh-CN" sz="1800" b="0"/>
          </a:p>
          <a:p>
            <a:pPr>
              <a:buNone/>
            </a:pPr>
            <a:endParaRPr lang="zh-CN" altLang="en-US"/>
          </a:p>
          <a:p>
            <a:pPr marL="228600" lvl="1" indent="0"/>
            <a:endParaRPr lang="zh-CN" altLang="en-US">
              <a:sym typeface="宋体" panose="02010600030101010101" pitchFamily="2" charset="-122"/>
            </a:endParaRPr>
          </a:p>
          <a:p>
            <a:pPr marL="228600" lvl="1" indent="0">
              <a:buNone/>
            </a:pPr>
            <a:endParaRPr lang="zh-CN" altLang="en-US">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7"/>
          <p:cNvSpPr>
            <a:spLocks noGrp="1"/>
          </p:cNvSpPr>
          <p:nvPr>
            <p:ph type="title"/>
          </p:nvPr>
        </p:nvSpPr>
        <p:spPr/>
        <p:txBody>
          <a:bodyPr vert="horz" wrap="square" lIns="90333" tIns="44376" rIns="90333" bIns="44376" anchor="b"/>
          <a:lstStyle/>
          <a:p>
            <a:r>
              <a:rPr lang="zh-CN" altLang="en-US"/>
              <a:t>动态面板</a:t>
            </a:r>
          </a:p>
        </p:txBody>
      </p:sp>
      <p:sp>
        <p:nvSpPr>
          <p:cNvPr id="21506" name="TextBox 2"/>
          <p:cNvSpPr txBox="1"/>
          <p:nvPr/>
        </p:nvSpPr>
        <p:spPr>
          <a:xfrm>
            <a:off x="881063" y="2111375"/>
            <a:ext cx="2547937" cy="2308225"/>
          </a:xfrm>
          <a:prstGeom prst="rect">
            <a:avLst/>
          </a:prstGeom>
          <a:noFill/>
          <a:ln w="9525">
            <a:noFill/>
          </a:ln>
        </p:spPr>
        <p:txBody>
          <a:bodyPr>
            <a:spAutoFit/>
          </a:bodyPr>
          <a:lstStyle/>
          <a:p>
            <a:pPr>
              <a:lnSpc>
                <a:spcPct val="150000"/>
              </a:lnSpc>
            </a:pPr>
            <a:r>
              <a:rPr lang="zh-CN" altLang="en-US" sz="1200" b="0" i="0">
                <a:latin typeface="微软雅黑" panose="020B0503020204020204" pitchFamily="34" charset="-122"/>
                <a:ea typeface="微软雅黑" panose="020B0503020204020204" pitchFamily="34" charset="-122"/>
              </a:rPr>
              <a:t>动态面板有</a:t>
            </a:r>
            <a:r>
              <a:rPr lang="en-US" altLang="zh-CN" sz="1200" b="0" i="0">
                <a:latin typeface="微软雅黑" panose="020B0503020204020204" pitchFamily="34" charset="-122"/>
                <a:ea typeface="微软雅黑" panose="020B0503020204020204" pitchFamily="34" charset="-122"/>
              </a:rPr>
              <a:t>7</a:t>
            </a:r>
            <a:r>
              <a:rPr lang="zh-CN" altLang="en-US" sz="1200" b="0" i="0">
                <a:latin typeface="微软雅黑" panose="020B0503020204020204" pitchFamily="34" charset="-122"/>
                <a:ea typeface="微软雅黑" panose="020B0503020204020204" pitchFamily="34" charset="-122"/>
              </a:rPr>
              <a:t>种动作：</a:t>
            </a:r>
            <a:endParaRPr lang="en-US" altLang="zh-CN" sz="1200" b="0" i="0">
              <a:latin typeface="微软雅黑" panose="020B0503020204020204" pitchFamily="34" charset="-122"/>
              <a:ea typeface="微软雅黑" panose="020B0503020204020204" pitchFamily="34" charset="-122"/>
            </a:endParaRPr>
          </a:p>
          <a:p>
            <a:pPr>
              <a:lnSpc>
                <a:spcPct val="150000"/>
              </a:lnSpc>
              <a:buAutoNum type="arabicPeriod"/>
            </a:pPr>
            <a:r>
              <a:rPr lang="zh-CN" altLang="en-US" sz="1200" b="0" i="0">
                <a:latin typeface="微软雅黑" panose="020B0503020204020204" pitchFamily="34" charset="-122"/>
                <a:ea typeface="微软雅黑" panose="020B0503020204020204" pitchFamily="34" charset="-122"/>
              </a:rPr>
              <a:t>设置面板状态为指定状态</a:t>
            </a:r>
            <a:endParaRPr lang="en-US" altLang="zh-CN" sz="1200" b="0" i="0">
              <a:latin typeface="微软雅黑" panose="020B0503020204020204" pitchFamily="34" charset="-122"/>
              <a:ea typeface="微软雅黑" panose="020B0503020204020204" pitchFamily="34" charset="-122"/>
            </a:endParaRPr>
          </a:p>
          <a:p>
            <a:pPr>
              <a:lnSpc>
                <a:spcPct val="150000"/>
              </a:lnSpc>
              <a:buAutoNum type="arabicPeriod"/>
            </a:pPr>
            <a:r>
              <a:rPr lang="zh-CN" altLang="en-US" sz="1200" b="0" i="0">
                <a:latin typeface="微软雅黑" panose="020B0503020204020204" pitchFamily="34" charset="-122"/>
                <a:ea typeface="微软雅黑" panose="020B0503020204020204" pitchFamily="34" charset="-122"/>
              </a:rPr>
              <a:t>显示面板</a:t>
            </a:r>
            <a:endParaRPr lang="en-US" altLang="zh-CN" sz="1200" b="0" i="0">
              <a:latin typeface="微软雅黑" panose="020B0503020204020204" pitchFamily="34" charset="-122"/>
              <a:ea typeface="微软雅黑" panose="020B0503020204020204" pitchFamily="34" charset="-122"/>
            </a:endParaRPr>
          </a:p>
          <a:p>
            <a:pPr>
              <a:lnSpc>
                <a:spcPct val="150000"/>
              </a:lnSpc>
              <a:buAutoNum type="arabicPeriod"/>
            </a:pPr>
            <a:r>
              <a:rPr lang="zh-CN" altLang="en-US" sz="1200" b="0" i="0">
                <a:latin typeface="微软雅黑" panose="020B0503020204020204" pitchFamily="34" charset="-122"/>
                <a:ea typeface="微软雅黑" panose="020B0503020204020204" pitchFamily="34" charset="-122"/>
              </a:rPr>
              <a:t>隐藏面板</a:t>
            </a:r>
            <a:endParaRPr lang="en-US" altLang="zh-CN" sz="1200" b="0" i="0">
              <a:latin typeface="微软雅黑" panose="020B0503020204020204" pitchFamily="34" charset="-122"/>
              <a:ea typeface="微软雅黑" panose="020B0503020204020204" pitchFamily="34" charset="-122"/>
            </a:endParaRPr>
          </a:p>
          <a:p>
            <a:pPr>
              <a:lnSpc>
                <a:spcPct val="150000"/>
              </a:lnSpc>
              <a:buAutoNum type="arabicPeriod"/>
            </a:pPr>
            <a:r>
              <a:rPr lang="zh-CN" altLang="en-US" sz="1200" b="0" i="0">
                <a:latin typeface="微软雅黑" panose="020B0503020204020204" pitchFamily="34" charset="-122"/>
                <a:ea typeface="微软雅黑" panose="020B0503020204020204" pitchFamily="34" charset="-122"/>
              </a:rPr>
              <a:t>切换面板可见性</a:t>
            </a:r>
            <a:endParaRPr lang="en-US" altLang="zh-CN" sz="1200" b="0" i="0">
              <a:latin typeface="微软雅黑" panose="020B0503020204020204" pitchFamily="34" charset="-122"/>
              <a:ea typeface="微软雅黑" panose="020B0503020204020204" pitchFamily="34" charset="-122"/>
            </a:endParaRPr>
          </a:p>
          <a:p>
            <a:pPr>
              <a:lnSpc>
                <a:spcPct val="150000"/>
              </a:lnSpc>
              <a:buAutoNum type="arabicPeriod"/>
            </a:pPr>
            <a:r>
              <a:rPr lang="zh-CN" altLang="en-US" sz="1200" b="0" i="0">
                <a:latin typeface="微软雅黑" panose="020B0503020204020204" pitchFamily="34" charset="-122"/>
                <a:ea typeface="微软雅黑" panose="020B0503020204020204" pitchFamily="34" charset="-122"/>
              </a:rPr>
              <a:t>移动面板</a:t>
            </a:r>
            <a:endParaRPr lang="en-US" altLang="zh-CN" sz="1200" b="0" i="0">
              <a:latin typeface="微软雅黑" panose="020B0503020204020204" pitchFamily="34" charset="-122"/>
              <a:ea typeface="微软雅黑" panose="020B0503020204020204" pitchFamily="34" charset="-122"/>
            </a:endParaRPr>
          </a:p>
          <a:p>
            <a:pPr>
              <a:lnSpc>
                <a:spcPct val="150000"/>
              </a:lnSpc>
              <a:buAutoNum type="arabicPeriod"/>
            </a:pPr>
            <a:r>
              <a:rPr lang="zh-CN" altLang="en-US" sz="1200" b="0" i="0">
                <a:latin typeface="微软雅黑" panose="020B0503020204020204" pitchFamily="34" charset="-122"/>
                <a:ea typeface="微软雅黑" panose="020B0503020204020204" pitchFamily="34" charset="-122"/>
              </a:rPr>
              <a:t>将面板置于顶层</a:t>
            </a:r>
            <a:endParaRPr lang="en-US" altLang="zh-CN" sz="1200" b="0" i="0">
              <a:latin typeface="微软雅黑" panose="020B0503020204020204" pitchFamily="34" charset="-122"/>
              <a:ea typeface="微软雅黑" panose="020B0503020204020204" pitchFamily="34" charset="-122"/>
            </a:endParaRPr>
          </a:p>
          <a:p>
            <a:pPr>
              <a:lnSpc>
                <a:spcPct val="150000"/>
              </a:lnSpc>
              <a:buAutoNum type="arabicPeriod"/>
            </a:pPr>
            <a:r>
              <a:rPr lang="zh-CN" altLang="en-US" sz="1200" b="0" i="0">
                <a:latin typeface="微软雅黑" panose="020B0503020204020204" pitchFamily="34" charset="-122"/>
                <a:ea typeface="微软雅黑" panose="020B0503020204020204" pitchFamily="34" charset="-122"/>
              </a:rPr>
              <a:t>将面板置于底层</a:t>
            </a:r>
            <a:endParaRPr lang="en-US" altLang="zh-CN" sz="1200" b="0" i="0">
              <a:latin typeface="微软雅黑" panose="020B0503020204020204" pitchFamily="34" charset="-122"/>
              <a:ea typeface="微软雅黑" panose="020B0503020204020204" pitchFamily="34" charset="-122"/>
            </a:endParaRPr>
          </a:p>
        </p:txBody>
      </p:sp>
      <p:sp>
        <p:nvSpPr>
          <p:cNvPr id="21507" name="TextBox 3"/>
          <p:cNvSpPr txBox="1"/>
          <p:nvPr/>
        </p:nvSpPr>
        <p:spPr>
          <a:xfrm>
            <a:off x="428625" y="1285875"/>
            <a:ext cx="1004888"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动态面板</a:t>
            </a:r>
          </a:p>
        </p:txBody>
      </p:sp>
      <p:pic>
        <p:nvPicPr>
          <p:cNvPr id="21508" name="Picture 2"/>
          <p:cNvPicPr>
            <a:picLocks noChangeAspect="1"/>
          </p:cNvPicPr>
          <p:nvPr/>
        </p:nvPicPr>
        <p:blipFill>
          <a:blip r:embed="rId2" cstate="print"/>
          <a:stretch>
            <a:fillRect/>
          </a:stretch>
        </p:blipFill>
        <p:spPr>
          <a:xfrm>
            <a:off x="4071938" y="1428750"/>
            <a:ext cx="4327525" cy="3138488"/>
          </a:xfrm>
          <a:prstGeom prst="rect">
            <a:avLst/>
          </a:prstGeom>
          <a:noFill/>
          <a:ln w="9525">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p:cNvSpPr>
          <p:nvPr>
            <p:ph type="title"/>
          </p:nvPr>
        </p:nvSpPr>
        <p:spPr/>
        <p:txBody>
          <a:bodyPr vert="horz" wrap="square" lIns="90333" tIns="44376" rIns="90333" bIns="44376" anchor="b"/>
          <a:lstStyle/>
          <a:p>
            <a:r>
              <a:rPr lang="zh-CN" altLang="en-US"/>
              <a:t>选择器</a:t>
            </a:r>
            <a:r>
              <a:rPr lang="en-US" altLang="zh-CN"/>
              <a:t>-</a:t>
            </a:r>
            <a:r>
              <a:rPr lang="zh-CN" altLang="en-US"/>
              <a:t>类选择器</a:t>
            </a:r>
          </a:p>
        </p:txBody>
      </p:sp>
      <p:sp>
        <p:nvSpPr>
          <p:cNvPr id="81922" name="Rectangle 3"/>
          <p:cNvSpPr>
            <a:spLocks noGrp="1"/>
          </p:cNvSpPr>
          <p:nvPr>
            <p:ph idx="1"/>
          </p:nvPr>
        </p:nvSpPr>
        <p:spPr/>
        <p:txBody>
          <a:bodyPr vert="horz" wrap="square" lIns="90050" tIns="45024" rIns="90050" bIns="45024" anchor="t"/>
          <a:lstStyle/>
          <a:p>
            <a:r>
              <a:rPr lang="zh-CN" altLang="en-US"/>
              <a:t>类选择器（</a:t>
            </a:r>
            <a:r>
              <a:rPr lang="en-US" altLang="zh-CN"/>
              <a:t> Class selectors </a:t>
            </a:r>
            <a:r>
              <a:rPr lang="zh-CN" altLang="en-US"/>
              <a:t>）</a:t>
            </a:r>
          </a:p>
          <a:p>
            <a:pPr>
              <a:buNone/>
            </a:pPr>
            <a:r>
              <a:rPr lang="zh-CN" altLang="en-US" b="0"/>
              <a:t>类选择以点</a:t>
            </a:r>
            <a:r>
              <a:rPr lang="en-US" altLang="zh-CN" b="0"/>
              <a:t>"."</a:t>
            </a:r>
            <a:r>
              <a:rPr lang="zh-CN" altLang="en-US" b="0"/>
              <a:t>开头，后面紧跟一个类名。类名不允许有空格，与元素中</a:t>
            </a:r>
            <a:r>
              <a:rPr lang="en-US" altLang="zh-CN" b="0"/>
              <a:t>class</a:t>
            </a:r>
            <a:r>
              <a:rPr lang="zh-CN" altLang="en-US" b="0"/>
              <a:t>属性的值保持一致。一个元素可以有多个</a:t>
            </a:r>
            <a:r>
              <a:rPr lang="en-US" altLang="zh-CN" b="0"/>
              <a:t>class</a:t>
            </a:r>
            <a:r>
              <a:rPr lang="zh-CN" altLang="en-US" b="0"/>
              <a:t>的值，每个值通过空格分割开。类名相同的元素属于一类元素。</a:t>
            </a:r>
            <a:endParaRPr lang="en-US" altLang="zh-CN" b="0"/>
          </a:p>
          <a:p>
            <a:pPr>
              <a:buFont typeface="Wingdings" panose="05000000000000000000" pitchFamily="2" charset="2"/>
              <a:buChar char="Ø"/>
            </a:pPr>
            <a:r>
              <a:rPr lang="zh-CN" altLang="en-US" b="0"/>
              <a:t> 例如：</a:t>
            </a:r>
            <a:endParaRPr lang="en-US" altLang="zh-CN" b="0"/>
          </a:p>
          <a:p>
            <a:pPr>
              <a:spcBef>
                <a:spcPct val="0"/>
              </a:spcBef>
              <a:spcAft>
                <a:spcPct val="0"/>
              </a:spcAft>
              <a:buNone/>
            </a:pPr>
            <a:r>
              <a:rPr lang="en-US" altLang="zh-CN"/>
              <a:t>	</a:t>
            </a:r>
            <a:r>
              <a:rPr lang="en-US" altLang="zh-CN" sz="1800" b="0"/>
              <a:t>&lt;style&gt;	 		</a:t>
            </a:r>
          </a:p>
          <a:p>
            <a:pPr>
              <a:spcBef>
                <a:spcPct val="0"/>
              </a:spcBef>
              <a:spcAft>
                <a:spcPct val="0"/>
              </a:spcAft>
              <a:buNone/>
            </a:pPr>
            <a:r>
              <a:rPr lang="en-US" altLang="zh-CN" sz="1800" b="0"/>
              <a:t>		.first{font-weight: bold;}		 	</a:t>
            </a:r>
          </a:p>
          <a:p>
            <a:pPr>
              <a:spcBef>
                <a:spcPct val="0"/>
              </a:spcBef>
              <a:spcAft>
                <a:spcPct val="0"/>
              </a:spcAft>
              <a:buNone/>
            </a:pPr>
            <a:r>
              <a:rPr lang="en-US" altLang="zh-CN" sz="1800" b="0"/>
              <a:t>		.done {text-decoration: line-through;}	 	</a:t>
            </a:r>
          </a:p>
          <a:p>
            <a:pPr>
              <a:spcBef>
                <a:spcPct val="0"/>
              </a:spcBef>
              <a:spcAft>
                <a:spcPct val="0"/>
              </a:spcAft>
              <a:buNone/>
            </a:pPr>
            <a:r>
              <a:rPr lang="en-US" altLang="zh-CN" sz="1800" b="0"/>
              <a:t>	&lt;/style&gt;</a:t>
            </a:r>
          </a:p>
          <a:p>
            <a:pPr marL="228600" lvl="1" indent="0">
              <a:spcBef>
                <a:spcPct val="0"/>
              </a:spcBef>
              <a:spcAft>
                <a:spcPct val="0"/>
              </a:spcAft>
              <a:buNone/>
            </a:pPr>
            <a:r>
              <a:rPr lang="en-US" altLang="zh-CN" sz="1800" b="0"/>
              <a:t>	&lt;ul&gt;		</a:t>
            </a:r>
          </a:p>
          <a:p>
            <a:pPr marL="228600" lvl="1" indent="0">
              <a:spcBef>
                <a:spcPct val="0"/>
              </a:spcBef>
              <a:spcAft>
                <a:spcPct val="0"/>
              </a:spcAft>
              <a:buNone/>
            </a:pPr>
            <a:r>
              <a:rPr lang="en-US" altLang="zh-CN" sz="1800" b="0"/>
              <a:t>		&lt;li class="first done"&gt;Create an HTML document&lt;/li&gt;</a:t>
            </a:r>
          </a:p>
          <a:p>
            <a:pPr marL="228600" lvl="1" indent="0">
              <a:spcBef>
                <a:spcPct val="0"/>
              </a:spcBef>
              <a:spcAft>
                <a:spcPct val="0"/>
              </a:spcAft>
              <a:buNone/>
            </a:pPr>
            <a:r>
              <a:rPr lang="en-US" altLang="zh-CN" sz="1800" b="0"/>
              <a:t>		&lt;li class="second done"&gt;Create a CSS style sheet&lt;/li&gt;</a:t>
            </a:r>
          </a:p>
          <a:p>
            <a:pPr marL="228600" lvl="1" indent="0">
              <a:spcBef>
                <a:spcPct val="0"/>
              </a:spcBef>
              <a:spcAft>
                <a:spcPct val="0"/>
              </a:spcAft>
              <a:buNone/>
            </a:pPr>
            <a:r>
              <a:rPr lang="en-US" altLang="zh-CN" sz="1800" b="0"/>
              <a:t>		&lt;li class="third done"&gt;Link them all together&lt;/li&gt;		</a:t>
            </a:r>
          </a:p>
          <a:p>
            <a:pPr marL="228600" lvl="1" indent="0">
              <a:spcBef>
                <a:spcPct val="0"/>
              </a:spcBef>
              <a:spcAft>
                <a:spcPct val="0"/>
              </a:spcAft>
              <a:buNone/>
            </a:pPr>
            <a:r>
              <a:rPr lang="en-US" altLang="zh-CN" sz="1800" b="0"/>
              <a:t>	&lt;/ul&gt;</a:t>
            </a:r>
            <a:endParaRPr lang="zh-CN" altLang="en-US" sz="1800" b="0"/>
          </a:p>
          <a:p>
            <a:pPr>
              <a:buNone/>
            </a:pPr>
            <a:endParaRPr lang="zh-CN" altLang="en-US"/>
          </a:p>
          <a:p>
            <a:pPr>
              <a:buNone/>
            </a:pPr>
            <a:endParaRPr lang="zh-CN" altLang="en-US"/>
          </a:p>
          <a:p>
            <a:pPr>
              <a:buNone/>
            </a:pPr>
            <a:endParaRPr lang="zh-CN" altLang="en-US"/>
          </a:p>
          <a:p>
            <a:pPr>
              <a:buNone/>
            </a:pPr>
            <a:endParaRPr lang="zh-CN" altLang="en-US"/>
          </a:p>
          <a:p>
            <a:pPr marL="228600" lvl="1" indent="0"/>
            <a:endParaRPr lang="zh-CN" altLang="en-US">
              <a:sym typeface="宋体" panose="02010600030101010101" pitchFamily="2" charset="-122"/>
            </a:endParaRPr>
          </a:p>
          <a:p>
            <a:pPr marL="228600" lvl="1" indent="0">
              <a:buNone/>
            </a:pPr>
            <a:endParaRPr lang="zh-CN" altLang="en-US">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p:cNvSpPr>
          <p:nvPr>
            <p:ph type="title"/>
          </p:nvPr>
        </p:nvSpPr>
        <p:spPr/>
        <p:txBody>
          <a:bodyPr vert="horz" wrap="square" lIns="90333" tIns="44376" rIns="90333" bIns="44376" anchor="b"/>
          <a:lstStyle/>
          <a:p>
            <a:r>
              <a:rPr lang="zh-CN" altLang="en-US"/>
              <a:t>选择器</a:t>
            </a:r>
            <a:r>
              <a:rPr lang="en-US" altLang="zh-CN"/>
              <a:t>-ID</a:t>
            </a:r>
            <a:r>
              <a:rPr lang="zh-CN" altLang="en-US"/>
              <a:t>选择器</a:t>
            </a:r>
          </a:p>
        </p:txBody>
      </p:sp>
      <p:sp>
        <p:nvSpPr>
          <p:cNvPr id="82946" name="Rectangle 3"/>
          <p:cNvSpPr>
            <a:spLocks noGrp="1"/>
          </p:cNvSpPr>
          <p:nvPr>
            <p:ph idx="1"/>
          </p:nvPr>
        </p:nvSpPr>
        <p:spPr/>
        <p:txBody>
          <a:bodyPr vert="horz" wrap="square" lIns="90050" tIns="45024" rIns="90050" bIns="45024" anchor="t"/>
          <a:lstStyle/>
          <a:p>
            <a:r>
              <a:rPr lang="en-US" altLang="zh-CN"/>
              <a:t>ID</a:t>
            </a:r>
            <a:r>
              <a:rPr lang="zh-CN" altLang="en-US"/>
              <a:t>选择器（</a:t>
            </a:r>
            <a:r>
              <a:rPr lang="en-US" altLang="zh-CN"/>
              <a:t>ID selectors</a:t>
            </a:r>
            <a:r>
              <a:rPr lang="zh-CN" altLang="en-US"/>
              <a:t>）	</a:t>
            </a:r>
          </a:p>
          <a:p>
            <a:pPr>
              <a:buNone/>
            </a:pPr>
            <a:r>
              <a:rPr lang="en-US" altLang="zh-CN" b="0"/>
              <a:t>ID</a:t>
            </a:r>
            <a:r>
              <a:rPr lang="zh-CN" altLang="en-US" b="0"/>
              <a:t>选择器以</a:t>
            </a:r>
            <a:r>
              <a:rPr lang="en-US" altLang="zh-CN" b="0"/>
              <a:t>"#"</a:t>
            </a:r>
            <a:r>
              <a:rPr lang="zh-CN" altLang="en-US" b="0"/>
              <a:t>开头，后面紧跟一个</a:t>
            </a:r>
            <a:r>
              <a:rPr lang="en-US" altLang="zh-CN" b="0"/>
              <a:t>ID</a:t>
            </a:r>
            <a:r>
              <a:rPr lang="zh-CN" altLang="en-US" b="0"/>
              <a:t>名，在一个文档中，</a:t>
            </a:r>
            <a:r>
              <a:rPr lang="en-US" altLang="zh-CN" b="0"/>
              <a:t>ID</a:t>
            </a:r>
            <a:r>
              <a:rPr lang="zh-CN" altLang="en-US" b="0"/>
              <a:t>值不能重复，因此在选择文档中唯一元素的时候该选择器比较有用。</a:t>
            </a:r>
            <a:endParaRPr lang="en-US" altLang="zh-CN" b="0"/>
          </a:p>
          <a:p>
            <a:pPr>
              <a:buFont typeface="Wingdings" panose="05000000000000000000" pitchFamily="2" charset="2"/>
              <a:buChar char="Ø"/>
            </a:pPr>
            <a:r>
              <a:rPr lang="zh-CN" altLang="en-US"/>
              <a:t> 例如：</a:t>
            </a:r>
            <a:endParaRPr lang="en-US" altLang="zh-CN"/>
          </a:p>
          <a:p>
            <a:pPr>
              <a:spcBef>
                <a:spcPct val="0"/>
              </a:spcBef>
              <a:spcAft>
                <a:spcPct val="0"/>
              </a:spcAft>
              <a:buNone/>
            </a:pPr>
            <a:r>
              <a:rPr lang="en-US" altLang="zh-CN"/>
              <a:t>	</a:t>
            </a:r>
            <a:r>
              <a:rPr lang="en-US" altLang="zh-CN" sz="1800" b="0"/>
              <a:t>&lt;style&gt;			</a:t>
            </a:r>
          </a:p>
          <a:p>
            <a:pPr>
              <a:spcBef>
                <a:spcPct val="0"/>
              </a:spcBef>
              <a:spcAft>
                <a:spcPct val="0"/>
              </a:spcAft>
              <a:buNone/>
            </a:pPr>
            <a:r>
              <a:rPr lang="en-US" altLang="zh-CN" sz="1800" b="0"/>
              <a:t>		#polite {	  font-family: cursive;}			</a:t>
            </a:r>
          </a:p>
          <a:p>
            <a:pPr>
              <a:spcBef>
                <a:spcPct val="0"/>
              </a:spcBef>
              <a:spcAft>
                <a:spcPct val="0"/>
              </a:spcAft>
              <a:buNone/>
            </a:pPr>
            <a:r>
              <a:rPr lang="en-US" altLang="zh-CN" sz="1800" b="0"/>
              <a:t>		#rude {	font-family: monospace;	  text-transform: uppercase;}</a:t>
            </a:r>
          </a:p>
          <a:p>
            <a:pPr>
              <a:spcBef>
                <a:spcPct val="0"/>
              </a:spcBef>
              <a:spcAft>
                <a:spcPct val="0"/>
              </a:spcAft>
              <a:buNone/>
            </a:pPr>
            <a:r>
              <a:rPr lang="en-US" altLang="zh-CN" sz="1800" b="0"/>
              <a:t>	&lt;/style&gt;</a:t>
            </a:r>
          </a:p>
          <a:p>
            <a:pPr>
              <a:spcBef>
                <a:spcPct val="0"/>
              </a:spcBef>
              <a:spcAft>
                <a:spcPct val="0"/>
              </a:spcAft>
              <a:buNone/>
            </a:pPr>
            <a:r>
              <a:rPr lang="en-US" altLang="zh-CN" sz="1800" b="0"/>
              <a:t>	</a:t>
            </a:r>
          </a:p>
          <a:p>
            <a:pPr>
              <a:spcBef>
                <a:spcPct val="0"/>
              </a:spcBef>
              <a:spcAft>
                <a:spcPct val="0"/>
              </a:spcAft>
              <a:buNone/>
            </a:pPr>
            <a:r>
              <a:rPr lang="en-US" altLang="zh-CN" sz="1800" b="0"/>
              <a:t>	&lt;p id="polite"&gt; — "Good morning."&lt;/p&gt;		</a:t>
            </a:r>
          </a:p>
          <a:p>
            <a:pPr>
              <a:spcBef>
                <a:spcPct val="0"/>
              </a:spcBef>
              <a:spcAft>
                <a:spcPct val="0"/>
              </a:spcAft>
              <a:buNone/>
            </a:pPr>
            <a:r>
              <a:rPr lang="en-US" altLang="zh-CN" sz="1800" b="0"/>
              <a:t>	&lt;p id="rude"&gt; — "Go away!"&lt;/p&gt;</a:t>
            </a:r>
            <a:endParaRPr lang="zh-CN" altLang="en-US" sz="1800" b="0"/>
          </a:p>
          <a:p>
            <a:pPr>
              <a:buNone/>
            </a:pPr>
            <a:endParaRPr lang="zh-CN" altLang="en-US"/>
          </a:p>
          <a:p>
            <a:pPr>
              <a:buNone/>
            </a:pPr>
            <a:endParaRPr lang="zh-CN" altLang="en-US"/>
          </a:p>
          <a:p>
            <a:pPr>
              <a:buNone/>
            </a:pPr>
            <a:endParaRPr lang="zh-CN" altLang="en-US"/>
          </a:p>
          <a:p>
            <a:pPr marL="457200" lvl="1" indent="-457200"/>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p:cNvSpPr>
          <p:nvPr>
            <p:ph type="title"/>
          </p:nvPr>
        </p:nvSpPr>
        <p:spPr/>
        <p:txBody>
          <a:bodyPr vert="horz" wrap="square" lIns="90333" tIns="44376" rIns="90333" bIns="44376" anchor="b"/>
          <a:lstStyle/>
          <a:p>
            <a:r>
              <a:rPr lang="zh-CN" altLang="en-US"/>
              <a:t>选择器</a:t>
            </a:r>
            <a:r>
              <a:rPr lang="en-US" altLang="zh-CN"/>
              <a:t>-</a:t>
            </a:r>
            <a:r>
              <a:rPr lang="zh-CN" altLang="en-US"/>
              <a:t>普遍选择器</a:t>
            </a:r>
          </a:p>
        </p:txBody>
      </p:sp>
      <p:sp>
        <p:nvSpPr>
          <p:cNvPr id="83970" name="Rectangle 3"/>
          <p:cNvSpPr>
            <a:spLocks noGrp="1"/>
          </p:cNvSpPr>
          <p:nvPr>
            <p:ph idx="1"/>
          </p:nvPr>
        </p:nvSpPr>
        <p:spPr/>
        <p:txBody>
          <a:bodyPr vert="horz" wrap="square" lIns="90050" tIns="45024" rIns="90050" bIns="45024" anchor="t"/>
          <a:lstStyle/>
          <a:p>
            <a:r>
              <a:rPr lang="zh-CN" altLang="en-US"/>
              <a:t>普遍选择器</a:t>
            </a:r>
            <a:r>
              <a:rPr lang="zh-CN" altLang="es-ES_tradnl"/>
              <a:t>（</a:t>
            </a:r>
            <a:r>
              <a:rPr lang="es-ES_tradnl" altLang="zh-CN"/>
              <a:t>Universal selector</a:t>
            </a:r>
            <a:r>
              <a:rPr lang="zh-CN" altLang="es-ES_tradnl"/>
              <a:t>） </a:t>
            </a:r>
            <a:r>
              <a:rPr lang="zh-CN" altLang="en-US"/>
              <a:t>	</a:t>
            </a:r>
          </a:p>
          <a:p>
            <a:pPr>
              <a:buNone/>
            </a:pPr>
            <a:r>
              <a:rPr lang="zh-CN" altLang="en-US"/>
              <a:t> </a:t>
            </a:r>
            <a:r>
              <a:rPr lang="zh-CN" altLang="en-US" b="0"/>
              <a:t>使用</a:t>
            </a:r>
            <a:r>
              <a:rPr lang="en-US" altLang="zh-CN" b="0"/>
              <a:t>"*”</a:t>
            </a:r>
            <a:r>
              <a:rPr lang="zh-CN" altLang="en-US" b="0"/>
              <a:t>来表示普遍选择器，表示选择所有元素，通常用在组合选择器中。</a:t>
            </a:r>
            <a:endParaRPr lang="en-US" altLang="zh-CN" b="0"/>
          </a:p>
          <a:p>
            <a:pPr>
              <a:buFont typeface="Wingdings" panose="05000000000000000000" pitchFamily="2" charset="2"/>
              <a:buChar char="Ø"/>
            </a:pPr>
            <a:r>
              <a:rPr lang="zh-CN" altLang="en-US"/>
              <a:t> 例如：</a:t>
            </a:r>
            <a:endParaRPr lang="en-US" altLang="zh-CN"/>
          </a:p>
          <a:p>
            <a:pPr>
              <a:spcBef>
                <a:spcPct val="0"/>
              </a:spcBef>
              <a:spcAft>
                <a:spcPct val="0"/>
              </a:spcAft>
              <a:buNone/>
            </a:pPr>
            <a:r>
              <a:rPr lang="en-US" altLang="zh-CN"/>
              <a:t>	</a:t>
            </a:r>
            <a:r>
              <a:rPr lang="en-US" altLang="zh-CN" sz="1800" b="0"/>
              <a:t>&lt;style&gt;			</a:t>
            </a:r>
          </a:p>
          <a:p>
            <a:pPr>
              <a:spcBef>
                <a:spcPct val="0"/>
              </a:spcBef>
              <a:spcAft>
                <a:spcPct val="0"/>
              </a:spcAft>
              <a:buNone/>
            </a:pPr>
            <a:r>
              <a:rPr lang="en-US" altLang="zh-CN" sz="1800" b="0"/>
              <a:t>		.left-nav</a:t>
            </a:r>
            <a:r>
              <a:rPr lang="zh-CN" altLang="en-US" sz="1800" b="0"/>
              <a:t> </a:t>
            </a:r>
            <a:r>
              <a:rPr lang="en-US" altLang="zh-CN" sz="1800" b="0"/>
              <a:t>&gt;</a:t>
            </a:r>
            <a:r>
              <a:rPr lang="zh-CN" altLang="en-US" sz="1800" b="0"/>
              <a:t> * </a:t>
            </a:r>
            <a:r>
              <a:rPr lang="en-US" altLang="zh-CN" sz="1800" b="0"/>
              <a:t>{</a:t>
            </a:r>
            <a:r>
              <a:rPr lang="zh-CN" altLang="en-US" sz="1800" b="0"/>
              <a:t> </a:t>
            </a:r>
            <a:r>
              <a:rPr lang="en-US" altLang="zh-CN" sz="1800" b="0"/>
              <a:t>width:200px;</a:t>
            </a:r>
            <a:r>
              <a:rPr lang="zh-CN" altLang="en-US" sz="1800" b="0"/>
              <a:t> </a:t>
            </a:r>
            <a:r>
              <a:rPr lang="en-US" altLang="zh-CN" sz="1800" b="0"/>
              <a:t>background-color:#fafafa}</a:t>
            </a:r>
          </a:p>
          <a:p>
            <a:pPr>
              <a:spcBef>
                <a:spcPct val="0"/>
              </a:spcBef>
              <a:spcAft>
                <a:spcPct val="0"/>
              </a:spcAft>
              <a:buNone/>
            </a:pPr>
            <a:r>
              <a:rPr lang="en-US" altLang="zh-CN" sz="1800" b="0"/>
              <a:t>	&lt;/style&gt;</a:t>
            </a:r>
          </a:p>
          <a:p>
            <a:pPr>
              <a:spcBef>
                <a:spcPct val="0"/>
              </a:spcBef>
              <a:spcAft>
                <a:spcPct val="0"/>
              </a:spcAft>
              <a:buNone/>
            </a:pPr>
            <a:r>
              <a:rPr lang="en-US" altLang="zh-CN" sz="1800" b="0"/>
              <a:t>	</a:t>
            </a:r>
          </a:p>
          <a:p>
            <a:pPr>
              <a:spcBef>
                <a:spcPct val="0"/>
              </a:spcBef>
              <a:spcAft>
                <a:spcPct val="0"/>
              </a:spcAft>
              <a:buNone/>
            </a:pPr>
            <a:r>
              <a:rPr lang="en-US" altLang="zh-CN" sz="1800" b="0"/>
              <a:t>	&lt;article class="left-nav"&gt;</a:t>
            </a:r>
          </a:p>
          <a:p>
            <a:pPr>
              <a:spcBef>
                <a:spcPct val="0"/>
              </a:spcBef>
              <a:spcAft>
                <a:spcPct val="0"/>
              </a:spcAft>
              <a:buNone/>
            </a:pPr>
            <a:r>
              <a:rPr lang="en-US" altLang="zh-CN" sz="1800" b="0"/>
              <a:t>		 &lt;dl&gt;				</a:t>
            </a:r>
          </a:p>
          <a:p>
            <a:pPr>
              <a:spcBef>
                <a:spcPct val="0"/>
              </a:spcBef>
              <a:spcAft>
                <a:spcPct val="0"/>
              </a:spcAft>
              <a:buNone/>
            </a:pPr>
            <a:r>
              <a:rPr lang="en-US" altLang="zh-CN" sz="1800" b="0"/>
              <a:t>		</a:t>
            </a:r>
            <a:r>
              <a:rPr lang="zh-CN" altLang="en-US" sz="1800" b="0"/>
              <a:t>    </a:t>
            </a:r>
            <a:r>
              <a:rPr lang="en-US" altLang="zh-CN" sz="1800" b="0"/>
              <a:t>&lt;dt&gt;</a:t>
            </a:r>
            <a:r>
              <a:rPr lang="zh-CN" altLang="en-US" sz="1800" b="0"/>
              <a:t>推荐</a:t>
            </a:r>
            <a:r>
              <a:rPr lang="en-US" altLang="zh-CN" sz="1800" b="0"/>
              <a:t>&lt;/dt&gt;				</a:t>
            </a:r>
          </a:p>
          <a:p>
            <a:pPr>
              <a:spcBef>
                <a:spcPct val="0"/>
              </a:spcBef>
              <a:spcAft>
                <a:spcPct val="0"/>
              </a:spcAft>
              <a:buNone/>
            </a:pPr>
            <a:r>
              <a:rPr lang="en-US" altLang="zh-CN" sz="1800" b="0"/>
              <a:t>		</a:t>
            </a:r>
            <a:r>
              <a:rPr lang="zh-CN" altLang="en-US" sz="1800" b="0"/>
              <a:t>    </a:t>
            </a:r>
            <a:r>
              <a:rPr lang="en-US" altLang="zh-CN" sz="1800" b="0"/>
              <a:t>&lt;dd class="current"&gt;&lt;i class="icon-music"&gt;&lt;/i&gt;</a:t>
            </a:r>
            <a:r>
              <a:rPr lang="zh-CN" altLang="en-US" sz="1800" b="0"/>
              <a:t>发现音乐</a:t>
            </a:r>
            <a:r>
              <a:rPr lang="en-US" altLang="zh-CN" sz="1800" b="0"/>
              <a:t>&lt;/dd&gt;		&lt;/dl&gt;			</a:t>
            </a:r>
          </a:p>
          <a:p>
            <a:pPr>
              <a:spcBef>
                <a:spcPct val="0"/>
              </a:spcBef>
              <a:spcAft>
                <a:spcPct val="0"/>
              </a:spcAft>
              <a:buNone/>
            </a:pPr>
            <a:r>
              <a:rPr lang="en-US" altLang="zh-CN" sz="1800" b="0"/>
              <a:t>		&lt;dl&gt;				</a:t>
            </a:r>
          </a:p>
          <a:p>
            <a:pPr>
              <a:spcBef>
                <a:spcPct val="0"/>
              </a:spcBef>
              <a:spcAft>
                <a:spcPct val="0"/>
              </a:spcAft>
              <a:buNone/>
            </a:pPr>
            <a:r>
              <a:rPr lang="en-US" altLang="zh-CN" sz="1800" b="0"/>
              <a:t>		</a:t>
            </a:r>
            <a:r>
              <a:rPr lang="zh-CN" altLang="en-US" sz="1800" b="0"/>
              <a:t>    </a:t>
            </a:r>
            <a:r>
              <a:rPr lang="en-US" altLang="zh-CN" sz="1800" b="0"/>
              <a:t>&lt;dt&gt;</a:t>
            </a:r>
            <a:r>
              <a:rPr lang="zh-CN" altLang="en-US" sz="1800" b="0"/>
              <a:t>我的音乐</a:t>
            </a:r>
            <a:r>
              <a:rPr lang="en-US" altLang="zh-CN" sz="1800" b="0"/>
              <a:t>&lt;/dt&gt;							</a:t>
            </a:r>
            <a:r>
              <a:rPr lang="zh-CN" altLang="en-US" sz="1800" b="0"/>
              <a:t>    </a:t>
            </a:r>
            <a:r>
              <a:rPr lang="en-US" altLang="zh-CN" sz="1800" b="0"/>
              <a:t>&lt;dd&gt;&lt;i class="icon-cloud-download"&gt;&lt;/i&gt;</a:t>
            </a:r>
            <a:r>
              <a:rPr lang="zh-CN" altLang="en-US" sz="1800" b="0"/>
              <a:t>下载的音</a:t>
            </a:r>
            <a:r>
              <a:rPr lang="en-US" altLang="zh-CN" sz="1800" b="0"/>
              <a:t>&lt;/dd&gt;			&lt;/dl&gt;</a:t>
            </a:r>
            <a:endParaRPr lang="zh-CN" altLang="en-US" sz="1800" b="0"/>
          </a:p>
          <a:p>
            <a:pPr>
              <a:spcBef>
                <a:spcPct val="0"/>
              </a:spcBef>
              <a:spcAft>
                <a:spcPct val="0"/>
              </a:spcAft>
              <a:buNone/>
            </a:pPr>
            <a:r>
              <a:rPr lang="en-US" altLang="zh-CN" sz="1800" b="0"/>
              <a:t>	&lt;/article&gt;</a:t>
            </a:r>
            <a:endParaRPr lang="zh-CN" altLang="en-US" sz="1800" b="0"/>
          </a:p>
          <a:p>
            <a:pPr>
              <a:buNone/>
            </a:pPr>
            <a:endParaRPr lang="zh-CN" altLang="en-US"/>
          </a:p>
          <a:p>
            <a:pPr marL="457200" lvl="1" indent="-457200"/>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p:cNvSpPr>
          <p:nvPr>
            <p:ph type="title"/>
          </p:nvPr>
        </p:nvSpPr>
        <p:spPr/>
        <p:txBody>
          <a:bodyPr vert="horz" wrap="square" lIns="90333" tIns="44376" rIns="90333" bIns="44376" anchor="b"/>
          <a:lstStyle/>
          <a:p>
            <a:r>
              <a:rPr lang="zh-CN" altLang="en-US"/>
              <a:t>选择器</a:t>
            </a:r>
            <a:r>
              <a:rPr lang="en-US" altLang="zh-CN"/>
              <a:t>-</a:t>
            </a:r>
            <a:r>
              <a:rPr lang="zh-CN" altLang="en-US"/>
              <a:t>层次选择器</a:t>
            </a:r>
          </a:p>
        </p:txBody>
      </p:sp>
      <p:sp>
        <p:nvSpPr>
          <p:cNvPr id="84994" name="Rectangle 3"/>
          <p:cNvSpPr>
            <a:spLocks noGrp="1"/>
          </p:cNvSpPr>
          <p:nvPr>
            <p:ph idx="1"/>
          </p:nvPr>
        </p:nvSpPr>
        <p:spPr/>
        <p:txBody>
          <a:bodyPr vert="horz" wrap="square" lIns="90050" tIns="45024" rIns="90050" bIns="45024" anchor="t"/>
          <a:lstStyle/>
          <a:p>
            <a:r>
              <a:rPr lang="zh-CN" altLang="en-US"/>
              <a:t>后代选择器</a:t>
            </a:r>
            <a:r>
              <a:rPr lang="zh-CN" altLang="es-ES_tradnl"/>
              <a:t>（</a:t>
            </a:r>
            <a:r>
              <a:rPr lang="en-US" altLang="zh-CN"/>
              <a:t> descendant selector </a:t>
            </a:r>
            <a:r>
              <a:rPr lang="zh-CN" altLang="es-ES_tradnl"/>
              <a:t>） </a:t>
            </a:r>
            <a:r>
              <a:rPr lang="zh-CN" altLang="en-US"/>
              <a:t>	</a:t>
            </a:r>
          </a:p>
          <a:p>
            <a:pPr>
              <a:buFont typeface="Wingdings" panose="05000000000000000000" pitchFamily="2" charset="2"/>
              <a:buChar char="n"/>
            </a:pPr>
            <a:r>
              <a:rPr lang="zh-CN" altLang="en-US"/>
              <a:t> </a:t>
            </a:r>
            <a:r>
              <a:rPr lang="zh-CN" altLang="en-US" b="0"/>
              <a:t>使用 </a:t>
            </a:r>
            <a:r>
              <a:rPr lang="en-US" altLang="zh-CN" b="0">
                <a:solidFill>
                  <a:srgbClr val="FF0000"/>
                </a:solidFill>
              </a:rPr>
              <a:t>“ ”</a:t>
            </a:r>
            <a:r>
              <a:rPr lang="en-US" altLang="zh-CN" b="0"/>
              <a:t> </a:t>
            </a:r>
            <a:r>
              <a:rPr lang="zh-CN" altLang="en-US" b="0"/>
              <a:t>隔开两个选择器。例如 </a:t>
            </a:r>
            <a:r>
              <a:rPr lang="en-US" altLang="zh-CN" b="0"/>
              <a:t>“ul li”</a:t>
            </a:r>
            <a:r>
              <a:rPr lang="zh-CN" altLang="en-US" b="0"/>
              <a:t>表示选择</a:t>
            </a:r>
            <a:r>
              <a:rPr lang="en-US" altLang="zh-CN" b="0"/>
              <a:t>ul</a:t>
            </a:r>
            <a:r>
              <a:rPr lang="zh-CN" altLang="en-US" b="0"/>
              <a:t>的后代元素</a:t>
            </a:r>
            <a:r>
              <a:rPr lang="en-US" altLang="zh-CN" b="0"/>
              <a:t>li</a:t>
            </a:r>
            <a:r>
              <a:rPr lang="zh-CN" altLang="en-US" b="0"/>
              <a:t>，</a:t>
            </a:r>
            <a:r>
              <a:rPr lang="en-US" altLang="zh-CN" b="0"/>
              <a:t>li</a:t>
            </a:r>
            <a:r>
              <a:rPr lang="zh-CN" altLang="en-US" b="0"/>
              <a:t>可以为</a:t>
            </a:r>
            <a:r>
              <a:rPr lang="en-US" altLang="zh-CN" b="0"/>
              <a:t>ul</a:t>
            </a:r>
            <a:r>
              <a:rPr lang="zh-CN" altLang="en-US" b="0"/>
              <a:t>的直接子元素，也可以为</a:t>
            </a:r>
            <a:r>
              <a:rPr lang="en-US" altLang="zh-CN" b="0"/>
              <a:t>ul</a:t>
            </a:r>
            <a:r>
              <a:rPr lang="zh-CN" altLang="en-US" b="0"/>
              <a:t>的孙子元素。</a:t>
            </a:r>
            <a:endParaRPr lang="en-US" altLang="zh-CN" b="0"/>
          </a:p>
          <a:p>
            <a:r>
              <a:rPr lang="zh-CN" altLang="en-US"/>
              <a:t>子代选择器（</a:t>
            </a:r>
            <a:r>
              <a:rPr lang="en-US" altLang="zh-CN"/>
              <a:t>child selector</a:t>
            </a:r>
            <a:r>
              <a:rPr lang="zh-CN" altLang="en-US"/>
              <a:t>）	</a:t>
            </a:r>
          </a:p>
          <a:p>
            <a:pPr>
              <a:buFont typeface="Wingdings" panose="05000000000000000000" pitchFamily="2" charset="2"/>
              <a:buChar char="n"/>
            </a:pPr>
            <a:r>
              <a:rPr lang="zh-CN" altLang="en-US" b="0"/>
              <a:t>使用 </a:t>
            </a:r>
            <a:r>
              <a:rPr lang="en-US" altLang="zh-CN" b="0">
                <a:solidFill>
                  <a:srgbClr val="FF0000"/>
                </a:solidFill>
              </a:rPr>
              <a:t>“&gt;” </a:t>
            </a:r>
            <a:r>
              <a:rPr lang="zh-CN" altLang="en-US" b="0"/>
              <a:t>隔开两个选择器。例如 </a:t>
            </a:r>
            <a:r>
              <a:rPr lang="en-US" altLang="zh-CN" b="0"/>
              <a:t>"ul&gt;li"</a:t>
            </a:r>
            <a:r>
              <a:rPr lang="zh-CN" altLang="en-US" b="0"/>
              <a:t>表示选择</a:t>
            </a:r>
            <a:r>
              <a:rPr lang="en-US" altLang="zh-CN" b="0"/>
              <a:t>ul</a:t>
            </a:r>
            <a:r>
              <a:rPr lang="zh-CN" altLang="en-US" b="0"/>
              <a:t>的直接子代元素</a:t>
            </a:r>
            <a:r>
              <a:rPr lang="en-US" altLang="zh-CN" b="0"/>
              <a:t>li,ul</a:t>
            </a:r>
            <a:r>
              <a:rPr lang="zh-CN" altLang="en-US" b="0"/>
              <a:t>的孙子元素</a:t>
            </a:r>
            <a:r>
              <a:rPr lang="en-US" altLang="zh-CN" b="0"/>
              <a:t>li</a:t>
            </a:r>
            <a:r>
              <a:rPr lang="zh-CN" altLang="en-US" b="0"/>
              <a:t>无法被选择到</a:t>
            </a:r>
            <a:endParaRPr lang="en-US" altLang="zh-CN" b="0"/>
          </a:p>
          <a:p>
            <a:r>
              <a:rPr lang="zh-CN" altLang="en-US"/>
              <a:t>相邻同胞选择器（</a:t>
            </a:r>
            <a:r>
              <a:rPr lang="en-US" altLang="zh-CN"/>
              <a:t>adjacent sibling selector</a:t>
            </a:r>
            <a:r>
              <a:rPr lang="zh-CN" altLang="en-US"/>
              <a:t>）	</a:t>
            </a:r>
          </a:p>
          <a:p>
            <a:pPr>
              <a:buFont typeface="Wingdings" panose="05000000000000000000" pitchFamily="2" charset="2"/>
              <a:buChar char="n"/>
            </a:pPr>
            <a:r>
              <a:rPr lang="zh-CN" altLang="en-US" b="0"/>
              <a:t>使用 </a:t>
            </a:r>
            <a:r>
              <a:rPr lang="en-US" altLang="zh-CN" b="0">
                <a:solidFill>
                  <a:srgbClr val="FF0000"/>
                </a:solidFill>
              </a:rPr>
              <a:t>“+” </a:t>
            </a:r>
            <a:r>
              <a:rPr lang="zh-CN" altLang="en-US" b="0"/>
              <a:t>隔开两个选择器。例如 </a:t>
            </a:r>
            <a:r>
              <a:rPr lang="en-US" altLang="zh-CN" b="0"/>
              <a:t>".one+*"</a:t>
            </a:r>
            <a:r>
              <a:rPr lang="zh-CN" altLang="en-US" b="0"/>
              <a:t>表示选择</a:t>
            </a:r>
            <a:r>
              <a:rPr lang="en-US" altLang="zh-CN" b="0"/>
              <a:t>class</a:t>
            </a:r>
            <a:r>
              <a:rPr lang="zh-CN" altLang="en-US" b="0"/>
              <a:t>为</a:t>
            </a:r>
            <a:r>
              <a:rPr lang="en-US" altLang="zh-CN" b="0"/>
              <a:t>"one"</a:t>
            </a:r>
            <a:r>
              <a:rPr lang="zh-CN" altLang="en-US" b="0"/>
              <a:t>元素的下一个兄弟元素。</a:t>
            </a:r>
            <a:endParaRPr lang="en-US" altLang="zh-CN" b="0"/>
          </a:p>
          <a:p>
            <a:r>
              <a:rPr lang="zh-CN" altLang="en-US"/>
              <a:t>一般同胞选择器（ </a:t>
            </a:r>
            <a:r>
              <a:rPr lang="en-US" altLang="zh-CN"/>
              <a:t>general sibling selector</a:t>
            </a:r>
            <a:r>
              <a:rPr lang="zh-CN" altLang="en-US"/>
              <a:t>）	</a:t>
            </a:r>
          </a:p>
          <a:p>
            <a:pPr>
              <a:buFont typeface="Wingdings" panose="05000000000000000000" pitchFamily="2" charset="2"/>
              <a:buChar char="n"/>
            </a:pPr>
            <a:r>
              <a:rPr lang="zh-CN" altLang="en-US" b="0"/>
              <a:t>使用 </a:t>
            </a:r>
            <a:r>
              <a:rPr lang="en-US" altLang="zh-CN" b="0">
                <a:solidFill>
                  <a:srgbClr val="FF0000"/>
                </a:solidFill>
              </a:rPr>
              <a:t>“~”</a:t>
            </a:r>
            <a:r>
              <a:rPr lang="en-US" altLang="zh-CN" b="0"/>
              <a:t> </a:t>
            </a:r>
            <a:r>
              <a:rPr lang="zh-CN" altLang="en-US" b="0"/>
              <a:t>隔开两个选择器。例如 </a:t>
            </a:r>
            <a:r>
              <a:rPr lang="en-US" altLang="zh-CN" b="0"/>
              <a:t>".one~*"</a:t>
            </a:r>
            <a:r>
              <a:rPr lang="zh-CN" altLang="en-US" b="0"/>
              <a:t>表示选择</a:t>
            </a:r>
            <a:r>
              <a:rPr lang="en-US" altLang="zh-CN" b="0"/>
              <a:t>class</a:t>
            </a:r>
            <a:r>
              <a:rPr lang="zh-CN" altLang="en-US" b="0"/>
              <a:t>为</a:t>
            </a:r>
            <a:r>
              <a:rPr lang="en-US" altLang="zh-CN" b="0"/>
              <a:t>"one"</a:t>
            </a:r>
            <a:r>
              <a:rPr lang="zh-CN" altLang="en-US" b="0"/>
              <a:t>元素的所有兄弟元素。。</a:t>
            </a:r>
            <a:endParaRPr lang="en-US" altLang="zh-CN" b="0"/>
          </a:p>
          <a:p>
            <a:pPr>
              <a:buFont typeface="Wingdings" panose="05000000000000000000" pitchFamily="2" charset="2"/>
              <a:buChar char="n"/>
            </a:pPr>
            <a:endParaRPr lang="en-US" altLang="zh-CN"/>
          </a:p>
          <a:p>
            <a:pPr>
              <a:buFont typeface="Wingdings" panose="05000000000000000000" pitchFamily="2" charset="2"/>
              <a:buChar char="n"/>
            </a:pPr>
            <a:endParaRPr lang="zh-CN" altLang="en-US"/>
          </a:p>
          <a:p>
            <a:pPr marL="457200" lvl="1" indent="-457200"/>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p:txBody>
          <a:bodyPr vert="horz" wrap="square" lIns="90333" tIns="44376" rIns="90333" bIns="44376" anchor="b"/>
          <a:lstStyle/>
          <a:p>
            <a:r>
              <a:rPr lang="zh-CN" altLang="en-US"/>
              <a:t>选择器</a:t>
            </a:r>
            <a:r>
              <a:rPr lang="en-US" altLang="zh-CN"/>
              <a:t>-</a:t>
            </a:r>
            <a:r>
              <a:rPr lang="zh-CN" altLang="en-US"/>
              <a:t>多选择器</a:t>
            </a:r>
          </a:p>
        </p:txBody>
      </p:sp>
      <p:sp>
        <p:nvSpPr>
          <p:cNvPr id="86018" name="Rectangle 3"/>
          <p:cNvSpPr>
            <a:spLocks noGrp="1"/>
          </p:cNvSpPr>
          <p:nvPr>
            <p:ph idx="1"/>
          </p:nvPr>
        </p:nvSpPr>
        <p:spPr/>
        <p:txBody>
          <a:bodyPr vert="horz" wrap="square" lIns="90050" tIns="45024" rIns="90050" bIns="45024" anchor="t"/>
          <a:lstStyle/>
          <a:p>
            <a:r>
              <a:rPr lang="zh-CN" altLang="en-US"/>
              <a:t>多选择器</a:t>
            </a:r>
            <a:r>
              <a:rPr lang="zh-CN" altLang="es-ES_tradnl"/>
              <a:t>（</a:t>
            </a:r>
            <a:r>
              <a:rPr lang="en-US" altLang="zh-CN"/>
              <a:t> descendant selector </a:t>
            </a:r>
            <a:r>
              <a:rPr lang="zh-CN" altLang="es-ES_tradnl"/>
              <a:t>） </a:t>
            </a:r>
            <a:r>
              <a:rPr lang="zh-CN" altLang="en-US"/>
              <a:t>	</a:t>
            </a:r>
          </a:p>
          <a:p>
            <a:pPr>
              <a:buFont typeface="Wingdings" panose="05000000000000000000" pitchFamily="2" charset="2"/>
              <a:buChar char="n"/>
            </a:pPr>
            <a:r>
              <a:rPr lang="zh-CN" altLang="en-US" b="0"/>
              <a:t> 多个选择器并列使用，使用</a:t>
            </a:r>
            <a:r>
              <a:rPr lang="en-US" altLang="zh-CN" b="0"/>
              <a:t>“,”</a:t>
            </a:r>
            <a:r>
              <a:rPr lang="zh-CN" altLang="en-US" b="0"/>
              <a:t>分割。</a:t>
            </a:r>
          </a:p>
          <a:p>
            <a:pPr>
              <a:buNone/>
            </a:pPr>
            <a:r>
              <a:rPr lang="en-US" altLang="zh-CN" b="0"/>
              <a:t>	</a:t>
            </a:r>
            <a:r>
              <a:rPr lang="zh-CN" altLang="en-US" b="0"/>
              <a:t>例如 </a:t>
            </a:r>
            <a:r>
              <a:rPr lang="en-US" altLang="zh-CN" b="0"/>
              <a:t>"div,.one,#tt" </a:t>
            </a:r>
            <a:r>
              <a:rPr lang="zh-CN" altLang="en-US" b="0"/>
              <a:t>表示选择</a:t>
            </a:r>
            <a:r>
              <a:rPr lang="en-US" altLang="zh-CN" b="0"/>
              <a:t>div</a:t>
            </a:r>
            <a:r>
              <a:rPr lang="zh-CN" altLang="en-US" b="0"/>
              <a:t>元素，</a:t>
            </a:r>
            <a:r>
              <a:rPr lang="en-US" altLang="zh-CN" b="0"/>
              <a:t>class</a:t>
            </a:r>
            <a:r>
              <a:rPr lang="zh-CN" altLang="en-US" b="0"/>
              <a:t>为</a:t>
            </a:r>
            <a:r>
              <a:rPr lang="en-US" altLang="zh-CN" b="0"/>
              <a:t>one</a:t>
            </a:r>
            <a:r>
              <a:rPr lang="zh-CN" altLang="en-US" b="0"/>
              <a:t>的元素以及</a:t>
            </a:r>
            <a:r>
              <a:rPr lang="en-US" altLang="zh-CN" b="0"/>
              <a:t>id</a:t>
            </a:r>
            <a:r>
              <a:rPr lang="zh-CN" altLang="en-US" b="0"/>
              <a:t>为</a:t>
            </a:r>
            <a:r>
              <a:rPr lang="en-US" altLang="zh-CN" b="0"/>
              <a:t>tt</a:t>
            </a:r>
            <a:r>
              <a:rPr lang="zh-CN" altLang="en-US" b="0"/>
              <a:t>的元素</a:t>
            </a:r>
            <a:endParaRPr lang="en-US" altLang="zh-CN" b="0"/>
          </a:p>
          <a:p>
            <a:pPr>
              <a:buFont typeface="Wingdings" panose="05000000000000000000" pitchFamily="2" charset="2"/>
              <a:buChar char="n"/>
            </a:pPr>
            <a:endParaRPr lang="en-US" altLang="zh-CN"/>
          </a:p>
          <a:p>
            <a:r>
              <a:rPr lang="zh-CN" altLang="en-US"/>
              <a:t>组合选择器		</a:t>
            </a:r>
            <a:endParaRPr lang="en-US" altLang="zh-CN"/>
          </a:p>
          <a:p>
            <a:pPr>
              <a:buNone/>
            </a:pPr>
            <a:r>
              <a:rPr lang="en-US" altLang="zh-CN" b="0"/>
              <a:t>	</a:t>
            </a:r>
            <a:r>
              <a:rPr lang="zh-CN" altLang="en-US" b="0"/>
              <a:t>多个选择器组合使用。例如 </a:t>
            </a:r>
            <a:r>
              <a:rPr lang="en-US" altLang="zh-CN" b="0"/>
              <a:t>"div.one" </a:t>
            </a:r>
            <a:r>
              <a:rPr lang="zh-CN" altLang="en-US" b="0"/>
              <a:t>表示</a:t>
            </a:r>
            <a:r>
              <a:rPr lang="en-US" altLang="zh-CN" b="0"/>
              <a:t>class</a:t>
            </a:r>
            <a:r>
              <a:rPr lang="zh-CN" altLang="en-US" b="0"/>
              <a:t>为</a:t>
            </a:r>
            <a:r>
              <a:rPr lang="en-US" altLang="zh-CN" b="0"/>
              <a:t>one</a:t>
            </a:r>
            <a:r>
              <a:rPr lang="zh-CN" altLang="en-US" b="0"/>
              <a:t>的</a:t>
            </a:r>
            <a:r>
              <a:rPr lang="en-US" altLang="zh-CN" b="0"/>
              <a:t>div</a:t>
            </a:r>
            <a:r>
              <a:rPr lang="zh-CN" altLang="en-US" b="0"/>
              <a:t>元素。</a:t>
            </a:r>
            <a:endParaRPr lang="en-US" altLang="zh-CN" b="0"/>
          </a:p>
          <a:p>
            <a:pPr>
              <a:buFont typeface="Wingdings" panose="05000000000000000000" pitchFamily="2" charset="2"/>
              <a:buChar char="n"/>
            </a:pPr>
            <a:endParaRPr lang="zh-CN" altLang="en-US"/>
          </a:p>
          <a:p>
            <a:pPr marL="457200" lvl="1" indent="-457200"/>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p:cNvSpPr>
          <p:nvPr>
            <p:ph type="title"/>
          </p:nvPr>
        </p:nvSpPr>
        <p:spPr/>
        <p:txBody>
          <a:bodyPr vert="horz" wrap="square" lIns="90333" tIns="44376" rIns="90333" bIns="44376" anchor="b"/>
          <a:lstStyle/>
          <a:p>
            <a:r>
              <a:rPr lang="zh-CN" altLang="en-US"/>
              <a:t>选择器</a:t>
            </a:r>
            <a:r>
              <a:rPr lang="en-US" altLang="zh-CN"/>
              <a:t>-</a:t>
            </a:r>
            <a:r>
              <a:rPr lang="zh-CN" altLang="en-US"/>
              <a:t>属性选择器</a:t>
            </a:r>
          </a:p>
        </p:txBody>
      </p:sp>
      <p:sp>
        <p:nvSpPr>
          <p:cNvPr id="87042" name="Rectangle 3"/>
          <p:cNvSpPr>
            <a:spLocks noGrp="1"/>
          </p:cNvSpPr>
          <p:nvPr>
            <p:ph idx="1"/>
          </p:nvPr>
        </p:nvSpPr>
        <p:spPr/>
        <p:txBody>
          <a:bodyPr vert="horz" wrap="square" lIns="90050" tIns="45024" rIns="90050" bIns="45024" anchor="t"/>
          <a:lstStyle/>
          <a:p>
            <a:r>
              <a:rPr lang="zh-CN" altLang="en-US"/>
              <a:t>属性选择器</a:t>
            </a:r>
            <a:r>
              <a:rPr lang="zh-CN" altLang="es-ES_tradnl"/>
              <a:t>（</a:t>
            </a:r>
            <a:r>
              <a:rPr lang="en-US" altLang="zh-CN"/>
              <a:t>Attribute selectors</a:t>
            </a:r>
            <a:r>
              <a:rPr lang="zh-CN" altLang="es-ES_tradnl"/>
              <a:t>） </a:t>
            </a:r>
            <a:r>
              <a:rPr lang="zh-CN" altLang="en-US"/>
              <a:t>	</a:t>
            </a:r>
          </a:p>
          <a:p>
            <a:pPr>
              <a:buFont typeface="Wingdings" panose="05000000000000000000" pitchFamily="2" charset="2"/>
              <a:buChar char="l"/>
            </a:pPr>
            <a:r>
              <a:rPr lang="zh-CN" altLang="en-US" b="0"/>
              <a:t> </a:t>
            </a:r>
            <a:r>
              <a:rPr lang="en-US" altLang="zh-CN" b="0"/>
              <a:t>[attr] 		</a:t>
            </a:r>
            <a:r>
              <a:rPr lang="zh-CN" altLang="en-US" b="0"/>
              <a:t>选择具有</a:t>
            </a:r>
            <a:r>
              <a:rPr lang="en-US" altLang="zh-CN" b="0"/>
              <a:t>attr</a:t>
            </a:r>
            <a:r>
              <a:rPr lang="zh-CN" altLang="en-US" b="0"/>
              <a:t>属性的元素、无论该属性的值为什么</a:t>
            </a:r>
            <a:endParaRPr lang="en-US" altLang="zh-CN" b="0"/>
          </a:p>
          <a:p>
            <a:pPr>
              <a:buFont typeface="Wingdings" panose="05000000000000000000" pitchFamily="2" charset="2"/>
              <a:buChar char="l"/>
            </a:pPr>
            <a:r>
              <a:rPr lang="zh-CN" altLang="en-US" b="0"/>
              <a:t> </a:t>
            </a:r>
            <a:r>
              <a:rPr lang="en-US" altLang="zh-CN" b="0"/>
              <a:t>[attr=val] 	</a:t>
            </a:r>
            <a:r>
              <a:rPr lang="zh-CN" altLang="en-US" b="0"/>
              <a:t>选择具有</a:t>
            </a:r>
            <a:r>
              <a:rPr lang="en-US" altLang="zh-CN" b="0"/>
              <a:t>attr</a:t>
            </a:r>
            <a:r>
              <a:rPr lang="zh-CN" altLang="en-US" b="0"/>
              <a:t>属性的、并且</a:t>
            </a:r>
            <a:r>
              <a:rPr lang="en-US" altLang="zh-CN" b="0"/>
              <a:t>attr</a:t>
            </a:r>
            <a:r>
              <a:rPr lang="zh-CN" altLang="en-US" b="0"/>
              <a:t>的值为</a:t>
            </a:r>
            <a:r>
              <a:rPr lang="en-US" altLang="zh-CN" b="0"/>
              <a:t>val</a:t>
            </a:r>
            <a:r>
              <a:rPr lang="zh-CN" altLang="en-US" b="0"/>
              <a:t>元素</a:t>
            </a:r>
            <a:endParaRPr lang="en-US" altLang="zh-CN" b="0"/>
          </a:p>
          <a:p>
            <a:pPr>
              <a:buFont typeface="Wingdings" panose="05000000000000000000" pitchFamily="2" charset="2"/>
              <a:buChar char="l"/>
            </a:pPr>
            <a:r>
              <a:rPr lang="zh-CN" altLang="en-US" b="0"/>
              <a:t> </a:t>
            </a:r>
            <a:r>
              <a:rPr lang="en-US" altLang="zh-CN" b="0"/>
              <a:t>[attr~=val]	</a:t>
            </a:r>
            <a:r>
              <a:rPr lang="zh-CN" altLang="en-US" b="0"/>
              <a:t>选择具有</a:t>
            </a:r>
            <a:r>
              <a:rPr lang="en-US" altLang="zh-CN" b="0"/>
              <a:t>attr</a:t>
            </a:r>
            <a:r>
              <a:rPr lang="zh-CN" altLang="en-US" b="0"/>
              <a:t>属性的、并且</a:t>
            </a:r>
            <a:r>
              <a:rPr lang="en-US" altLang="zh-CN" b="0"/>
              <a:t>attr</a:t>
            </a:r>
            <a:r>
              <a:rPr lang="zh-CN" altLang="en-US" b="0"/>
              <a:t>的值之一为</a:t>
            </a:r>
            <a:r>
              <a:rPr lang="en-US" altLang="zh-CN" b="0"/>
              <a:t>val</a:t>
            </a:r>
            <a:r>
              <a:rPr lang="zh-CN" altLang="en-US" b="0"/>
              <a:t>的元素	</a:t>
            </a:r>
            <a:endParaRPr lang="en-US" altLang="zh-CN" b="0"/>
          </a:p>
          <a:p>
            <a:pPr>
              <a:buFont typeface="Wingdings" panose="05000000000000000000" pitchFamily="2" charset="2"/>
              <a:buChar char="l"/>
            </a:pPr>
            <a:r>
              <a:rPr lang="en-US" altLang="zh-CN" b="0"/>
              <a:t> [attr^=val] 	</a:t>
            </a:r>
            <a:r>
              <a:rPr lang="zh-CN" altLang="en-US" b="0"/>
              <a:t>选择具有</a:t>
            </a:r>
            <a:r>
              <a:rPr lang="en-US" altLang="zh-CN" b="0"/>
              <a:t>attr</a:t>
            </a:r>
            <a:r>
              <a:rPr lang="zh-CN" altLang="en-US" b="0"/>
              <a:t>属性的、并且</a:t>
            </a:r>
            <a:r>
              <a:rPr lang="en-US" altLang="zh-CN" b="0"/>
              <a:t>attr</a:t>
            </a:r>
            <a:r>
              <a:rPr lang="zh-CN" altLang="en-US" b="0"/>
              <a:t>的值以</a:t>
            </a:r>
            <a:r>
              <a:rPr lang="en-US" altLang="zh-CN" b="0"/>
              <a:t>val</a:t>
            </a:r>
            <a:r>
              <a:rPr lang="zh-CN" altLang="en-US" b="0"/>
              <a:t>开头的元素</a:t>
            </a:r>
            <a:endParaRPr lang="en-US" altLang="zh-CN" b="0"/>
          </a:p>
          <a:p>
            <a:pPr>
              <a:buFont typeface="Wingdings" panose="05000000000000000000" pitchFamily="2" charset="2"/>
              <a:buChar char="l"/>
            </a:pPr>
            <a:r>
              <a:rPr lang="en-US" altLang="zh-CN" b="0"/>
              <a:t> [attr$=val] 	</a:t>
            </a:r>
            <a:r>
              <a:rPr lang="zh-CN" altLang="en-US" b="0"/>
              <a:t>选择具有</a:t>
            </a:r>
            <a:r>
              <a:rPr lang="en-US" altLang="zh-CN" b="0"/>
              <a:t>attr</a:t>
            </a:r>
            <a:r>
              <a:rPr lang="zh-CN" altLang="en-US" b="0"/>
              <a:t>属性的、并且</a:t>
            </a:r>
            <a:r>
              <a:rPr lang="en-US" altLang="zh-CN" b="0"/>
              <a:t>attr</a:t>
            </a:r>
            <a:r>
              <a:rPr lang="zh-CN" altLang="en-US" b="0"/>
              <a:t>的值以</a:t>
            </a:r>
            <a:r>
              <a:rPr lang="en-US" altLang="zh-CN" b="0"/>
              <a:t>val</a:t>
            </a:r>
            <a:r>
              <a:rPr lang="zh-CN" altLang="en-US" b="0"/>
              <a:t>结尾的元素</a:t>
            </a:r>
            <a:endParaRPr lang="en-US" altLang="zh-CN" b="0"/>
          </a:p>
          <a:p>
            <a:pPr>
              <a:buFont typeface="Wingdings" panose="05000000000000000000" pitchFamily="2" charset="2"/>
              <a:buChar char="l"/>
            </a:pPr>
            <a:r>
              <a:rPr lang="en-US" altLang="zh-CN" b="0"/>
              <a:t> [attr*=val]	</a:t>
            </a:r>
            <a:r>
              <a:rPr lang="zh-CN" altLang="en-US" b="0"/>
              <a:t>选择具有</a:t>
            </a:r>
            <a:r>
              <a:rPr lang="en-US" altLang="zh-CN" b="0"/>
              <a:t>attr</a:t>
            </a:r>
            <a:r>
              <a:rPr lang="zh-CN" altLang="en-US" b="0"/>
              <a:t>属性的、并且</a:t>
            </a:r>
            <a:r>
              <a:rPr lang="en-US" altLang="zh-CN" b="0"/>
              <a:t>attr</a:t>
            </a:r>
            <a:r>
              <a:rPr lang="zh-CN" altLang="en-US" b="0"/>
              <a:t>的值包含</a:t>
            </a:r>
            <a:r>
              <a:rPr lang="en-US" altLang="zh-CN" b="0"/>
              <a:t>val</a:t>
            </a:r>
            <a:r>
              <a:rPr lang="zh-CN" altLang="en-US" b="0"/>
              <a:t>的元素</a:t>
            </a:r>
            <a:r>
              <a:rPr lang="zh-CN" altLang="en-US"/>
              <a:t>	</a:t>
            </a: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p:cNvSpPr>
          <p:nvPr>
            <p:ph type="title"/>
          </p:nvPr>
        </p:nvSpPr>
        <p:spPr/>
        <p:txBody>
          <a:bodyPr vert="horz" wrap="square" lIns="90333" tIns="44376" rIns="90333" bIns="44376" anchor="b"/>
          <a:lstStyle/>
          <a:p>
            <a:r>
              <a:rPr lang="zh-CN" altLang="en-US"/>
              <a:t>选择器</a:t>
            </a:r>
            <a:r>
              <a:rPr lang="en-US" altLang="zh-CN"/>
              <a:t>-</a:t>
            </a:r>
            <a:r>
              <a:rPr lang="zh-CN" altLang="en-US"/>
              <a:t>伪类选择器</a:t>
            </a:r>
          </a:p>
        </p:txBody>
      </p:sp>
      <p:sp>
        <p:nvSpPr>
          <p:cNvPr id="88066"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None/>
            </a:pPr>
            <a:r>
              <a:rPr lang="zh-CN" altLang="en-US"/>
              <a:t>伪类以</a:t>
            </a:r>
            <a:r>
              <a:rPr lang="en-US" altLang="zh-CN"/>
              <a:t>":"</a:t>
            </a:r>
            <a:r>
              <a:rPr lang="zh-CN" altLang="en-US"/>
              <a:t>开头，用在选择器后，用于指明元素在某种特殊的状态下才能被选中</a:t>
            </a:r>
            <a:endParaRPr lang="en-US" altLang="zh-CN"/>
          </a:p>
          <a:p>
            <a:pPr marL="228600" lvl="1" indent="0"/>
            <a:r>
              <a:rPr lang="zh-CN" altLang="en-US" b="0"/>
              <a:t>表示子元素的</a:t>
            </a:r>
            <a:endParaRPr lang="en-US" altLang="zh-CN" b="0"/>
          </a:p>
          <a:p>
            <a:pPr lvl="2"/>
            <a:r>
              <a:rPr lang="en-US" altLang="zh-CN" b="0"/>
              <a:t>:only-child </a:t>
            </a:r>
          </a:p>
          <a:p>
            <a:pPr lvl="2"/>
            <a:r>
              <a:rPr lang="en-US" altLang="zh-CN" b="0"/>
              <a:t>:first-child </a:t>
            </a:r>
          </a:p>
          <a:p>
            <a:pPr lvl="2"/>
            <a:r>
              <a:rPr lang="en-US" altLang="zh-CN" b="0"/>
              <a:t>:last-child </a:t>
            </a:r>
          </a:p>
          <a:p>
            <a:pPr lvl="2"/>
            <a:r>
              <a:rPr lang="en-US" altLang="zh-CN" b="0"/>
              <a:t>:nth-child(n) </a:t>
            </a:r>
            <a:r>
              <a:rPr lang="zh-CN" altLang="en-US" b="0"/>
              <a:t>、</a:t>
            </a:r>
            <a:r>
              <a:rPr lang="en-US" altLang="zh-CN" b="0"/>
              <a:t>: nth-last-child(n) </a:t>
            </a:r>
          </a:p>
          <a:p>
            <a:pPr lvl="3"/>
            <a:r>
              <a:rPr lang="en-US" altLang="zh-CN" b="0"/>
              <a:t>n</a:t>
            </a:r>
            <a:r>
              <a:rPr lang="zh-CN" altLang="en-US" b="0"/>
              <a:t>可以为元素的序号，也可以为特殊的字符，比如“</a:t>
            </a:r>
            <a:r>
              <a:rPr lang="en-US" altLang="zh-CN" b="0"/>
              <a:t>odd</a:t>
            </a:r>
            <a:r>
              <a:rPr lang="zh-CN" altLang="en-US" b="0"/>
              <a:t>”，“</a:t>
            </a:r>
            <a:r>
              <a:rPr lang="en-US" altLang="zh-CN" b="0"/>
              <a:t>even</a:t>
            </a:r>
          </a:p>
          <a:p>
            <a:pPr lvl="2"/>
            <a:r>
              <a:rPr lang="en-US" altLang="zh-CN" b="0"/>
              <a:t>:first-of-type</a:t>
            </a:r>
            <a:r>
              <a:rPr lang="zh-CN" altLang="en-US" b="0"/>
              <a:t>、</a:t>
            </a:r>
            <a:r>
              <a:rPr lang="en-US" altLang="zh-CN" b="0"/>
              <a:t>:last-of-type	</a:t>
            </a:r>
            <a:r>
              <a:rPr lang="zh-CN" altLang="en-US" b="0"/>
              <a:t>、</a:t>
            </a:r>
            <a:endParaRPr lang="en-US" altLang="zh-CN" b="0"/>
          </a:p>
          <a:p>
            <a:pPr lvl="2"/>
            <a:r>
              <a:rPr lang="en-US" altLang="zh-CN" b="0"/>
              <a:t>:nth-of-type(n)</a:t>
            </a:r>
            <a:r>
              <a:rPr lang="zh-CN" altLang="en-US" b="0"/>
              <a:t>、</a:t>
            </a:r>
            <a:r>
              <a:rPr lang="en-US" altLang="zh-CN" b="0"/>
              <a:t>:nth-last-of-type(n)</a:t>
            </a:r>
          </a:p>
          <a:p>
            <a:pPr lvl="3"/>
            <a:r>
              <a:rPr lang="en-US" altLang="zh-CN" b="0"/>
              <a:t> n</a:t>
            </a:r>
            <a:r>
              <a:rPr lang="zh-CN" altLang="en-US" b="0"/>
              <a:t>可以为元素的序号，也可以为特殊的字符，比如“</a:t>
            </a:r>
            <a:r>
              <a:rPr lang="en-US" altLang="zh-CN" b="0"/>
              <a:t>odd</a:t>
            </a:r>
            <a:r>
              <a:rPr lang="zh-CN" altLang="en-US" b="0"/>
              <a:t>”，“</a:t>
            </a:r>
            <a:r>
              <a:rPr lang="en-US" altLang="zh-CN" b="0"/>
              <a:t>even</a:t>
            </a:r>
          </a:p>
          <a:p>
            <a:pPr marL="228600" lvl="1" indent="0"/>
            <a:r>
              <a:rPr lang="zh-CN" altLang="en-US"/>
              <a:t>元素状态相关</a:t>
            </a:r>
            <a:endParaRPr lang="en-US" altLang="zh-CN"/>
          </a:p>
          <a:p>
            <a:pPr lvl="2"/>
            <a:r>
              <a:rPr lang="en-US" altLang="zh-CN" b="0"/>
              <a:t>:hover</a:t>
            </a:r>
            <a:r>
              <a:rPr lang="zh-CN" altLang="en-US" b="0"/>
              <a:t>、</a:t>
            </a:r>
            <a:r>
              <a:rPr lang="en-US" altLang="zh-CN" b="0"/>
              <a:t> :active</a:t>
            </a:r>
            <a:r>
              <a:rPr lang="zh-CN" altLang="en-US" b="0"/>
              <a:t>、</a:t>
            </a:r>
            <a:r>
              <a:rPr lang="en-US" altLang="zh-CN" b="0"/>
              <a:t> :focus</a:t>
            </a:r>
          </a:p>
          <a:p>
            <a:pPr lvl="2"/>
            <a:r>
              <a:rPr lang="en-US" altLang="zh-CN" b="0"/>
              <a:t>:enabled</a:t>
            </a:r>
            <a:r>
              <a:rPr lang="zh-CN" altLang="en-US" b="0"/>
              <a:t>、</a:t>
            </a:r>
            <a:r>
              <a:rPr lang="en-US" altLang="zh-CN" b="0"/>
              <a:t> :disabled</a:t>
            </a:r>
            <a:r>
              <a:rPr lang="zh-CN" altLang="en-US" b="0"/>
              <a:t>；</a:t>
            </a:r>
            <a:r>
              <a:rPr lang="en-US" altLang="zh-CN" b="0"/>
              <a:t>:checked</a:t>
            </a:r>
            <a:r>
              <a:rPr lang="zh-CN" altLang="en-US" b="0"/>
              <a:t>、</a:t>
            </a:r>
            <a:r>
              <a:rPr lang="en-US" altLang="zh-CN" b="0"/>
              <a:t> :default</a:t>
            </a:r>
          </a:p>
          <a:p>
            <a:pPr lvl="2"/>
            <a:r>
              <a:rPr lang="en-US" altLang="zh-CN" b="0"/>
              <a:t>:invalid</a:t>
            </a:r>
            <a:r>
              <a:rPr lang="zh-CN" altLang="en-US" b="0"/>
              <a:t>、</a:t>
            </a:r>
            <a:r>
              <a:rPr lang="en-US" altLang="zh-CN" b="0"/>
              <a:t> :valid</a:t>
            </a:r>
            <a:r>
              <a:rPr lang="zh-CN" altLang="en-US" b="0"/>
              <a:t>、</a:t>
            </a:r>
            <a:r>
              <a:rPr lang="en-US" altLang="zh-CN" b="0"/>
              <a:t> :required</a:t>
            </a:r>
            <a:r>
              <a:rPr lang="zh-CN" altLang="en-US" b="0"/>
              <a:t>、</a:t>
            </a:r>
            <a:r>
              <a:rPr lang="en-US" altLang="zh-CN" b="0"/>
              <a:t> :optional</a:t>
            </a:r>
            <a:r>
              <a:rPr lang="zh-CN" altLang="en-US" b="0"/>
              <a:t>、</a:t>
            </a:r>
            <a:r>
              <a:rPr lang="en-US" altLang="zh-CN" b="0"/>
              <a:t> :in-range </a:t>
            </a:r>
            <a:r>
              <a:rPr lang="zh-CN" altLang="en-US" b="0"/>
              <a:t>、</a:t>
            </a:r>
            <a:r>
              <a:rPr lang="en-US" altLang="zh-CN" b="0"/>
              <a:t>:out-of-range</a:t>
            </a:r>
          </a:p>
          <a:p>
            <a:pPr lvl="2"/>
            <a:endParaRPr lang="en-US" altLang="zh-CN"/>
          </a:p>
          <a:p>
            <a:pPr lvl="2"/>
            <a:endParaRPr lang="en-US" altLang="zh-CN"/>
          </a:p>
          <a:p>
            <a:pPr marL="228600" lvl="1" indent="0">
              <a:buNone/>
            </a:pPr>
            <a:endParaRPr lang="zh-CN" altLang="en-US">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p:nvPr>
        </p:nvSpPr>
        <p:spPr/>
        <p:txBody>
          <a:bodyPr vert="horz" wrap="square" lIns="90333" tIns="44376" rIns="90333" bIns="44376" anchor="b"/>
          <a:lstStyle/>
          <a:p>
            <a:r>
              <a:rPr lang="zh-CN" altLang="en-US"/>
              <a:t>选择器</a:t>
            </a:r>
            <a:r>
              <a:rPr lang="en-US" altLang="zh-CN"/>
              <a:t>-</a:t>
            </a:r>
            <a:r>
              <a:rPr lang="zh-CN" altLang="en-US"/>
              <a:t>伪元素选择器</a:t>
            </a:r>
          </a:p>
        </p:txBody>
      </p:sp>
      <p:sp>
        <p:nvSpPr>
          <p:cNvPr id="89090"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buFont typeface="Wingdings" panose="05000000000000000000" pitchFamily="2" charset="2"/>
              <a:buChar char="u"/>
            </a:pPr>
            <a:r>
              <a:rPr lang="zh-CN" altLang="en-US"/>
              <a:t>伪元素选择器</a:t>
            </a:r>
            <a:endParaRPr lang="en-US" altLang="zh-CN"/>
          </a:p>
          <a:p>
            <a:pPr lvl="1">
              <a:buClr>
                <a:srgbClr val="C00000"/>
              </a:buClr>
              <a:buNone/>
            </a:pPr>
            <a:r>
              <a:rPr lang="zh-CN" altLang="en-US" b="0"/>
              <a:t>伪元素以</a:t>
            </a:r>
            <a:r>
              <a:rPr lang="en-US" altLang="zh-CN" b="0"/>
              <a:t>"::"</a:t>
            </a:r>
            <a:r>
              <a:rPr lang="zh-CN" altLang="en-US" b="0"/>
              <a:t>开头，用在选择器后，用于选择指定的元素。</a:t>
            </a:r>
            <a:endParaRPr lang="en-US" altLang="zh-CN" b="0"/>
          </a:p>
          <a:p>
            <a:pPr lvl="2"/>
            <a:r>
              <a:rPr lang="en-US" altLang="zh-CN" sz="1400" b="0"/>
              <a:t>::after		</a:t>
            </a:r>
          </a:p>
          <a:p>
            <a:pPr lvl="2"/>
            <a:r>
              <a:rPr lang="en-US" altLang="zh-CN" sz="1400" b="0"/>
              <a:t>::before		</a:t>
            </a:r>
          </a:p>
          <a:p>
            <a:pPr lvl="2"/>
            <a:r>
              <a:rPr lang="en-US" altLang="zh-CN" sz="1400" b="0"/>
              <a:t>::first-letter		</a:t>
            </a:r>
          </a:p>
          <a:p>
            <a:pPr lvl="2"/>
            <a:r>
              <a:rPr lang="en-US" altLang="zh-CN" sz="1400" b="0"/>
              <a:t>::first-line		</a:t>
            </a:r>
          </a:p>
          <a:p>
            <a:pPr lvl="2"/>
            <a:r>
              <a:rPr lang="en-US" altLang="zh-CN" sz="1400" b="0"/>
              <a:t>::selection		</a:t>
            </a:r>
          </a:p>
          <a:p>
            <a:pPr lvl="2"/>
            <a:endParaRPr lang="en-US" altLang="zh-CN"/>
          </a:p>
          <a:p>
            <a:pPr lvl="2"/>
            <a:endParaRPr lang="en-US" altLang="zh-CN"/>
          </a:p>
          <a:p>
            <a:pPr lvl="1">
              <a:buNone/>
            </a:pPr>
            <a:endParaRPr lang="zh-CN" altLang="en-US">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p:txBody>
          <a:bodyPr vert="horz" wrap="square" lIns="90333" tIns="44376" rIns="90333" bIns="44376" anchor="b"/>
          <a:lstStyle/>
          <a:p>
            <a:r>
              <a:rPr lang="zh-CN" altLang="en-US"/>
              <a:t>级联与继承</a:t>
            </a:r>
            <a:r>
              <a:rPr lang="en-US" altLang="zh-CN"/>
              <a:t>-</a:t>
            </a:r>
            <a:r>
              <a:rPr lang="zh-CN" altLang="en-US"/>
              <a:t>级联</a:t>
            </a:r>
          </a:p>
        </p:txBody>
      </p:sp>
      <p:sp>
        <p:nvSpPr>
          <p:cNvPr id="90114"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b="0"/>
              <a:t>级联</a:t>
            </a:r>
            <a:r>
              <a:rPr lang="en-US" altLang="zh-CN" b="0"/>
              <a:t>(The cascade)</a:t>
            </a:r>
            <a:r>
              <a:rPr lang="zh-CN" altLang="en-US" b="0"/>
              <a:t>，</a:t>
            </a:r>
            <a:r>
              <a:rPr lang="en-US" altLang="zh-CN" b="0"/>
              <a:t>CSS</a:t>
            </a:r>
            <a:r>
              <a:rPr lang="zh-CN" altLang="en-US" b="0"/>
              <a:t>是</a:t>
            </a:r>
            <a:r>
              <a:rPr lang="en-US" altLang="zh-CN" b="0"/>
              <a:t>Cascading Style Sheet </a:t>
            </a:r>
            <a:r>
              <a:rPr lang="zh-CN" altLang="en-US" b="0"/>
              <a:t>的简写，说明级联是非常重要的。从表层来看，级联表明</a:t>
            </a:r>
            <a:r>
              <a:rPr lang="en-US" altLang="zh-CN" b="0"/>
              <a:t>CSS</a:t>
            </a:r>
            <a:r>
              <a:rPr lang="zh-CN" altLang="en-US" b="0"/>
              <a:t>规则的顺序问题，但是级联远比这个复杂，在所有的选择器中某个选择器定义的规则是否能够胜出（即优先级）取决于三个元素：</a:t>
            </a:r>
            <a:r>
              <a:rPr lang="en-US" altLang="zh-CN" b="0"/>
              <a:t>Importance</a:t>
            </a:r>
            <a:r>
              <a:rPr lang="zh-CN" altLang="en-US" b="0"/>
              <a:t>，</a:t>
            </a:r>
            <a:r>
              <a:rPr lang="en-US" altLang="zh-CN" b="0"/>
              <a:t>Specificity</a:t>
            </a:r>
            <a:r>
              <a:rPr lang="zh-CN" altLang="en-US" b="0"/>
              <a:t>，</a:t>
            </a:r>
            <a:r>
              <a:rPr lang="en-US" altLang="zh-CN" b="0"/>
              <a:t>Source order</a:t>
            </a:r>
          </a:p>
          <a:p>
            <a:pPr marL="228600" lvl="1" indent="0">
              <a:buClr>
                <a:srgbClr val="C00000"/>
              </a:buClr>
              <a:buFont typeface="宋体" panose="02010600030101010101" pitchFamily="2" charset="-122"/>
              <a:buAutoNum type="circleNumDbPlain"/>
            </a:pPr>
            <a:r>
              <a:rPr lang="en-US" altLang="zh-CN" b="0"/>
              <a:t>!important</a:t>
            </a:r>
            <a:r>
              <a:rPr lang="zh-CN" altLang="en-US" b="0"/>
              <a:t>声明</a:t>
            </a:r>
            <a:r>
              <a:rPr lang="en-US" altLang="zh-CN" b="0"/>
              <a:t>(Importance)		</a:t>
            </a:r>
          </a:p>
          <a:p>
            <a:pPr marL="228600" lvl="1" indent="0">
              <a:buClr>
                <a:srgbClr val="C00000"/>
              </a:buClr>
              <a:buNone/>
            </a:pPr>
            <a:r>
              <a:rPr lang="en-US" altLang="zh-CN" b="0"/>
              <a:t>	</a:t>
            </a:r>
            <a:r>
              <a:rPr lang="zh-CN" altLang="en-US" b="0"/>
              <a:t>在</a:t>
            </a:r>
            <a:r>
              <a:rPr lang="en-US" altLang="zh-CN" b="0"/>
              <a:t>css</a:t>
            </a:r>
            <a:r>
              <a:rPr lang="zh-CN" altLang="en-US" b="0"/>
              <a:t>规则的值末尾添加</a:t>
            </a:r>
            <a:r>
              <a:rPr lang="en-US" altLang="zh-CN" b="0"/>
              <a:t>"!important"</a:t>
            </a:r>
            <a:r>
              <a:rPr lang="zh-CN" altLang="en-US" b="0"/>
              <a:t>能够保证该规则优先其他规则。但是一般建议不使用</a:t>
            </a:r>
            <a:r>
              <a:rPr lang="en-US" altLang="zh-CN" b="0"/>
              <a:t>"!important",</a:t>
            </a:r>
            <a:r>
              <a:rPr lang="zh-CN" altLang="en-US" b="0"/>
              <a:t>因为它会改变级联的工作方式，使得调试变得困难。</a:t>
            </a:r>
            <a:endParaRPr lang="en-US" altLang="zh-CN" b="0"/>
          </a:p>
          <a:p>
            <a:pPr lvl="2">
              <a:buClr>
                <a:srgbClr val="C00000"/>
              </a:buClr>
            </a:pPr>
            <a:r>
              <a:rPr lang="zh-CN" altLang="en-US" b="0"/>
              <a:t>例如：</a:t>
            </a:r>
            <a:endParaRPr lang="en-US" altLang="zh-CN" b="0"/>
          </a:p>
          <a:p>
            <a:pPr lvl="2">
              <a:buClr>
                <a:srgbClr val="C00000"/>
              </a:buClr>
              <a:buNone/>
            </a:pPr>
            <a:r>
              <a:rPr lang="en-US" altLang="zh-CN" b="0"/>
              <a:t>	</a:t>
            </a:r>
            <a:r>
              <a:rPr lang="en-US" altLang="zh-CN" sz="1800" b="0"/>
              <a:t>&lt;style&gt;</a:t>
            </a:r>
          </a:p>
          <a:p>
            <a:pPr marL="228600" lvl="1" indent="0">
              <a:buClr>
                <a:srgbClr val="C00000"/>
              </a:buClr>
              <a:buNone/>
            </a:pPr>
            <a:r>
              <a:rPr lang="en-US" altLang="zh-CN" sz="1800" b="0"/>
              <a:t>		#winning {background-color: red; border: 1px solid black;}</a:t>
            </a:r>
          </a:p>
          <a:p>
            <a:pPr marL="228600" lvl="1" indent="0">
              <a:buClr>
                <a:srgbClr val="C00000"/>
              </a:buClr>
              <a:buNone/>
            </a:pPr>
            <a:r>
              <a:rPr lang="en-US" altLang="zh-CN" sz="1800" b="0"/>
              <a:t>		.better {	 background-color: gray; border: none !important;}</a:t>
            </a:r>
          </a:p>
          <a:p>
            <a:pPr marL="228600" lvl="1" indent="0">
              <a:buClr>
                <a:srgbClr val="C00000"/>
              </a:buClr>
              <a:buNone/>
            </a:pPr>
            <a:r>
              <a:rPr lang="en-US" altLang="zh-CN" sz="1800" b="0"/>
              <a:t>	&lt;/style&gt;</a:t>
            </a:r>
          </a:p>
          <a:p>
            <a:pPr marL="228600" lvl="1" indent="0">
              <a:buClr>
                <a:srgbClr val="C00000"/>
              </a:buClr>
              <a:buNone/>
            </a:pPr>
            <a:r>
              <a:rPr lang="en-US" altLang="zh-CN" sz="1800" b="0"/>
              <a:t>	&lt;p class="better"&gt;This is a paragraph.&lt;/p&gt;		</a:t>
            </a:r>
          </a:p>
          <a:p>
            <a:pPr marL="228600" lvl="1" indent="0">
              <a:buClr>
                <a:srgbClr val="C00000"/>
              </a:buClr>
              <a:buNone/>
            </a:pPr>
            <a:r>
              <a:rPr lang="en-US" altLang="zh-CN" sz="1800" b="0"/>
              <a:t>	&lt;p class="better" id="winning"&gt;One selector to rule them all!&lt;/p&gt;</a:t>
            </a:r>
          </a:p>
          <a:p>
            <a:pPr lvl="2">
              <a:buClr>
                <a:srgbClr val="C00000"/>
              </a:buClr>
              <a:buFont typeface="Wingdings" panose="05000000000000000000" pitchFamily="2" charset="2"/>
              <a:buChar char="l"/>
            </a:pPr>
            <a:endParaRPr lang="zh-CN" altLang="en-US">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p:cNvSpPr>
          <p:nvPr>
            <p:ph type="title"/>
          </p:nvPr>
        </p:nvSpPr>
        <p:spPr/>
        <p:txBody>
          <a:bodyPr vert="horz" wrap="square" lIns="90333" tIns="44376" rIns="90333" bIns="44376" anchor="b"/>
          <a:lstStyle/>
          <a:p>
            <a:r>
              <a:rPr lang="zh-CN" altLang="en-US"/>
              <a:t>级联与继承</a:t>
            </a:r>
            <a:r>
              <a:rPr lang="en-US" altLang="zh-CN"/>
              <a:t>-</a:t>
            </a:r>
            <a:r>
              <a:rPr lang="zh-CN" altLang="en-US"/>
              <a:t>级联</a:t>
            </a:r>
          </a:p>
        </p:txBody>
      </p:sp>
      <p:sp>
        <p:nvSpPr>
          <p:cNvPr id="91138"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b="0"/>
              <a:t>级联</a:t>
            </a:r>
            <a:r>
              <a:rPr lang="en-US" altLang="zh-CN" b="0"/>
              <a:t>(The cascade)	</a:t>
            </a:r>
            <a:r>
              <a:rPr lang="zh-CN" altLang="en-US" b="0"/>
              <a:t>，</a:t>
            </a:r>
            <a:r>
              <a:rPr lang="en-US" altLang="zh-CN" b="0"/>
              <a:t>CSS</a:t>
            </a:r>
            <a:r>
              <a:rPr lang="zh-CN" altLang="en-US" b="0"/>
              <a:t>是</a:t>
            </a:r>
            <a:r>
              <a:rPr lang="en-US" altLang="zh-CN" b="0"/>
              <a:t>Cascading Style Sheet </a:t>
            </a:r>
            <a:r>
              <a:rPr lang="zh-CN" altLang="en-US" b="0"/>
              <a:t>的简写，说明级联是非常重要的。从表层来看，级联表明</a:t>
            </a:r>
            <a:r>
              <a:rPr lang="en-US" altLang="zh-CN" b="0"/>
              <a:t>CSS</a:t>
            </a:r>
            <a:r>
              <a:rPr lang="zh-CN" altLang="en-US" b="0"/>
              <a:t>规则的顺序问题，但是级联远比这个复杂，在所有的选择器中某个选择器定义的规则是否能够胜出（即优先级）取决于三个元素：</a:t>
            </a:r>
            <a:r>
              <a:rPr lang="en-US" altLang="zh-CN" b="0"/>
              <a:t>Importance</a:t>
            </a:r>
            <a:r>
              <a:rPr lang="zh-CN" altLang="en-US" b="0"/>
              <a:t>，</a:t>
            </a:r>
            <a:r>
              <a:rPr lang="en-US" altLang="zh-CN" b="0"/>
              <a:t>Specificity</a:t>
            </a:r>
            <a:r>
              <a:rPr lang="zh-CN" altLang="en-US" b="0"/>
              <a:t>，</a:t>
            </a:r>
            <a:r>
              <a:rPr lang="en-US" altLang="zh-CN" b="0"/>
              <a:t>Source order</a:t>
            </a:r>
          </a:p>
          <a:p>
            <a:pPr marL="228600" lvl="1" indent="0">
              <a:buClr>
                <a:srgbClr val="C00000"/>
              </a:buClr>
              <a:buFont typeface="宋体" panose="02010600030101010101" pitchFamily="2" charset="-122"/>
              <a:buAutoNum type="circleNumDbPlain" startAt="2"/>
            </a:pPr>
            <a:r>
              <a:rPr lang="zh-CN" altLang="en-US" b="0"/>
              <a:t>特性值 </a:t>
            </a:r>
            <a:r>
              <a:rPr lang="en-US" altLang="zh-CN" b="0"/>
              <a:t>(Specificity) 	</a:t>
            </a:r>
          </a:p>
          <a:p>
            <a:pPr marL="228600" lvl="1" indent="0">
              <a:buClr>
                <a:srgbClr val="C00000"/>
              </a:buClr>
              <a:buNone/>
            </a:pPr>
            <a:r>
              <a:rPr lang="zh-CN" altLang="en-US" b="0"/>
              <a:t>通过</a:t>
            </a:r>
            <a:r>
              <a:rPr lang="en-US" altLang="zh-CN" b="0"/>
              <a:t>4</a:t>
            </a:r>
            <a:r>
              <a:rPr lang="zh-CN" altLang="en-US" b="0"/>
              <a:t>个特性值来量化一个选择器</a:t>
            </a:r>
            <a:endParaRPr lang="en-US" altLang="zh-CN" b="0"/>
          </a:p>
          <a:p>
            <a:pPr lvl="2">
              <a:buClr>
                <a:srgbClr val="C00000"/>
              </a:buClr>
            </a:pPr>
            <a:r>
              <a:rPr lang="en-US" altLang="zh-CN" sz="1800"/>
              <a:t>Thousands</a:t>
            </a:r>
          </a:p>
          <a:p>
            <a:pPr lvl="3">
              <a:buClr>
                <a:srgbClr val="C00000"/>
              </a:buClr>
            </a:pPr>
            <a:r>
              <a:rPr lang="zh-CN" altLang="en-US" sz="1800" b="0"/>
              <a:t>声明在元素的</a:t>
            </a:r>
            <a:r>
              <a:rPr lang="en-US" altLang="zh-CN" sz="1800" b="0"/>
              <a:t>style</a:t>
            </a:r>
            <a:r>
              <a:rPr lang="zh-CN" altLang="en-US" sz="1800" b="0"/>
              <a:t>属性中。特性值记为</a:t>
            </a:r>
            <a:r>
              <a:rPr lang="en-US" altLang="zh-CN" sz="1800" b="0"/>
              <a:t>1000</a:t>
            </a:r>
          </a:p>
          <a:p>
            <a:pPr lvl="2">
              <a:buClr>
                <a:srgbClr val="C00000"/>
              </a:buClr>
            </a:pPr>
            <a:r>
              <a:rPr lang="en-US" altLang="zh-CN" sz="1800"/>
              <a:t>Hundreds</a:t>
            </a:r>
          </a:p>
          <a:p>
            <a:pPr lvl="3">
              <a:buClr>
                <a:srgbClr val="C00000"/>
              </a:buClr>
            </a:pPr>
            <a:r>
              <a:rPr lang="zh-CN" altLang="en-US" sz="1800" b="0"/>
              <a:t>包含在一个选择器中的所有</a:t>
            </a:r>
            <a:r>
              <a:rPr lang="en-US" altLang="zh-CN" sz="1800" b="0"/>
              <a:t>ID</a:t>
            </a:r>
            <a:r>
              <a:rPr lang="zh-CN" altLang="en-US" sz="1800" b="0"/>
              <a:t>选择器</a:t>
            </a:r>
            <a:endParaRPr lang="en-US" altLang="zh-CN" sz="1800" b="0"/>
          </a:p>
          <a:p>
            <a:pPr lvl="2">
              <a:buClr>
                <a:srgbClr val="C00000"/>
              </a:buClr>
            </a:pPr>
            <a:r>
              <a:rPr lang="en-US" altLang="zh-CN" sz="1800"/>
              <a:t>Tens</a:t>
            </a:r>
          </a:p>
          <a:p>
            <a:pPr lvl="3">
              <a:buClr>
                <a:srgbClr val="C00000"/>
              </a:buClr>
            </a:pPr>
            <a:r>
              <a:rPr lang="zh-CN" altLang="en-US" sz="1800" b="0"/>
              <a:t>包含在一个选择器中的所有类选择器，属性选择器，伪类选择器	</a:t>
            </a:r>
            <a:endParaRPr lang="en-US" altLang="zh-CN" sz="1800" b="0"/>
          </a:p>
          <a:p>
            <a:pPr lvl="2">
              <a:buClr>
                <a:srgbClr val="C00000"/>
              </a:buClr>
            </a:pPr>
            <a:r>
              <a:rPr lang="en-US" altLang="zh-CN" sz="1800"/>
              <a:t>Ones</a:t>
            </a:r>
          </a:p>
          <a:p>
            <a:pPr lvl="3">
              <a:buClr>
                <a:srgbClr val="C00000"/>
              </a:buClr>
            </a:pPr>
            <a:r>
              <a:rPr lang="zh-CN" altLang="en-US" sz="1800" b="0"/>
              <a:t>包含在一个选择器中的所有元素选择器，伪元素选择器</a:t>
            </a:r>
            <a:endParaRPr lang="en-US" altLang="zh-CN" sz="1800" b="0"/>
          </a:p>
          <a:p>
            <a:pPr marL="228600" lvl="1" indent="0">
              <a:buClr>
                <a:srgbClr val="C00000"/>
              </a:buClr>
              <a:buNone/>
            </a:pPr>
            <a:r>
              <a:rPr lang="en-US" altLang="zh-CN" b="0"/>
              <a:t>	</a:t>
            </a:r>
            <a:endParaRPr lang="zh-CN" altLang="en-US">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7"/>
          <p:cNvSpPr>
            <a:spLocks noGrp="1"/>
          </p:cNvSpPr>
          <p:nvPr>
            <p:ph type="title"/>
          </p:nvPr>
        </p:nvSpPr>
        <p:spPr/>
        <p:txBody>
          <a:bodyPr vert="horz" wrap="square" lIns="90333" tIns="44376" rIns="90333" bIns="44376" anchor="b"/>
          <a:lstStyle/>
          <a:p>
            <a:r>
              <a:rPr lang="zh-CN" altLang="en-US"/>
              <a:t>其他控件</a:t>
            </a:r>
          </a:p>
        </p:txBody>
      </p:sp>
      <p:sp>
        <p:nvSpPr>
          <p:cNvPr id="22530" name="TextBox 2"/>
          <p:cNvSpPr txBox="1"/>
          <p:nvPr/>
        </p:nvSpPr>
        <p:spPr>
          <a:xfrm>
            <a:off x="428625" y="1819275"/>
            <a:ext cx="3240088" cy="1722438"/>
          </a:xfrm>
          <a:prstGeom prst="rect">
            <a:avLst/>
          </a:prstGeom>
          <a:noFill/>
          <a:ln w="9525">
            <a:noFill/>
          </a:ln>
        </p:spPr>
        <p:txBody>
          <a:bodyPr>
            <a:spAutoFit/>
          </a:bodyPr>
          <a:lstStyle/>
          <a:p>
            <a:pPr>
              <a:lnSpc>
                <a:spcPct val="150000"/>
              </a:lnSpc>
            </a:pPr>
            <a:r>
              <a:rPr lang="zh-CN" altLang="en-US" sz="1200" b="0" i="0">
                <a:latin typeface="微软雅黑" panose="020B0503020204020204" pitchFamily="34" charset="-122"/>
                <a:ea typeface="微软雅黑" panose="020B0503020204020204" pitchFamily="34" charset="-122"/>
              </a:rPr>
              <a:t>矩形、占位符、输入框、形状按钮、按钮</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zh-CN" altLang="en-US" sz="1200" b="0" i="0">
                <a:latin typeface="微软雅黑" panose="020B0503020204020204" pitchFamily="34" charset="-122"/>
                <a:ea typeface="微软雅黑" panose="020B0503020204020204" pitchFamily="34" charset="-122"/>
              </a:rPr>
              <a:t>       使用方法：选中某个组件后，直接拖入到工作区域使用即可。另外，可以对这些组件的尺寸、颜色、边框、文字进行编辑。</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en-US" altLang="zh-CN" sz="1200" b="0" i="0">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注：</a:t>
            </a:r>
            <a:r>
              <a:rPr lang="en-US" altLang="zh-CN" sz="1200" b="0" i="0">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矩形、占位符、形状按钮都有很多形状可以变化、彼此之间也可以相互转换。</a:t>
            </a:r>
            <a:r>
              <a:rPr lang="en-US" altLang="zh-CN" sz="1200" b="0" i="0">
                <a:latin typeface="微软雅黑" panose="020B0503020204020204" pitchFamily="34" charset="-122"/>
                <a:ea typeface="微软雅黑" panose="020B0503020204020204" pitchFamily="34" charset="-122"/>
              </a:rPr>
              <a:t> </a:t>
            </a:r>
            <a:endParaRPr lang="zh-CN" altLang="en-US" sz="1200" b="0" i="0">
              <a:latin typeface="微软雅黑" panose="020B0503020204020204" pitchFamily="34" charset="-122"/>
              <a:ea typeface="微软雅黑" panose="020B0503020204020204" pitchFamily="34" charset="-122"/>
            </a:endParaRPr>
          </a:p>
        </p:txBody>
      </p:sp>
      <p:sp>
        <p:nvSpPr>
          <p:cNvPr id="22531" name="TextBox 3"/>
          <p:cNvSpPr txBox="1"/>
          <p:nvPr/>
        </p:nvSpPr>
        <p:spPr>
          <a:xfrm>
            <a:off x="428625" y="1285875"/>
            <a:ext cx="1004888"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其它控件</a:t>
            </a:r>
          </a:p>
        </p:txBody>
      </p:sp>
      <p:pic>
        <p:nvPicPr>
          <p:cNvPr id="22532" name="Picture 2"/>
          <p:cNvPicPr>
            <a:picLocks noChangeAspect="1"/>
          </p:cNvPicPr>
          <p:nvPr/>
        </p:nvPicPr>
        <p:blipFill>
          <a:blip r:embed="rId2" cstate="print"/>
          <a:stretch>
            <a:fillRect/>
          </a:stretch>
        </p:blipFill>
        <p:spPr>
          <a:xfrm>
            <a:off x="5000625" y="1500188"/>
            <a:ext cx="3609975" cy="3048000"/>
          </a:xfrm>
          <a:prstGeom prst="rect">
            <a:avLst/>
          </a:prstGeom>
          <a:noFill/>
          <a:ln w="9525">
            <a:noFill/>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p:cNvSpPr>
          <p:nvPr>
            <p:ph type="title"/>
          </p:nvPr>
        </p:nvSpPr>
        <p:spPr/>
        <p:txBody>
          <a:bodyPr vert="horz" wrap="square" lIns="90333" tIns="44376" rIns="90333" bIns="44376" anchor="b"/>
          <a:lstStyle/>
          <a:p>
            <a:r>
              <a:rPr lang="zh-CN" altLang="en-US"/>
              <a:t>级联与继承</a:t>
            </a:r>
            <a:r>
              <a:rPr lang="en-US" altLang="zh-CN"/>
              <a:t>-</a:t>
            </a:r>
            <a:r>
              <a:rPr lang="zh-CN" altLang="en-US"/>
              <a:t>级联</a:t>
            </a:r>
          </a:p>
        </p:txBody>
      </p:sp>
      <p:sp>
        <p:nvSpPr>
          <p:cNvPr id="92162"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b="0"/>
              <a:t>级联</a:t>
            </a:r>
            <a:r>
              <a:rPr lang="en-US" altLang="zh-CN" b="0"/>
              <a:t>(The cascade)	</a:t>
            </a:r>
            <a:r>
              <a:rPr lang="zh-CN" altLang="en-US" b="0"/>
              <a:t>，</a:t>
            </a:r>
            <a:r>
              <a:rPr lang="en-US" altLang="zh-CN" b="0"/>
              <a:t>CSS</a:t>
            </a:r>
            <a:r>
              <a:rPr lang="zh-CN" altLang="en-US" b="0"/>
              <a:t>是</a:t>
            </a:r>
            <a:r>
              <a:rPr lang="en-US" altLang="zh-CN" b="0"/>
              <a:t>Cascading Style Sheet </a:t>
            </a:r>
            <a:r>
              <a:rPr lang="zh-CN" altLang="en-US" b="0"/>
              <a:t>的简写，说明级联是非常重要的。从表层来看，级联表明</a:t>
            </a:r>
            <a:r>
              <a:rPr lang="en-US" altLang="zh-CN" b="0"/>
              <a:t>CSS</a:t>
            </a:r>
            <a:r>
              <a:rPr lang="zh-CN" altLang="en-US" b="0"/>
              <a:t>规则的顺序问题，但是级联远比这个复杂，在所有的选择器中某个选择器定义的规则是否能够胜出（即优先级）取决于三个元素：</a:t>
            </a:r>
            <a:r>
              <a:rPr lang="en-US" altLang="zh-CN" b="0"/>
              <a:t>Importance</a:t>
            </a:r>
            <a:r>
              <a:rPr lang="zh-CN" altLang="en-US" b="0"/>
              <a:t>，</a:t>
            </a:r>
            <a:r>
              <a:rPr lang="en-US" altLang="zh-CN" b="0"/>
              <a:t>Specificity</a:t>
            </a:r>
            <a:r>
              <a:rPr lang="zh-CN" altLang="en-US" b="0"/>
              <a:t>，</a:t>
            </a:r>
            <a:r>
              <a:rPr lang="en-US" altLang="zh-CN" b="0"/>
              <a:t>Source order</a:t>
            </a:r>
          </a:p>
          <a:p>
            <a:pPr marL="228600" lvl="1" indent="0">
              <a:buClr>
                <a:srgbClr val="C00000"/>
              </a:buClr>
              <a:buFont typeface="宋体" panose="02010600030101010101" pitchFamily="2" charset="-122"/>
              <a:buAutoNum type="circleNumDbPlain" startAt="2"/>
            </a:pPr>
            <a:r>
              <a:rPr lang="zh-CN" altLang="en-US" b="0"/>
              <a:t>特性值 </a:t>
            </a:r>
            <a:r>
              <a:rPr lang="en-US" altLang="zh-CN" b="0"/>
              <a:t>(Specificity) 	</a:t>
            </a:r>
          </a:p>
          <a:p>
            <a:pPr marL="228600" lvl="1" indent="0">
              <a:buClr>
                <a:srgbClr val="C00000"/>
              </a:buClr>
              <a:buNone/>
            </a:pPr>
            <a:r>
              <a:rPr lang="en-US" altLang="zh-CN" b="0"/>
              <a:t>	</a:t>
            </a:r>
            <a:endParaRPr lang="zh-CN" altLang="en-US">
              <a:sym typeface="宋体" panose="02010600030101010101" pitchFamily="2" charset="-122"/>
            </a:endParaRPr>
          </a:p>
          <a:p>
            <a:pPr marL="228600" lvl="1" indent="0">
              <a:buNone/>
            </a:pPr>
            <a:endParaRPr lang="zh-CN" altLang="en-US">
              <a:sym typeface="宋体" panose="02010600030101010101" pitchFamily="2" charset="-122"/>
            </a:endParaRPr>
          </a:p>
        </p:txBody>
      </p:sp>
      <p:pic>
        <p:nvPicPr>
          <p:cNvPr id="92163" name="图片 1"/>
          <p:cNvPicPr>
            <a:picLocks noChangeAspect="1"/>
          </p:cNvPicPr>
          <p:nvPr/>
        </p:nvPicPr>
        <p:blipFill>
          <a:blip r:embed="rId2" cstate="print"/>
          <a:stretch>
            <a:fillRect/>
          </a:stretch>
        </p:blipFill>
        <p:spPr>
          <a:xfrm>
            <a:off x="381000" y="2438400"/>
            <a:ext cx="7243763" cy="3759200"/>
          </a:xfrm>
          <a:prstGeom prst="rect">
            <a:avLst/>
          </a:prstGeom>
          <a:noFill/>
          <a:ln w="9525">
            <a:noFill/>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p:cNvSpPr>
          <p:nvPr>
            <p:ph type="title"/>
          </p:nvPr>
        </p:nvSpPr>
        <p:spPr/>
        <p:txBody>
          <a:bodyPr vert="horz" wrap="square" lIns="90333" tIns="44376" rIns="90333" bIns="44376" anchor="b"/>
          <a:lstStyle/>
          <a:p>
            <a:r>
              <a:rPr lang="zh-CN" altLang="en-US"/>
              <a:t>特性值</a:t>
            </a:r>
          </a:p>
        </p:txBody>
      </p:sp>
      <p:sp>
        <p:nvSpPr>
          <p:cNvPr id="3" name="文本框 2"/>
          <p:cNvSpPr txBox="1"/>
          <p:nvPr/>
        </p:nvSpPr>
        <p:spPr>
          <a:xfrm>
            <a:off x="152400" y="609600"/>
            <a:ext cx="8991600" cy="4154488"/>
          </a:xfrm>
          <a:prstGeom prst="rect">
            <a:avLst/>
          </a:prstGeom>
          <a:noFill/>
        </p:spPr>
        <p:txBody>
          <a:bodyPr>
            <a:spAutoFit/>
          </a:bodyPr>
          <a:lstStyle/>
          <a:p>
            <a:r>
              <a:rPr lang="zh-CN" altLang="en-US" sz="2000" b="0" i="0">
                <a:latin typeface="Arial" panose="020B0604020202020204" pitchFamily="34" charset="0"/>
              </a:rPr>
              <a:t>特性值</a:t>
            </a:r>
            <a:endParaRPr lang="en-US" altLang="zh-CN" sz="2000" b="0" i="0">
              <a:latin typeface="Arial" panose="020B0604020202020204" pitchFamily="34" charset="0"/>
            </a:endParaRPr>
          </a:p>
          <a:p>
            <a:endParaRPr lang="en-US" altLang="zh-CN" sz="2000" b="0" i="0">
              <a:latin typeface="Arial" panose="020B0604020202020204" pitchFamily="34" charset="0"/>
            </a:endParaRPr>
          </a:p>
          <a:p>
            <a:pPr>
              <a:buFont typeface="Arial" panose="020B0604020202020204" pitchFamily="34" charset="0"/>
              <a:buChar char="•"/>
            </a:pPr>
            <a:r>
              <a:rPr lang="en-US" altLang="zh-CN" sz="2000" b="0" i="0">
                <a:latin typeface="Arial" panose="020B0604020202020204" pitchFamily="34" charset="0"/>
              </a:rPr>
              <a:t>1000	</a:t>
            </a:r>
          </a:p>
          <a:p>
            <a:r>
              <a:rPr lang="zh-CN" altLang="en-US" sz="2000" b="0" i="0">
                <a:latin typeface="Arial" panose="020B0604020202020204" pitchFamily="34" charset="0"/>
              </a:rPr>
              <a:t>如果声明是在</a:t>
            </a:r>
            <a:r>
              <a:rPr lang="en-US" altLang="zh-CN" sz="2000" b="0" i="0">
                <a:latin typeface="Arial" panose="020B0604020202020204" pitchFamily="34" charset="0"/>
                <a:hlinkClick r:id="rId2"/>
              </a:rPr>
              <a:t>style</a:t>
            </a:r>
            <a:r>
              <a:rPr lang="zh-CN" altLang="en-US" sz="2000" b="0" i="0">
                <a:latin typeface="Arial" panose="020B0604020202020204" pitchFamily="34" charset="0"/>
              </a:rPr>
              <a:t> 属性中该列加</a:t>
            </a:r>
            <a:r>
              <a:rPr lang="en-US" altLang="zh-CN" sz="2000" b="0" i="0">
                <a:latin typeface="Arial" panose="020B0604020202020204" pitchFamily="34" charset="0"/>
              </a:rPr>
              <a:t>1</a:t>
            </a:r>
            <a:r>
              <a:rPr lang="zh-CN" altLang="en-US" sz="2000" b="0" i="0">
                <a:latin typeface="Arial" panose="020B0604020202020204" pitchFamily="34" charset="0"/>
              </a:rPr>
              <a:t>分（这样的声明没有选择器，所以它们的专用性总是</a:t>
            </a:r>
            <a:r>
              <a:rPr lang="en-US" altLang="zh-CN" sz="2000" b="0" i="0">
                <a:latin typeface="Arial" panose="020B0604020202020204" pitchFamily="34" charset="0"/>
              </a:rPr>
              <a:t>1000</a:t>
            </a:r>
            <a:r>
              <a:rPr lang="zh-CN" altLang="en-US" sz="2000" b="0" i="0">
                <a:latin typeface="Arial" panose="020B0604020202020204" pitchFamily="34" charset="0"/>
              </a:rPr>
              <a:t>。）否则为</a:t>
            </a:r>
            <a:r>
              <a:rPr lang="en-US" altLang="zh-CN" sz="2000" b="0" i="0">
                <a:latin typeface="Arial" panose="020B0604020202020204" pitchFamily="34" charset="0"/>
              </a:rPr>
              <a:t>0</a:t>
            </a:r>
            <a:r>
              <a:rPr lang="zh-CN" altLang="en-US" sz="2000" b="0" i="0">
                <a:latin typeface="Arial" panose="020B0604020202020204" pitchFamily="34" charset="0"/>
              </a:rPr>
              <a:t>。</a:t>
            </a:r>
          </a:p>
          <a:p>
            <a:pPr>
              <a:buFont typeface="Arial" panose="020B0604020202020204" pitchFamily="34" charset="0"/>
              <a:buChar char="•"/>
            </a:pPr>
            <a:r>
              <a:rPr lang="en-US" altLang="zh-CN" sz="2000" b="0" i="0">
                <a:latin typeface="Arial" panose="020B0604020202020204" pitchFamily="34" charset="0"/>
              </a:rPr>
              <a:t>100</a:t>
            </a:r>
          </a:p>
          <a:p>
            <a:r>
              <a:rPr lang="en-US" altLang="zh-CN" sz="2000" b="0" i="0">
                <a:latin typeface="Arial" panose="020B0604020202020204" pitchFamily="34" charset="0"/>
              </a:rPr>
              <a:t>	</a:t>
            </a:r>
            <a:r>
              <a:rPr lang="zh-CN" altLang="en-US" sz="2000" b="0" i="0">
                <a:latin typeface="Arial" panose="020B0604020202020204" pitchFamily="34" charset="0"/>
              </a:rPr>
              <a:t>在整个选择器中每包含一个</a:t>
            </a:r>
            <a:r>
              <a:rPr lang="en-US" altLang="zh-CN" sz="2000" i="0">
                <a:latin typeface="Arial" panose="020B0604020202020204" pitchFamily="34" charset="0"/>
              </a:rPr>
              <a:t>ID</a:t>
            </a:r>
            <a:r>
              <a:rPr lang="zh-CN" altLang="en-US" sz="2000" i="0">
                <a:latin typeface="Arial" panose="020B0604020202020204" pitchFamily="34" charset="0"/>
              </a:rPr>
              <a:t>选择器</a:t>
            </a:r>
            <a:r>
              <a:rPr lang="zh-CN" altLang="en-US" sz="2000" b="0" i="0">
                <a:latin typeface="Arial" panose="020B0604020202020204" pitchFamily="34" charset="0"/>
              </a:rPr>
              <a:t>就在该列中加</a:t>
            </a:r>
            <a:r>
              <a:rPr lang="en-US" altLang="zh-CN" sz="2000" b="0" i="0">
                <a:latin typeface="Arial" panose="020B0604020202020204" pitchFamily="34" charset="0"/>
              </a:rPr>
              <a:t>1</a:t>
            </a:r>
            <a:r>
              <a:rPr lang="zh-CN" altLang="en-US" sz="2000" b="0" i="0">
                <a:latin typeface="Arial" panose="020B0604020202020204" pitchFamily="34" charset="0"/>
              </a:rPr>
              <a:t>分。</a:t>
            </a:r>
          </a:p>
          <a:p>
            <a:pPr>
              <a:buFont typeface="Arial" panose="020B0604020202020204" pitchFamily="34" charset="0"/>
              <a:buChar char="•"/>
            </a:pPr>
            <a:r>
              <a:rPr lang="en-US" altLang="zh-CN" sz="2000" b="0" i="0">
                <a:latin typeface="Arial" panose="020B0604020202020204" pitchFamily="34" charset="0"/>
              </a:rPr>
              <a:t>10</a:t>
            </a:r>
          </a:p>
          <a:p>
            <a:r>
              <a:rPr lang="en-US" altLang="zh-CN" sz="2000" b="0" i="0">
                <a:latin typeface="Arial" panose="020B0604020202020204" pitchFamily="34" charset="0"/>
              </a:rPr>
              <a:t>	</a:t>
            </a:r>
            <a:r>
              <a:rPr lang="zh-CN" altLang="en-US" sz="2000" b="0" i="0">
                <a:latin typeface="Arial" panose="020B0604020202020204" pitchFamily="34" charset="0"/>
              </a:rPr>
              <a:t>在整个选择器中每包含一个</a:t>
            </a:r>
            <a:r>
              <a:rPr lang="zh-CN" altLang="en-US" sz="2000" i="0">
                <a:latin typeface="Arial" panose="020B0604020202020204" pitchFamily="34" charset="0"/>
              </a:rPr>
              <a:t>类选择器</a:t>
            </a:r>
            <a:r>
              <a:rPr lang="zh-CN" altLang="en-US" sz="2000" b="0" i="0">
                <a:latin typeface="Arial" panose="020B0604020202020204" pitchFamily="34" charset="0"/>
              </a:rPr>
              <a:t>、</a:t>
            </a:r>
            <a:r>
              <a:rPr lang="zh-CN" altLang="en-US" sz="2000" i="0">
                <a:latin typeface="Arial" panose="020B0604020202020204" pitchFamily="34" charset="0"/>
              </a:rPr>
              <a:t>属性选择器</a:t>
            </a:r>
            <a:r>
              <a:rPr lang="zh-CN" altLang="en-US" sz="2000" b="0" i="0">
                <a:latin typeface="Arial" panose="020B0604020202020204" pitchFamily="34" charset="0"/>
              </a:rPr>
              <a:t>、或者</a:t>
            </a:r>
            <a:r>
              <a:rPr lang="zh-CN" altLang="en-US" sz="2000" i="0">
                <a:latin typeface="Arial" panose="020B0604020202020204" pitchFamily="34" charset="0"/>
              </a:rPr>
              <a:t>伪类</a:t>
            </a:r>
            <a:r>
              <a:rPr lang="zh-CN" altLang="en-US" sz="2000" b="0" i="0">
                <a:latin typeface="Arial" panose="020B0604020202020204" pitchFamily="34" charset="0"/>
              </a:rPr>
              <a:t>就在该列中加</a:t>
            </a:r>
            <a:r>
              <a:rPr lang="en-US" altLang="zh-CN" sz="2000" b="0" i="0">
                <a:latin typeface="Arial" panose="020B0604020202020204" pitchFamily="34" charset="0"/>
              </a:rPr>
              <a:t>1</a:t>
            </a:r>
            <a:r>
              <a:rPr lang="zh-CN" altLang="en-US" sz="2000" b="0" i="0">
                <a:latin typeface="Arial" panose="020B0604020202020204" pitchFamily="34" charset="0"/>
              </a:rPr>
              <a:t>分。</a:t>
            </a:r>
          </a:p>
          <a:p>
            <a:pPr>
              <a:buFont typeface="Arial" panose="020B0604020202020204" pitchFamily="34" charset="0"/>
              <a:buChar char="•"/>
            </a:pPr>
            <a:r>
              <a:rPr lang="en-US" altLang="zh-CN" sz="2000" b="0" i="0">
                <a:latin typeface="Arial" panose="020B0604020202020204" pitchFamily="34" charset="0"/>
              </a:rPr>
              <a:t>1</a:t>
            </a:r>
          </a:p>
          <a:p>
            <a:r>
              <a:rPr lang="en-US" altLang="zh-CN" sz="2000" b="0" i="0">
                <a:latin typeface="Arial" panose="020B0604020202020204" pitchFamily="34" charset="0"/>
              </a:rPr>
              <a:t>	</a:t>
            </a:r>
            <a:r>
              <a:rPr lang="zh-CN" altLang="en-US" sz="2000" b="0" i="0">
                <a:latin typeface="Arial" panose="020B0604020202020204" pitchFamily="34" charset="0"/>
              </a:rPr>
              <a:t>在整个选择器中每包含一个</a:t>
            </a:r>
            <a:r>
              <a:rPr lang="zh-CN" altLang="en-US" sz="2000" i="0">
                <a:latin typeface="Arial" panose="020B0604020202020204" pitchFamily="34" charset="0"/>
              </a:rPr>
              <a:t>元素选择器</a:t>
            </a:r>
            <a:r>
              <a:rPr lang="zh-CN" altLang="en-US" sz="2000" b="0" i="0">
                <a:latin typeface="Arial" panose="020B0604020202020204" pitchFamily="34" charset="0"/>
              </a:rPr>
              <a:t>或</a:t>
            </a:r>
            <a:r>
              <a:rPr lang="zh-CN" altLang="en-US" sz="2000" i="0">
                <a:latin typeface="Arial" panose="020B0604020202020204" pitchFamily="34" charset="0"/>
              </a:rPr>
              <a:t>伪元素就</a:t>
            </a:r>
            <a:r>
              <a:rPr lang="zh-CN" altLang="en-US" sz="2000" b="0" i="0">
                <a:latin typeface="Arial" panose="020B0604020202020204" pitchFamily="34" charset="0"/>
              </a:rPr>
              <a:t>在该列中加</a:t>
            </a:r>
            <a:r>
              <a:rPr lang="en-US" altLang="zh-CN" sz="2000" b="0" i="0">
                <a:latin typeface="Arial" panose="020B0604020202020204" pitchFamily="34" charset="0"/>
              </a:rPr>
              <a:t>1</a:t>
            </a:r>
            <a:r>
              <a:rPr lang="zh-CN" altLang="en-US" sz="2000" b="0" i="0">
                <a:latin typeface="Arial" panose="020B0604020202020204" pitchFamily="34" charset="0"/>
              </a:rPr>
              <a:t>分。</a:t>
            </a:r>
          </a:p>
          <a:p>
            <a:endParaRPr lang="zh-CN" altLang="en-US">
              <a:latin typeface="Arial" panose="020B0604020202020204" pitchFamily="34"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p:cNvSpPr>
          <p:nvPr>
            <p:ph type="title"/>
          </p:nvPr>
        </p:nvSpPr>
        <p:spPr/>
        <p:txBody>
          <a:bodyPr vert="horz" wrap="square" lIns="90333" tIns="44376" rIns="90333" bIns="44376" anchor="b"/>
          <a:lstStyle/>
          <a:p>
            <a:r>
              <a:rPr lang="zh-CN" altLang="en-US"/>
              <a:t>级联与继承</a:t>
            </a:r>
            <a:r>
              <a:rPr lang="en-US" altLang="zh-CN"/>
              <a:t>-</a:t>
            </a:r>
            <a:r>
              <a:rPr lang="zh-CN" altLang="en-US"/>
              <a:t>级联</a:t>
            </a:r>
          </a:p>
        </p:txBody>
      </p:sp>
      <p:sp>
        <p:nvSpPr>
          <p:cNvPr id="94210"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b="0"/>
              <a:t>级联</a:t>
            </a:r>
            <a:r>
              <a:rPr lang="en-US" altLang="zh-CN" b="0"/>
              <a:t>(The cascade)	</a:t>
            </a:r>
            <a:r>
              <a:rPr lang="zh-CN" altLang="en-US" b="0"/>
              <a:t>，</a:t>
            </a:r>
            <a:r>
              <a:rPr lang="en-US" altLang="zh-CN" b="0"/>
              <a:t>CSS</a:t>
            </a:r>
            <a:r>
              <a:rPr lang="zh-CN" altLang="en-US" b="0"/>
              <a:t>是</a:t>
            </a:r>
            <a:r>
              <a:rPr lang="en-US" altLang="zh-CN" b="0"/>
              <a:t>Cascading Style Sheet </a:t>
            </a:r>
            <a:r>
              <a:rPr lang="zh-CN" altLang="en-US" b="0"/>
              <a:t>的简写，说明级联是非常重要的。从表层来看，级联表明</a:t>
            </a:r>
            <a:r>
              <a:rPr lang="en-US" altLang="zh-CN" b="0"/>
              <a:t>CSS</a:t>
            </a:r>
            <a:r>
              <a:rPr lang="zh-CN" altLang="en-US" b="0"/>
              <a:t>规则的顺序问题，但是级联远比这个复杂，在所有的选择器中某个选择器定义的规则是否能够胜出（即优先级）取决于三个元素：</a:t>
            </a:r>
            <a:r>
              <a:rPr lang="en-US" altLang="zh-CN" b="0"/>
              <a:t>Importance</a:t>
            </a:r>
            <a:r>
              <a:rPr lang="zh-CN" altLang="en-US" b="0"/>
              <a:t>，</a:t>
            </a:r>
            <a:r>
              <a:rPr lang="en-US" altLang="zh-CN" b="0"/>
              <a:t>Specificity</a:t>
            </a:r>
            <a:r>
              <a:rPr lang="zh-CN" altLang="en-US" b="0"/>
              <a:t>，</a:t>
            </a:r>
            <a:r>
              <a:rPr lang="en-US" altLang="zh-CN" b="0"/>
              <a:t>Source order</a:t>
            </a:r>
          </a:p>
          <a:p>
            <a:pPr marL="228600" lvl="1" indent="0">
              <a:buClr>
                <a:srgbClr val="C00000"/>
              </a:buClr>
              <a:buFont typeface="宋体" panose="02010600030101010101" pitchFamily="2" charset="-122"/>
              <a:buAutoNum type="circleNumDbPlain" startAt="3"/>
            </a:pPr>
            <a:r>
              <a:rPr lang="zh-CN" altLang="en-US" b="0"/>
              <a:t>代码顺序 </a:t>
            </a:r>
            <a:r>
              <a:rPr lang="en-US" altLang="zh-CN" b="0"/>
              <a:t>(Source order) </a:t>
            </a:r>
          </a:p>
          <a:p>
            <a:pPr marL="228600" lvl="1" indent="0">
              <a:buClr>
                <a:srgbClr val="C00000"/>
              </a:buClr>
              <a:buNone/>
            </a:pPr>
            <a:r>
              <a:rPr lang="en-US" altLang="zh-CN" b="0"/>
              <a:t>	</a:t>
            </a:r>
            <a:r>
              <a:rPr lang="zh-CN" altLang="en-US" b="0"/>
              <a:t>如果多个竞争选择器具有相同的重要性和特性值，代码顺序就发挥作用了，后来规则优先前面规则。 </a:t>
            </a:r>
            <a:r>
              <a:rPr lang="en-US" altLang="zh-CN" b="0"/>
              <a:t>	</a:t>
            </a:r>
            <a:endParaRPr lang="zh-CN" altLang="en-US">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p:cNvSpPr>
          <p:nvPr>
            <p:ph type="title"/>
          </p:nvPr>
        </p:nvSpPr>
        <p:spPr/>
        <p:txBody>
          <a:bodyPr vert="horz" wrap="square" lIns="90333" tIns="44376" rIns="90333" bIns="44376" anchor="b"/>
          <a:lstStyle/>
          <a:p>
            <a:r>
              <a:rPr lang="zh-CN" altLang="en-US"/>
              <a:t>级联与继承</a:t>
            </a:r>
            <a:r>
              <a:rPr lang="en-US" altLang="zh-CN"/>
              <a:t>-</a:t>
            </a:r>
            <a:r>
              <a:rPr lang="zh-CN" altLang="en-US"/>
              <a:t>继承</a:t>
            </a:r>
          </a:p>
        </p:txBody>
      </p:sp>
      <p:sp>
        <p:nvSpPr>
          <p:cNvPr id="95234"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b="0"/>
              <a:t>继承（</a:t>
            </a:r>
            <a:r>
              <a:rPr lang="en-US" altLang="zh-CN" b="0"/>
              <a:t>Inheritance</a:t>
            </a:r>
            <a:r>
              <a:rPr lang="zh-CN" altLang="en-US" b="0"/>
              <a:t>） </a:t>
            </a:r>
            <a:endParaRPr lang="en-US" altLang="zh-CN" b="0"/>
          </a:p>
          <a:p>
            <a:pPr marL="228600" lvl="1" indent="0">
              <a:buClr>
                <a:srgbClr val="C00000"/>
              </a:buClr>
              <a:buNone/>
            </a:pPr>
            <a:r>
              <a:rPr lang="en-US" altLang="zh-CN" b="0"/>
              <a:t>CSS</a:t>
            </a:r>
            <a:r>
              <a:rPr lang="zh-CN" altLang="en-US" b="0"/>
              <a:t>中有些规则将会默认被子元素继承，有些则不会。比如</a:t>
            </a:r>
            <a:r>
              <a:rPr lang="en-US" altLang="zh-CN" b="0"/>
              <a:t>font</a:t>
            </a:r>
            <a:r>
              <a:rPr lang="zh-CN" altLang="en-US" b="0"/>
              <a:t>系列属性，文本系列属性、列表系列属性，</a:t>
            </a:r>
            <a:r>
              <a:rPr lang="en-US" altLang="zh-CN" b="0"/>
              <a:t>cursor</a:t>
            </a:r>
          </a:p>
          <a:p>
            <a:pPr marL="228600" lvl="1" indent="0">
              <a:buClr>
                <a:srgbClr val="C00000"/>
              </a:buClr>
            </a:pPr>
            <a:r>
              <a:rPr lang="en-US" altLang="zh-CN" b="0"/>
              <a:t>CSS</a:t>
            </a:r>
            <a:r>
              <a:rPr lang="zh-CN" altLang="en-US" b="0"/>
              <a:t>提供了三个特殊的值用来处理继承</a:t>
            </a:r>
            <a:endParaRPr lang="en-US" altLang="zh-CN" b="0"/>
          </a:p>
          <a:p>
            <a:pPr lvl="2">
              <a:buClr>
                <a:srgbClr val="C00000"/>
              </a:buClr>
            </a:pPr>
            <a:r>
              <a:rPr lang="en-US" altLang="zh-CN" sz="1800" b="0"/>
              <a:t>1) inherit </a:t>
            </a:r>
            <a:r>
              <a:rPr lang="zh-CN" altLang="en-US" sz="1800" b="0"/>
              <a:t>继承父元素的样式	</a:t>
            </a:r>
            <a:endParaRPr lang="en-US" altLang="zh-CN" sz="1800" b="0"/>
          </a:p>
          <a:p>
            <a:pPr lvl="2">
              <a:buClr>
                <a:srgbClr val="C00000"/>
              </a:buClr>
            </a:pPr>
            <a:r>
              <a:rPr lang="en-US" altLang="zh-CN" sz="1800" b="0"/>
              <a:t>2) initial </a:t>
            </a:r>
            <a:r>
              <a:rPr lang="zh-CN" altLang="en-US" sz="1800" b="0"/>
              <a:t>不继承。应用浏览器的默认样式	</a:t>
            </a:r>
            <a:endParaRPr lang="en-US" altLang="zh-CN" sz="1800" b="0"/>
          </a:p>
          <a:p>
            <a:pPr lvl="2">
              <a:buClr>
                <a:srgbClr val="C00000"/>
              </a:buClr>
            </a:pPr>
            <a:r>
              <a:rPr lang="en-US" altLang="zh-CN" sz="1800" b="0"/>
              <a:t>3) unset </a:t>
            </a:r>
            <a:r>
              <a:rPr lang="zh-CN" altLang="en-US" sz="1800" b="0"/>
              <a:t>不设定，表现该规则本来特性，即如果该规则具有继承属性则继承，否则不继承。 </a:t>
            </a:r>
            <a:r>
              <a:rPr lang="en-US" altLang="zh-CN" sz="1800" b="0"/>
              <a:t>	</a:t>
            </a:r>
            <a:endParaRPr lang="zh-CN" altLang="en-US" sz="1800">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p:cNvSpPr>
          <p:nvPr>
            <p:ph type="title"/>
          </p:nvPr>
        </p:nvSpPr>
        <p:spPr/>
        <p:txBody>
          <a:bodyPr vert="horz" wrap="square" lIns="90333" tIns="44376" rIns="90333" bIns="44376" anchor="b"/>
          <a:lstStyle/>
          <a:p>
            <a:r>
              <a:rPr lang="en-US" altLang="zh-CN"/>
              <a:t>CSS</a:t>
            </a:r>
            <a:r>
              <a:rPr lang="zh-CN" altLang="en-US"/>
              <a:t>中单位值</a:t>
            </a:r>
          </a:p>
        </p:txBody>
      </p:sp>
      <p:sp>
        <p:nvSpPr>
          <p:cNvPr id="3" name="文本框 2"/>
          <p:cNvSpPr txBox="1"/>
          <p:nvPr/>
        </p:nvSpPr>
        <p:spPr>
          <a:xfrm>
            <a:off x="0" y="515938"/>
            <a:ext cx="9144000" cy="5786438"/>
          </a:xfrm>
          <a:prstGeom prst="rect">
            <a:avLst/>
          </a:prstGeom>
          <a:noFill/>
        </p:spPr>
        <p:txBody>
          <a:bodyPr>
            <a:spAutoFit/>
          </a:bodyPr>
          <a:lstStyle/>
          <a:p>
            <a:pPr marL="457200" indent="-457200">
              <a:buAutoNum type="arabicPeriod"/>
            </a:pPr>
            <a:r>
              <a:rPr lang="zh-CN" altLang="en-US" sz="2000" i="0">
                <a:latin typeface="Arial" panose="020B0604020202020204" pitchFamily="34" charset="0"/>
              </a:rPr>
              <a:t>颜色</a:t>
            </a:r>
            <a:endParaRPr lang="en-US" altLang="zh-CN" sz="2000" i="0">
              <a:latin typeface="Arial" panose="020B0604020202020204" pitchFamily="34" charset="0"/>
            </a:endParaRPr>
          </a:p>
          <a:p>
            <a:pPr marL="457200" indent="-457200"/>
            <a:r>
              <a:rPr lang="zh-CN" altLang="en-US" sz="2000" b="0" i="0">
                <a:latin typeface="Arial" panose="020B0604020202020204" pitchFamily="34" charset="0"/>
              </a:rPr>
              <a:t>现代计算机中可用的标准颜色系统是</a:t>
            </a:r>
            <a:r>
              <a:rPr lang="en-US" altLang="zh-CN" sz="2000" b="0" i="0">
                <a:latin typeface="Arial" panose="020B0604020202020204" pitchFamily="34" charset="0"/>
              </a:rPr>
              <a:t>24</a:t>
            </a:r>
            <a:r>
              <a:rPr lang="zh-CN" altLang="en-US" sz="2000" b="0" i="0">
                <a:latin typeface="Arial" panose="020B0604020202020204" pitchFamily="34" charset="0"/>
              </a:rPr>
              <a:t>位，通过不同的红、绿、蓝通道，每个通道有</a:t>
            </a:r>
            <a:r>
              <a:rPr lang="en-US" altLang="zh-CN" sz="2000" b="0" i="0">
                <a:latin typeface="Arial" panose="020B0604020202020204" pitchFamily="34" charset="0"/>
              </a:rPr>
              <a:t>256</a:t>
            </a:r>
            <a:r>
              <a:rPr lang="zh-CN" altLang="en-US" sz="2000" b="0" i="0">
                <a:latin typeface="Arial" panose="020B0604020202020204" pitchFamily="34" charset="0"/>
              </a:rPr>
              <a:t>种不同的值，从而显示出大约</a:t>
            </a:r>
            <a:r>
              <a:rPr lang="en-US" altLang="zh-CN" sz="2000" b="0" i="0">
                <a:latin typeface="Arial" panose="020B0604020202020204" pitchFamily="34" charset="0"/>
              </a:rPr>
              <a:t>1670</a:t>
            </a:r>
            <a:r>
              <a:rPr lang="zh-CN" altLang="en-US" sz="2000" b="0" i="0">
                <a:latin typeface="Arial" panose="020B0604020202020204" pitchFamily="34" charset="0"/>
              </a:rPr>
              <a:t>万种不同的颜色。  </a:t>
            </a:r>
            <a:r>
              <a:rPr lang="en-US" altLang="zh-CN" sz="2000" b="0" i="0">
                <a:latin typeface="Arial" panose="020B0604020202020204" pitchFamily="34" charset="0"/>
              </a:rPr>
              <a:t>(256 x 256 x 256 = 16,777,216.)</a:t>
            </a:r>
          </a:p>
          <a:p>
            <a:pPr marL="800100" lvl="1" indent="-342900">
              <a:spcBef>
                <a:spcPts val="600"/>
              </a:spcBef>
              <a:spcAft>
                <a:spcPts val="600"/>
              </a:spcAft>
              <a:buFont typeface="Arial" panose="020B0604020202020204" pitchFamily="34" charset="0"/>
              <a:buChar char="•"/>
            </a:pPr>
            <a:r>
              <a:rPr lang="zh-CN" altLang="en-US" sz="2000" i="0">
                <a:latin typeface="Arial" panose="020B0604020202020204" pitchFamily="34" charset="0"/>
              </a:rPr>
              <a:t>关键字</a:t>
            </a:r>
            <a:endParaRPr lang="en-US" altLang="zh-CN" sz="2000" i="0">
              <a:latin typeface="Arial" panose="020B0604020202020204" pitchFamily="34" charset="0"/>
            </a:endParaRPr>
          </a:p>
          <a:p>
            <a:pPr marL="800100" lvl="1" indent="-342900"/>
            <a:r>
              <a:rPr lang="zh-CN" altLang="en-US" sz="2000" b="0" i="0">
                <a:latin typeface="Arial" panose="020B0604020202020204" pitchFamily="34" charset="0"/>
              </a:rPr>
              <a:t>具体查看 </a:t>
            </a:r>
            <a:r>
              <a:rPr lang="en-US" altLang="zh-CN" sz="2000" b="0" i="0">
                <a:latin typeface="Arial" panose="020B0604020202020204" pitchFamily="34" charset="0"/>
              </a:rPr>
              <a:t>https://developer.mozilla.org/zh-CN/docs/Web/CSS/color_value#Color_keywords</a:t>
            </a:r>
          </a:p>
          <a:p>
            <a:pPr marL="800100" lvl="1" indent="-342900">
              <a:spcBef>
                <a:spcPts val="600"/>
              </a:spcBef>
              <a:spcAft>
                <a:spcPts val="600"/>
              </a:spcAft>
              <a:buFont typeface="Arial" panose="020B0604020202020204" pitchFamily="34" charset="0"/>
              <a:buChar char="•"/>
            </a:pPr>
            <a:r>
              <a:rPr lang="zh-CN" altLang="en-US" sz="2000" i="0">
                <a:latin typeface="Arial" panose="020B0604020202020204" pitchFamily="34" charset="0"/>
              </a:rPr>
              <a:t>十六进制值</a:t>
            </a:r>
            <a:endParaRPr lang="en-US" altLang="zh-CN" sz="2000" i="0">
              <a:latin typeface="Arial" panose="020B0604020202020204" pitchFamily="34" charset="0"/>
            </a:endParaRPr>
          </a:p>
          <a:p>
            <a:pPr marL="800100" lvl="1" indent="-342900"/>
            <a:r>
              <a:rPr lang="zh-CN" altLang="en-US" sz="2000" b="0" i="0">
                <a:latin typeface="Arial" panose="020B0604020202020204" pitchFamily="34" charset="0"/>
              </a:rPr>
              <a:t>每个颜色包括一个哈希</a:t>
            </a:r>
            <a:r>
              <a:rPr lang="en-US" altLang="zh-CN" sz="2000" b="0" i="0">
                <a:latin typeface="Arial" panose="020B0604020202020204" pitchFamily="34" charset="0"/>
              </a:rPr>
              <a:t>/</a:t>
            </a:r>
            <a:r>
              <a:rPr lang="zh-CN" altLang="en-US" sz="2000" b="0" i="0">
                <a:latin typeface="Arial" panose="020B0604020202020204" pitchFamily="34" charset="0"/>
              </a:rPr>
              <a:t>磅符号（</a:t>
            </a:r>
            <a:r>
              <a:rPr lang="en-US" altLang="zh-CN" sz="2000" b="0" i="0">
                <a:latin typeface="Arial" panose="020B0604020202020204" pitchFamily="34" charset="0"/>
              </a:rPr>
              <a:t>#</a:t>
            </a:r>
            <a:r>
              <a:rPr lang="zh-CN" altLang="en-US" sz="2000" b="0" i="0">
                <a:latin typeface="Arial" panose="020B0604020202020204" pitchFamily="34" charset="0"/>
              </a:rPr>
              <a:t>）和其后面紧跟的六个十六进制数，其中每个十六进制数可以是</a:t>
            </a:r>
            <a:r>
              <a:rPr lang="en-US" altLang="zh-CN" sz="2000" b="0" i="0">
                <a:latin typeface="Arial" panose="020B0604020202020204" pitchFamily="34" charset="0"/>
              </a:rPr>
              <a:t>0</a:t>
            </a:r>
            <a:r>
              <a:rPr lang="zh-CN" altLang="en-US" sz="2000" b="0" i="0">
                <a:latin typeface="Arial" panose="020B0604020202020204" pitchFamily="34" charset="0"/>
              </a:rPr>
              <a:t>和</a:t>
            </a:r>
            <a:r>
              <a:rPr lang="en-US" altLang="zh-CN" sz="2000" b="0" i="0">
                <a:latin typeface="Arial" panose="020B0604020202020204" pitchFamily="34" charset="0"/>
              </a:rPr>
              <a:t>F</a:t>
            </a:r>
            <a:r>
              <a:rPr lang="zh-CN" altLang="en-US" sz="2000" b="0" i="0">
                <a:latin typeface="Arial" panose="020B0604020202020204" pitchFamily="34" charset="0"/>
              </a:rPr>
              <a:t>之间的一个值（一共</a:t>
            </a:r>
            <a:r>
              <a:rPr lang="en-US" altLang="zh-CN" sz="2000" b="0" i="0">
                <a:latin typeface="Arial" panose="020B0604020202020204" pitchFamily="34" charset="0"/>
              </a:rPr>
              <a:t>16</a:t>
            </a:r>
            <a:r>
              <a:rPr lang="zh-CN" altLang="en-US" sz="2000" b="0" i="0">
                <a:latin typeface="Arial" panose="020B0604020202020204" pitchFamily="34" charset="0"/>
              </a:rPr>
              <a:t>个），</a:t>
            </a:r>
            <a:r>
              <a:rPr lang="en-US" altLang="zh-CN" sz="2000" b="0" i="0">
                <a:latin typeface="Arial" panose="020B0604020202020204" pitchFamily="34" charset="0"/>
              </a:rPr>
              <a:t>0123456789abcdef</a:t>
            </a:r>
            <a:r>
              <a:rPr lang="zh-CN" altLang="en-US" sz="2000" b="0" i="0">
                <a:latin typeface="Arial" panose="020B0604020202020204" pitchFamily="34" charset="0"/>
              </a:rPr>
              <a:t>。每对十六进制数代表一个通道（红色、绿色或者蓝色）允许我们指定</a:t>
            </a:r>
            <a:r>
              <a:rPr lang="en-US" altLang="zh-CN" sz="2000" b="0" i="0">
                <a:latin typeface="Arial" panose="020B0604020202020204" pitchFamily="34" charset="0"/>
              </a:rPr>
              <a:t>256</a:t>
            </a:r>
            <a:r>
              <a:rPr lang="zh-CN" altLang="en-US" sz="2000" b="0" i="0">
                <a:latin typeface="Arial" panose="020B0604020202020204" pitchFamily="34" charset="0"/>
              </a:rPr>
              <a:t>个可用值。 例如：</a:t>
            </a:r>
            <a:r>
              <a:rPr lang="en-US" altLang="zh-CN" sz="2000">
                <a:latin typeface="Arial" panose="020B0604020202020204" pitchFamily="34" charset="0"/>
              </a:rPr>
              <a:t>#e0b0ff;</a:t>
            </a:r>
            <a:endParaRPr lang="en-US" altLang="zh-CN" sz="2000" b="0" i="0">
              <a:latin typeface="Arial" panose="020B0604020202020204" pitchFamily="34" charset="0"/>
            </a:endParaRPr>
          </a:p>
          <a:p>
            <a:pPr marL="800100" lvl="1" indent="-342900">
              <a:spcBef>
                <a:spcPts val="600"/>
              </a:spcBef>
              <a:spcAft>
                <a:spcPts val="600"/>
              </a:spcAft>
              <a:buFont typeface="Arial" panose="020B0604020202020204" pitchFamily="34" charset="0"/>
              <a:buChar char="•"/>
            </a:pPr>
            <a:r>
              <a:rPr lang="en-US" altLang="zh-CN" sz="2000" b="0" i="0">
                <a:latin typeface="Arial" panose="020B0604020202020204" pitchFamily="34" charset="0"/>
              </a:rPr>
              <a:t>RGB</a:t>
            </a:r>
            <a:r>
              <a:rPr lang="zh-CN" altLang="en-US" sz="2000" b="0" i="0">
                <a:latin typeface="Arial" panose="020B0604020202020204" pitchFamily="34" charset="0"/>
              </a:rPr>
              <a:t>函数</a:t>
            </a:r>
            <a:endParaRPr lang="en-US" altLang="zh-CN" sz="2000" b="0" i="0">
              <a:latin typeface="Arial" panose="020B0604020202020204" pitchFamily="34" charset="0"/>
            </a:endParaRPr>
          </a:p>
          <a:p>
            <a:pPr marL="800100" lvl="1" indent="-342900"/>
            <a:r>
              <a:rPr lang="zh-CN" altLang="en-US" sz="2000" b="0" i="0">
                <a:latin typeface="Arial" panose="020B0604020202020204" pitchFamily="34" charset="0"/>
              </a:rPr>
              <a:t>一个</a:t>
            </a:r>
            <a:r>
              <a:rPr lang="en-US" altLang="zh-CN" sz="2000" b="0" i="0">
                <a:latin typeface="Arial" panose="020B0604020202020204" pitchFamily="34" charset="0"/>
              </a:rPr>
              <a:t>RGB</a:t>
            </a:r>
            <a:r>
              <a:rPr lang="zh-CN" altLang="en-US" sz="2000" b="0" i="0">
                <a:latin typeface="Arial" panose="020B0604020202020204" pitchFamily="34" charset="0"/>
              </a:rPr>
              <a:t>值是一个函数</a:t>
            </a:r>
            <a:r>
              <a:rPr lang="en-US" altLang="zh-CN" sz="2000" b="0" i="0">
                <a:latin typeface="Arial" panose="020B0604020202020204" pitchFamily="34" charset="0"/>
              </a:rPr>
              <a:t>rgb() -</a:t>
            </a:r>
            <a:r>
              <a:rPr lang="zh-CN" altLang="en-US" sz="2000" b="0" i="0">
                <a:latin typeface="Arial" panose="020B0604020202020204" pitchFamily="34" charset="0"/>
              </a:rPr>
              <a:t>这是给定的三个参数表示的红色，绿色和蓝色通道的颜色值，在大致相同的方式作为十六进制值。与</a:t>
            </a:r>
            <a:r>
              <a:rPr lang="en-US" altLang="zh-CN" sz="2000" b="0" i="0">
                <a:latin typeface="Arial" panose="020B0604020202020204" pitchFamily="34" charset="0"/>
              </a:rPr>
              <a:t>RGB</a:t>
            </a:r>
            <a:r>
              <a:rPr lang="zh-CN" altLang="en-US" sz="2000" b="0" i="0">
                <a:latin typeface="Arial" panose="020B0604020202020204" pitchFamily="34" charset="0"/>
              </a:rPr>
              <a:t>的区别在于，每个通道不是由两个十六进制数字表示的，而是由</a:t>
            </a:r>
            <a:r>
              <a:rPr lang="en-US" altLang="zh-CN" sz="2000" b="0" i="0">
                <a:latin typeface="Arial" panose="020B0604020202020204" pitchFamily="34" charset="0"/>
              </a:rPr>
              <a:t>0</a:t>
            </a:r>
            <a:r>
              <a:rPr lang="zh-CN" altLang="en-US" sz="2000" b="0" i="0">
                <a:latin typeface="Arial" panose="020B0604020202020204" pitchFamily="34" charset="0"/>
              </a:rPr>
              <a:t>到</a:t>
            </a:r>
            <a:r>
              <a:rPr lang="en-US" altLang="zh-CN" sz="2000" b="0" i="0">
                <a:latin typeface="Arial" panose="020B0604020202020204" pitchFamily="34" charset="0"/>
              </a:rPr>
              <a:t>255</a:t>
            </a:r>
            <a:r>
              <a:rPr lang="zh-CN" altLang="en-US" sz="2000" b="0" i="0">
                <a:latin typeface="Arial" panose="020B0604020202020204" pitchFamily="34" charset="0"/>
              </a:rPr>
              <a:t>之间的十进制数表示的。 例如 </a:t>
            </a:r>
            <a:r>
              <a:rPr lang="is-IS" altLang="zh-CN" sz="2000">
                <a:latin typeface="Arial" panose="020B0604020202020204" pitchFamily="34" charset="0"/>
              </a:rPr>
              <a:t>rgb(255,0,0)</a:t>
            </a:r>
            <a:endParaRPr lang="en-US" altLang="zh-CN" sz="2000" b="0" i="0">
              <a:latin typeface="Arial" panose="020B0604020202020204" pitchFamily="34"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p:cNvSpPr>
            <a:spLocks noGrp="1"/>
          </p:cNvSpPr>
          <p:nvPr>
            <p:ph type="title"/>
          </p:nvPr>
        </p:nvSpPr>
        <p:spPr/>
        <p:txBody>
          <a:bodyPr vert="horz" wrap="square" lIns="90333" tIns="44376" rIns="90333" bIns="44376" anchor="b"/>
          <a:lstStyle/>
          <a:p>
            <a:r>
              <a:rPr lang="en-US" altLang="zh-CN"/>
              <a:t>CSS</a:t>
            </a:r>
            <a:r>
              <a:rPr lang="zh-CN" altLang="en-US"/>
              <a:t>中单位值</a:t>
            </a:r>
          </a:p>
        </p:txBody>
      </p:sp>
      <p:sp>
        <p:nvSpPr>
          <p:cNvPr id="3" name="文本框 2"/>
          <p:cNvSpPr txBox="1"/>
          <p:nvPr/>
        </p:nvSpPr>
        <p:spPr>
          <a:xfrm>
            <a:off x="0" y="515938"/>
            <a:ext cx="9144000" cy="1770063"/>
          </a:xfrm>
          <a:prstGeom prst="rect">
            <a:avLst/>
          </a:prstGeom>
          <a:noFill/>
        </p:spPr>
        <p:txBody>
          <a:bodyPr>
            <a:spAutoFit/>
          </a:bodyPr>
          <a:lstStyle/>
          <a:p>
            <a:pPr marL="800100" lvl="1" indent="-342900">
              <a:spcBef>
                <a:spcPts val="600"/>
              </a:spcBef>
              <a:spcAft>
                <a:spcPts val="600"/>
              </a:spcAft>
              <a:buFont typeface="Arial" panose="020B0604020202020204" pitchFamily="34" charset="0"/>
              <a:buChar char="•"/>
            </a:pPr>
            <a:r>
              <a:rPr lang="en-US" altLang="zh-CN" sz="2000" b="0" i="0">
                <a:latin typeface="Arial" panose="020B0604020202020204" pitchFamily="34" charset="0"/>
              </a:rPr>
              <a:t>RGBA</a:t>
            </a:r>
            <a:r>
              <a:rPr lang="zh-CN" altLang="en-US" sz="2000" b="0" i="0">
                <a:latin typeface="Arial" panose="020B0604020202020204" pitchFamily="34" charset="0"/>
              </a:rPr>
              <a:t>函数</a:t>
            </a:r>
            <a:endParaRPr lang="en-US" altLang="zh-CN" sz="2000" b="0" i="0">
              <a:latin typeface="Arial" panose="020B0604020202020204" pitchFamily="34" charset="0"/>
            </a:endParaRPr>
          </a:p>
          <a:p>
            <a:pPr marL="800100" lvl="1" indent="-342900"/>
            <a:r>
              <a:rPr lang="en-US" altLang="zh-CN" sz="2000" b="0" i="0">
                <a:latin typeface="宋体" panose="02010600030101010101" pitchFamily="2" charset="-122"/>
              </a:rPr>
              <a:t>Rgba</a:t>
            </a:r>
            <a:r>
              <a:rPr lang="zh-CN" altLang="en-US" sz="2000" b="0" i="0">
                <a:latin typeface="宋体" panose="02010600030101010101" pitchFamily="2" charset="-122"/>
              </a:rPr>
              <a:t>函数不仅允许您设置想要显示的颜色</a:t>
            </a:r>
            <a:r>
              <a:rPr lang="en-US" altLang="zh-CN" sz="2000" b="0" i="0">
                <a:latin typeface="宋体" panose="02010600030101010101" pitchFamily="2" charset="-122"/>
              </a:rPr>
              <a:t>,</a:t>
            </a:r>
            <a:r>
              <a:rPr lang="zh-CN" altLang="en-US" sz="2000" b="0" i="0">
                <a:latin typeface="宋体" panose="02010600030101010101" pitchFamily="2" charset="-122"/>
              </a:rPr>
              <a:t>还有此颜色的透明度（ </a:t>
            </a:r>
            <a:r>
              <a:rPr lang="en-US" altLang="zh-CN" sz="2000" b="0" i="0">
                <a:latin typeface="宋体" panose="02010600030101010101" pitchFamily="2" charset="-122"/>
              </a:rPr>
              <a:t>transparency</a:t>
            </a:r>
            <a:r>
              <a:rPr lang="zh-CN" altLang="en-US" sz="2000" b="0" i="0">
                <a:latin typeface="宋体" panose="02010600030101010101" pitchFamily="2" charset="-122"/>
              </a:rPr>
              <a:t> ）。它们相应的函数采用同样的参数</a:t>
            </a:r>
            <a:r>
              <a:rPr lang="en-US" altLang="zh-CN" sz="2000" b="0" i="0">
                <a:latin typeface="宋体" panose="02010600030101010101" pitchFamily="2" charset="-122"/>
              </a:rPr>
              <a:t>,</a:t>
            </a:r>
            <a:r>
              <a:rPr lang="zh-CN" altLang="en-US" sz="2000" b="0" i="0">
                <a:latin typeface="宋体" panose="02010600030101010101" pitchFamily="2" charset="-122"/>
              </a:rPr>
              <a:t>再加上第四个值，范围在</a:t>
            </a:r>
            <a:r>
              <a:rPr lang="en-US" altLang="zh-CN" sz="2000" b="0" i="0">
                <a:latin typeface="宋体" panose="02010600030101010101" pitchFamily="2" charset="-122"/>
              </a:rPr>
              <a:t>0 - 1——</a:t>
            </a:r>
            <a:r>
              <a:rPr lang="zh-CN" altLang="en-US" sz="2000" b="0" i="0">
                <a:latin typeface="宋体" panose="02010600030101010101" pitchFamily="2" charset="-122"/>
              </a:rPr>
              <a:t>设置透明度</a:t>
            </a:r>
            <a:r>
              <a:rPr lang="en-US" altLang="zh-CN" sz="2000" b="0" i="0">
                <a:latin typeface="宋体" panose="02010600030101010101" pitchFamily="2" charset="-122"/>
              </a:rPr>
              <a:t>,</a:t>
            </a:r>
            <a:r>
              <a:rPr lang="zh-CN" altLang="en-US" sz="2000" b="0" i="0">
                <a:latin typeface="宋体" panose="02010600030101010101" pitchFamily="2" charset="-122"/>
              </a:rPr>
              <a:t>或</a:t>
            </a:r>
            <a:r>
              <a:rPr lang="en-US" altLang="zh-CN" sz="2000" b="0" i="0">
                <a:latin typeface="宋体" panose="02010600030101010101" pitchFamily="2" charset="-122"/>
              </a:rPr>
              <a:t>alpha</a:t>
            </a:r>
            <a:r>
              <a:rPr lang="zh-CN" altLang="en-US" sz="2000" b="0" i="0">
                <a:latin typeface="宋体" panose="02010600030101010101" pitchFamily="2" charset="-122"/>
              </a:rPr>
              <a:t>通道。</a:t>
            </a:r>
            <a:r>
              <a:rPr lang="en-US" altLang="zh-CN" sz="2000" b="0" i="0">
                <a:latin typeface="宋体" panose="02010600030101010101" pitchFamily="2" charset="-122"/>
              </a:rPr>
              <a:t>0</a:t>
            </a:r>
            <a:r>
              <a:rPr lang="zh-CN" altLang="en-US" sz="2000" b="0" i="0">
                <a:latin typeface="宋体" panose="02010600030101010101" pitchFamily="2" charset="-122"/>
              </a:rPr>
              <a:t>是完全透明的</a:t>
            </a:r>
            <a:r>
              <a:rPr lang="en-US" altLang="zh-CN" sz="2000" b="0" i="0">
                <a:latin typeface="宋体" panose="02010600030101010101" pitchFamily="2" charset="-122"/>
              </a:rPr>
              <a:t>,1</a:t>
            </a:r>
            <a:r>
              <a:rPr lang="zh-CN" altLang="en-US" sz="2000" b="0" i="0">
                <a:latin typeface="宋体" panose="02010600030101010101" pitchFamily="2" charset="-122"/>
              </a:rPr>
              <a:t>是完全不透明的。例如</a:t>
            </a:r>
            <a:r>
              <a:rPr lang="en-US" altLang="zh-CN" sz="2000">
                <a:latin typeface="Arial" panose="020B0604020202020204" pitchFamily="34" charset="0"/>
              </a:rPr>
              <a:t>background-color: rgba(255,0,0,0.5);</a:t>
            </a:r>
            <a:endParaRPr lang="en-US" altLang="zh-CN" sz="2000" b="0" i="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p:cNvSpPr>
            <a:spLocks noGrp="1"/>
          </p:cNvSpPr>
          <p:nvPr>
            <p:ph type="title"/>
          </p:nvPr>
        </p:nvSpPr>
        <p:spPr/>
        <p:txBody>
          <a:bodyPr vert="horz" wrap="square" lIns="90333" tIns="44376" rIns="90333" bIns="44376" anchor="b"/>
          <a:lstStyle/>
          <a:p>
            <a:r>
              <a:rPr lang="en-US" altLang="zh-CN"/>
              <a:t>CSS</a:t>
            </a:r>
            <a:r>
              <a:rPr lang="zh-CN" altLang="en-US"/>
              <a:t>中单位值</a:t>
            </a:r>
          </a:p>
        </p:txBody>
      </p:sp>
      <p:sp>
        <p:nvSpPr>
          <p:cNvPr id="3" name="文本框 2"/>
          <p:cNvSpPr txBox="1"/>
          <p:nvPr/>
        </p:nvSpPr>
        <p:spPr>
          <a:xfrm>
            <a:off x="0" y="515938"/>
            <a:ext cx="9144000" cy="4554538"/>
          </a:xfrm>
          <a:prstGeom prst="rect">
            <a:avLst/>
          </a:prstGeom>
          <a:noFill/>
        </p:spPr>
        <p:txBody>
          <a:bodyPr>
            <a:spAutoFit/>
          </a:bodyPr>
          <a:lstStyle/>
          <a:p>
            <a:pPr marL="457200" indent="-457200">
              <a:buFont typeface="宋体" panose="02010600030101010101" pitchFamily="2" charset="-122"/>
              <a:buAutoNum type="arabicPeriod" startAt="2"/>
            </a:pPr>
            <a:r>
              <a:rPr lang="zh-CN" altLang="en-US" sz="2000" i="0">
                <a:latin typeface="Arial" panose="020B0604020202020204" pitchFamily="34" charset="0"/>
              </a:rPr>
              <a:t>长度和尺寸</a:t>
            </a:r>
            <a:endParaRPr lang="en-US" altLang="zh-CN" sz="2000" b="0" i="0">
              <a:latin typeface="Arial" panose="020B0604020202020204" pitchFamily="34" charset="0"/>
            </a:endParaRPr>
          </a:p>
          <a:p>
            <a:pPr marL="800100" lvl="1" indent="-342900">
              <a:spcBef>
                <a:spcPts val="600"/>
              </a:spcBef>
              <a:spcAft>
                <a:spcPts val="600"/>
              </a:spcAft>
              <a:buFont typeface="Arial" panose="020B0604020202020204" pitchFamily="34" charset="0"/>
              <a:buChar char="•"/>
            </a:pPr>
            <a:r>
              <a:rPr lang="zh-CN" altLang="en-US" sz="2000" i="0">
                <a:latin typeface="Arial" panose="020B0604020202020204" pitchFamily="34" charset="0"/>
              </a:rPr>
              <a:t>绝对值单位</a:t>
            </a:r>
            <a:endParaRPr lang="en-US" altLang="zh-CN" sz="2000" i="0">
              <a:latin typeface="Arial" panose="020B0604020202020204" pitchFamily="34" charset="0"/>
            </a:endParaRPr>
          </a:p>
          <a:p>
            <a:pPr marL="800100" lvl="1" indent="-342900"/>
            <a:r>
              <a:rPr lang="zh-CN" altLang="en-US" sz="2000" b="0" i="0">
                <a:latin typeface="Arial" panose="020B0604020202020204" pitchFamily="34" charset="0"/>
              </a:rPr>
              <a:t>像素 </a:t>
            </a:r>
            <a:r>
              <a:rPr lang="en-US" altLang="zh-CN" sz="2000" b="0" i="0">
                <a:latin typeface="Arial" panose="020B0604020202020204" pitchFamily="34" charset="0"/>
              </a:rPr>
              <a:t>(px) </a:t>
            </a:r>
            <a:r>
              <a:rPr lang="zh-CN" altLang="en-US" sz="2000" b="0" i="0">
                <a:latin typeface="Arial" panose="020B0604020202020204" pitchFamily="34" charset="0"/>
              </a:rPr>
              <a:t>是一种绝对单位（</a:t>
            </a:r>
            <a:r>
              <a:rPr lang="en-US" altLang="zh-CN" sz="2000" b="0" i="0">
                <a:latin typeface="Arial" panose="020B0604020202020204" pitchFamily="34" charset="0"/>
              </a:rPr>
              <a:t>absolute units</a:t>
            </a:r>
            <a:r>
              <a:rPr lang="zh-CN" altLang="en-US" sz="2000" b="0" i="0">
                <a:latin typeface="Arial" panose="020B0604020202020204" pitchFamily="34" charset="0"/>
              </a:rPr>
              <a:t>）， 因为无论其他相关的设置怎么变化，像素指定的值是不会变化的。其他的绝对单位有 </a:t>
            </a:r>
            <a:r>
              <a:rPr lang="it-IT" altLang="zh-CN" sz="2000" b="0" i="0">
                <a:latin typeface="Arial" panose="020B0604020202020204" pitchFamily="34" charset="0"/>
              </a:rPr>
              <a:t>mm, cm, in: </a:t>
            </a:r>
            <a:r>
              <a:rPr lang="zh-CN" altLang="it-IT" sz="2000" b="0" i="0">
                <a:latin typeface="Arial" panose="020B0604020202020204" pitchFamily="34" charset="0"/>
              </a:rPr>
              <a:t>毫米（</a:t>
            </a:r>
            <a:r>
              <a:rPr lang="it-IT" altLang="zh-CN" sz="2000" b="0" i="0">
                <a:latin typeface="Arial" panose="020B0604020202020204" pitchFamily="34" charset="0"/>
              </a:rPr>
              <a:t>Millimeters</a:t>
            </a:r>
            <a:r>
              <a:rPr lang="zh-CN" altLang="it-IT" sz="2000" b="0" i="0">
                <a:latin typeface="Arial" panose="020B0604020202020204" pitchFamily="34" charset="0"/>
              </a:rPr>
              <a:t>），厘米（</a:t>
            </a:r>
            <a:r>
              <a:rPr lang="it-IT" altLang="zh-CN" sz="2000" b="0" i="0">
                <a:latin typeface="Arial" panose="020B0604020202020204" pitchFamily="34" charset="0"/>
              </a:rPr>
              <a:t>centimeters</a:t>
            </a:r>
            <a:r>
              <a:rPr lang="zh-CN" altLang="it-IT" sz="2000" b="0" i="0">
                <a:latin typeface="Arial" panose="020B0604020202020204" pitchFamily="34" charset="0"/>
              </a:rPr>
              <a:t>），英寸（</a:t>
            </a:r>
            <a:r>
              <a:rPr lang="it-IT" altLang="zh-CN" sz="2000" b="0" i="0">
                <a:latin typeface="Arial" panose="020B0604020202020204" pitchFamily="34" charset="0"/>
              </a:rPr>
              <a:t>inches</a:t>
            </a:r>
            <a:r>
              <a:rPr lang="zh-CN" altLang="it-IT" sz="2000" b="0" i="0">
                <a:latin typeface="Arial" panose="020B0604020202020204" pitchFamily="34" charset="0"/>
              </a:rPr>
              <a:t>）</a:t>
            </a:r>
            <a:endParaRPr lang="en-US" altLang="zh-CN" sz="2000" b="0" i="0">
              <a:latin typeface="Arial" panose="020B0604020202020204" pitchFamily="34" charset="0"/>
            </a:endParaRPr>
          </a:p>
          <a:p>
            <a:pPr marL="800100" lvl="1" indent="-342900">
              <a:spcBef>
                <a:spcPts val="600"/>
              </a:spcBef>
              <a:spcAft>
                <a:spcPts val="600"/>
              </a:spcAft>
              <a:buFont typeface="Arial" panose="020B0604020202020204" pitchFamily="34" charset="0"/>
              <a:buChar char="•"/>
            </a:pPr>
            <a:r>
              <a:rPr lang="zh-CN" altLang="en-US" sz="2000" i="0">
                <a:latin typeface="Arial" panose="020B0604020202020204" pitchFamily="34" charset="0"/>
              </a:rPr>
              <a:t>相对值单位</a:t>
            </a:r>
            <a:r>
              <a:rPr lang="en-US" altLang="zh-CN" sz="2000" b="0" i="0">
                <a:latin typeface="Arial" panose="020B0604020202020204" pitchFamily="34" charset="0"/>
              </a:rPr>
              <a:t>em</a:t>
            </a:r>
            <a:endParaRPr lang="en-US" altLang="zh-CN" sz="2000" i="0">
              <a:latin typeface="Arial" panose="020B0604020202020204" pitchFamily="34" charset="0"/>
            </a:endParaRPr>
          </a:p>
          <a:p>
            <a:pPr marL="800100" lvl="1" indent="-342900"/>
            <a:r>
              <a:rPr lang="en-US" altLang="zh-CN" sz="2000" b="0" i="0">
                <a:latin typeface="Arial" panose="020B0604020202020204" pitchFamily="34" charset="0"/>
              </a:rPr>
              <a:t>1em</a:t>
            </a:r>
            <a:r>
              <a:rPr lang="zh-CN" altLang="en-US" sz="2000" b="0" i="0">
                <a:latin typeface="Arial" panose="020B0604020202020204" pitchFamily="34" charset="0"/>
              </a:rPr>
              <a:t>与当前元素的字体大小相同（一个大写字母</a:t>
            </a:r>
            <a:r>
              <a:rPr lang="en-US" altLang="zh-CN" sz="2000" b="0" i="0">
                <a:latin typeface="Arial" panose="020B0604020202020204" pitchFamily="34" charset="0"/>
              </a:rPr>
              <a:t>M</a:t>
            </a:r>
            <a:r>
              <a:rPr lang="zh-CN" altLang="en-US" sz="2000" b="0" i="0">
                <a:latin typeface="Arial" panose="020B0604020202020204" pitchFamily="34" charset="0"/>
              </a:rPr>
              <a:t>的宽度）。</a:t>
            </a:r>
            <a:r>
              <a:rPr lang="en-US" altLang="zh-CN" sz="2000" b="0" i="0">
                <a:latin typeface="Arial" panose="020B0604020202020204" pitchFamily="34" charset="0"/>
              </a:rPr>
              <a:t>CSS</a:t>
            </a:r>
            <a:r>
              <a:rPr lang="zh-CN" altLang="en-US" sz="2000" b="0" i="0">
                <a:latin typeface="Arial" panose="020B0604020202020204" pitchFamily="34" charset="0"/>
              </a:rPr>
              <a:t>样式被应用之前，浏览器给网页设置的默认基础字体大小是</a:t>
            </a:r>
            <a:r>
              <a:rPr lang="en-US" altLang="zh-CN" sz="2000" b="0" i="0">
                <a:latin typeface="Arial" panose="020B0604020202020204" pitchFamily="34" charset="0"/>
              </a:rPr>
              <a:t>16</a:t>
            </a:r>
            <a:r>
              <a:rPr lang="zh-CN" altLang="en-US" sz="2000" b="0" i="0">
                <a:latin typeface="Arial" panose="020B0604020202020204" pitchFamily="34" charset="0"/>
              </a:rPr>
              <a:t>像素，这意味着对一个元素来说</a:t>
            </a:r>
            <a:r>
              <a:rPr lang="en-US" altLang="zh-CN" sz="2000" b="0" i="0">
                <a:latin typeface="Arial" panose="020B0604020202020204" pitchFamily="34" charset="0"/>
              </a:rPr>
              <a:t>1em</a:t>
            </a:r>
            <a:r>
              <a:rPr lang="zh-CN" altLang="en-US" sz="2000" b="0" i="0">
                <a:latin typeface="Arial" panose="020B0604020202020204" pitchFamily="34" charset="0"/>
              </a:rPr>
              <a:t>的计算值默认为</a:t>
            </a:r>
            <a:r>
              <a:rPr lang="en-US" altLang="zh-CN" sz="2000" b="0" i="0">
                <a:latin typeface="Arial" panose="020B0604020202020204" pitchFamily="34" charset="0"/>
              </a:rPr>
              <a:t>16</a:t>
            </a:r>
            <a:r>
              <a:rPr lang="zh-CN" altLang="en-US" sz="2000" b="0" i="0">
                <a:latin typeface="Arial" panose="020B0604020202020204" pitchFamily="34" charset="0"/>
              </a:rPr>
              <a:t>像素。</a:t>
            </a:r>
            <a:r>
              <a:rPr lang="en-US" altLang="zh-CN" sz="2000" b="0" i="0">
                <a:latin typeface="Arial" panose="020B0604020202020204" pitchFamily="34" charset="0"/>
              </a:rPr>
              <a:t>em</a:t>
            </a:r>
            <a:r>
              <a:rPr lang="zh-CN" altLang="en-US" sz="2000" b="0" i="0">
                <a:latin typeface="Arial" panose="020B0604020202020204" pitchFamily="34" charset="0"/>
              </a:rPr>
              <a:t>是</a:t>
            </a:r>
            <a:r>
              <a:rPr lang="en-US" altLang="zh-CN" sz="2000" b="0" i="0">
                <a:latin typeface="Arial" panose="020B0604020202020204" pitchFamily="34" charset="0"/>
              </a:rPr>
              <a:t>Web</a:t>
            </a:r>
            <a:r>
              <a:rPr lang="zh-CN" altLang="en-US" sz="2000" b="0" i="0">
                <a:latin typeface="Arial" panose="020B0604020202020204" pitchFamily="34" charset="0"/>
              </a:rPr>
              <a:t>开发中最常用的相对单位</a:t>
            </a:r>
            <a:endParaRPr lang="en-US" altLang="zh-CN" sz="2000" b="0" i="0">
              <a:latin typeface="Arial" panose="020B0604020202020204" pitchFamily="34" charset="0"/>
            </a:endParaRPr>
          </a:p>
          <a:p>
            <a:pPr marL="800100" lvl="1" indent="-342900">
              <a:spcBef>
                <a:spcPts val="600"/>
              </a:spcBef>
              <a:spcAft>
                <a:spcPts val="600"/>
              </a:spcAft>
              <a:buFont typeface="Arial" panose="020B0604020202020204" pitchFamily="34" charset="0"/>
              <a:buChar char="•"/>
            </a:pPr>
            <a:r>
              <a:rPr lang="zh-CN" altLang="en-US" sz="2000" b="0" i="0">
                <a:latin typeface="Arial" panose="020B0604020202020204" pitchFamily="34" charset="0"/>
              </a:rPr>
              <a:t>相对值单位</a:t>
            </a:r>
            <a:r>
              <a:rPr lang="en-US" altLang="zh-CN" sz="2000" b="0" i="0">
                <a:latin typeface="Arial" panose="020B0604020202020204" pitchFamily="34" charset="0"/>
              </a:rPr>
              <a:t>rem</a:t>
            </a:r>
          </a:p>
          <a:p>
            <a:pPr marL="800100" lvl="1" indent="-342900"/>
            <a:r>
              <a:rPr lang="en-US" altLang="zh-CN" sz="2000" b="0" i="0">
                <a:latin typeface="Arial" panose="020B0604020202020204" pitchFamily="34" charset="0"/>
              </a:rPr>
              <a:t>rem: REM</a:t>
            </a:r>
            <a:r>
              <a:rPr lang="zh-CN" altLang="en-US" sz="2000" b="0" i="0">
                <a:latin typeface="Arial" panose="020B0604020202020204" pitchFamily="34" charset="0"/>
              </a:rPr>
              <a:t>（</a:t>
            </a:r>
            <a:r>
              <a:rPr lang="en-US" altLang="zh-CN" sz="2000" b="0" i="0">
                <a:latin typeface="Arial" panose="020B0604020202020204" pitchFamily="34" charset="0"/>
              </a:rPr>
              <a:t>root em</a:t>
            </a:r>
            <a:r>
              <a:rPr lang="zh-CN" altLang="en-US" sz="2000" b="0" i="0">
                <a:latin typeface="Arial" panose="020B0604020202020204" pitchFamily="34" charset="0"/>
              </a:rPr>
              <a:t>）和</a:t>
            </a:r>
            <a:r>
              <a:rPr lang="en-US" altLang="zh-CN" sz="2000" b="0" i="0">
                <a:latin typeface="Arial" panose="020B0604020202020204" pitchFamily="34" charset="0"/>
              </a:rPr>
              <a:t>em</a:t>
            </a:r>
            <a:r>
              <a:rPr lang="zh-CN" altLang="en-US" sz="2000" b="0" i="0">
                <a:latin typeface="Arial" panose="020B0604020202020204" pitchFamily="34" charset="0"/>
              </a:rPr>
              <a:t>以同样的方式工作，但它总是等于默认基础字体大小的尺寸；继承的字体大小将不起作用，这听起来像一个更好的选择比</a:t>
            </a:r>
            <a:r>
              <a:rPr lang="en-US" altLang="zh-CN" sz="2000" b="0" i="0">
                <a:latin typeface="Arial" panose="020B0604020202020204" pitchFamily="34" charset="0"/>
              </a:rPr>
              <a:t>em</a:t>
            </a:r>
            <a:r>
              <a:rPr lang="zh-CN" altLang="en-US" sz="2000" b="0" i="0">
                <a:latin typeface="Arial" panose="020B0604020202020204" pitchFamily="34" charset="0"/>
              </a:rPr>
              <a:t>，但是在旧版本的</a:t>
            </a:r>
            <a:r>
              <a:rPr lang="en-US" altLang="zh-CN" sz="2000" b="0" i="0">
                <a:latin typeface="Arial" panose="020B0604020202020204" pitchFamily="34" charset="0"/>
              </a:rPr>
              <a:t>IE</a:t>
            </a:r>
            <a:r>
              <a:rPr lang="zh-CN" altLang="en-US" sz="2000" b="0" i="0">
                <a:latin typeface="Arial" panose="020B0604020202020204" pitchFamily="34" charset="0"/>
              </a:rPr>
              <a:t>上不被支持</a:t>
            </a:r>
            <a:endParaRPr lang="en-US" altLang="zh-CN" sz="2000" b="0" i="0">
              <a:latin typeface="Arial" panose="020B0604020202020204" pitchFamily="34"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p:cNvSpPr>
            <a:spLocks noGrp="1"/>
          </p:cNvSpPr>
          <p:nvPr>
            <p:ph type="title"/>
          </p:nvPr>
        </p:nvSpPr>
        <p:spPr/>
        <p:txBody>
          <a:bodyPr vert="horz" wrap="square" lIns="90333" tIns="44376" rIns="90333" bIns="44376" anchor="b"/>
          <a:lstStyle/>
          <a:p>
            <a:r>
              <a:rPr lang="en-US" altLang="zh-CN"/>
              <a:t>CSS</a:t>
            </a:r>
            <a:r>
              <a:rPr lang="zh-CN" altLang="en-US"/>
              <a:t>中单位值</a:t>
            </a:r>
          </a:p>
        </p:txBody>
      </p:sp>
      <p:sp>
        <p:nvSpPr>
          <p:cNvPr id="3" name="文本框 2"/>
          <p:cNvSpPr txBox="1"/>
          <p:nvPr/>
        </p:nvSpPr>
        <p:spPr>
          <a:xfrm>
            <a:off x="0" y="515938"/>
            <a:ext cx="9144000" cy="1631950"/>
          </a:xfrm>
          <a:prstGeom prst="rect">
            <a:avLst/>
          </a:prstGeom>
          <a:noFill/>
        </p:spPr>
        <p:txBody>
          <a:bodyPr>
            <a:spAutoFit/>
          </a:bodyPr>
          <a:lstStyle/>
          <a:p>
            <a:pPr marL="457200" indent="-457200">
              <a:buFont typeface="宋体" panose="02010600030101010101" pitchFamily="2" charset="-122"/>
              <a:buAutoNum type="arabicPeriod" startAt="3"/>
            </a:pPr>
            <a:r>
              <a:rPr lang="zh-CN" altLang="en-US" sz="2000" i="0">
                <a:latin typeface="Arial" panose="020B0604020202020204" pitchFamily="34" charset="0"/>
              </a:rPr>
              <a:t>百分比</a:t>
            </a:r>
            <a:endParaRPr lang="en-US" altLang="zh-CN" sz="2000" i="0">
              <a:latin typeface="Arial" panose="020B0604020202020204" pitchFamily="34" charset="0"/>
            </a:endParaRPr>
          </a:p>
          <a:p>
            <a:pPr marL="457200" indent="-457200"/>
            <a:r>
              <a:rPr lang="zh-CN" altLang="en-US" sz="2000" b="0" i="0">
                <a:latin typeface="Arial" panose="020B0604020202020204" pitchFamily="34" charset="0"/>
              </a:rPr>
              <a:t>还可以使用百分比值指定可以通过特定数值指定的大部分内容。这使我们可以创建，例如，其宽度总是会移动到其父容器宽度的一定百分比的框中。这可以与那些将其宽度设置为某个单位值（如</a:t>
            </a:r>
            <a:r>
              <a:rPr lang="en-US" altLang="zh-CN" sz="2000" b="0" i="0">
                <a:latin typeface="Arial" panose="020B0604020202020204" pitchFamily="34" charset="0"/>
              </a:rPr>
              <a:t>px</a:t>
            </a:r>
            <a:r>
              <a:rPr lang="zh-CN" altLang="en-US" sz="2000" b="0" i="0">
                <a:latin typeface="Arial" panose="020B0604020202020204" pitchFamily="34" charset="0"/>
              </a:rPr>
              <a:t>或</a:t>
            </a:r>
            <a:r>
              <a:rPr lang="en-US" altLang="zh-CN" sz="2000" b="0" i="0">
                <a:latin typeface="Arial" panose="020B0604020202020204" pitchFamily="34" charset="0"/>
              </a:rPr>
              <a:t>ems</a:t>
            </a:r>
            <a:r>
              <a:rPr lang="zh-CN" altLang="en-US" sz="2000" b="0" i="0">
                <a:latin typeface="Arial" panose="020B0604020202020204" pitchFamily="34" charset="0"/>
              </a:rPr>
              <a:t>）的框进行比较，它们的长度总是保持相同的长度，即使它们的父容器的宽度发生变化。</a:t>
            </a:r>
            <a:endParaRPr lang="en-US" altLang="zh-CN" sz="2000" b="0" i="0">
              <a:latin typeface="Arial" panose="020B0604020202020204" pitchFamily="34"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429030"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2800" dirty="0">
                <a:solidFill>
                  <a:srgbClr val="CC0099"/>
                </a:solidFill>
                <a:effectLst>
                  <a:outerShdw blurRad="38100" dist="38100" dir="2700000">
                    <a:srgbClr val="C0C0C0"/>
                  </a:outerShdw>
                </a:effectLst>
              </a:rPr>
              <a:t>CSS3</a:t>
            </a:r>
            <a:br>
              <a:rPr lang="en-US" altLang="zh-CN" sz="2800" dirty="0">
                <a:solidFill>
                  <a:srgbClr val="CC0099"/>
                </a:solidFill>
                <a:effectLst>
                  <a:outerShdw blurRad="38100" dist="38100" dir="2700000">
                    <a:srgbClr val="C0C0C0"/>
                  </a:outerShdw>
                </a:effectLst>
              </a:rPr>
            </a:br>
            <a:r>
              <a:rPr lang="en-US" altLang="zh-CN" sz="2800" dirty="0">
                <a:solidFill>
                  <a:srgbClr val="CC0099"/>
                </a:solidFill>
                <a:effectLst>
                  <a:outerShdw blurRad="38100" dist="38100" dir="2700000">
                    <a:srgbClr val="C0C0C0"/>
                  </a:outerShdw>
                </a:effectLst>
              </a:rPr>
              <a:t/>
            </a:r>
            <a:br>
              <a:rPr lang="en-US" altLang="zh-CN"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第 </a:t>
            </a:r>
            <a:r>
              <a:rPr lang="en-US" altLang="zh-CN" sz="2800" dirty="0">
                <a:solidFill>
                  <a:srgbClr val="CC0099"/>
                </a:solidFill>
                <a:effectLst>
                  <a:outerShdw blurRad="38100" dist="38100" dir="2700000">
                    <a:srgbClr val="C0C0C0"/>
                  </a:outerShdw>
                </a:effectLst>
              </a:rPr>
              <a:t>3</a:t>
            </a:r>
            <a:r>
              <a:rPr lang="zh-CN" altLang="en-US" sz="2800" dirty="0">
                <a:solidFill>
                  <a:srgbClr val="CC0099"/>
                </a:solidFill>
                <a:effectLst>
                  <a:outerShdw blurRad="38100" dist="38100" dir="2700000">
                    <a:srgbClr val="C0C0C0"/>
                  </a:outerShdw>
                </a:effectLst>
              </a:rPr>
              <a:t> 章: 文本样式</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p:cNvSpPr>
          <p:nvPr>
            <p:ph type="title"/>
          </p:nvPr>
        </p:nvSpPr>
        <p:spPr/>
        <p:txBody>
          <a:bodyPr vert="horz" wrap="square" lIns="90333" tIns="44376" rIns="90333" bIns="44376" anchor="b"/>
          <a:lstStyle/>
          <a:p>
            <a:r>
              <a:rPr lang="zh-CN" altLang="en-US"/>
              <a:t>学习目标</a:t>
            </a:r>
          </a:p>
        </p:txBody>
      </p:sp>
      <p:sp>
        <p:nvSpPr>
          <p:cNvPr id="101378" name="Rectangle 3"/>
          <p:cNvSpPr>
            <a:spLocks noGrp="1"/>
          </p:cNvSpPr>
          <p:nvPr>
            <p:ph idx="1"/>
          </p:nvPr>
        </p:nvSpPr>
        <p:spPr/>
        <p:txBody>
          <a:bodyPr vert="horz" wrap="square" lIns="90050" tIns="45024" rIns="90050" bIns="45024" anchor="t"/>
          <a:lstStyle/>
          <a:p>
            <a:r>
              <a:rPr lang="zh-CN" altLang="en-US"/>
              <a:t>掌握</a:t>
            </a:r>
            <a:r>
              <a:rPr lang="en-US" altLang="zh-CN"/>
              <a:t>CSS</a:t>
            </a:r>
            <a:r>
              <a:rPr lang="zh-CN" altLang="en-US"/>
              <a:t>的常见字体样式规则</a:t>
            </a:r>
          </a:p>
          <a:p>
            <a:r>
              <a:rPr lang="zh-CN" altLang="en-US"/>
              <a:t>掌握</a:t>
            </a:r>
            <a:r>
              <a:rPr lang="en-US" altLang="zh-CN"/>
              <a:t>CSS</a:t>
            </a:r>
            <a:r>
              <a:rPr lang="zh-CN" altLang="en-US"/>
              <a:t>的常见字体布局规则</a:t>
            </a:r>
          </a:p>
          <a:p>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7"/>
          <p:cNvSpPr>
            <a:spLocks noGrp="1"/>
          </p:cNvSpPr>
          <p:nvPr>
            <p:ph type="title"/>
          </p:nvPr>
        </p:nvSpPr>
        <p:spPr/>
        <p:txBody>
          <a:bodyPr vert="horz" wrap="square" lIns="90333" tIns="44376" rIns="90333" bIns="44376" anchor="b"/>
          <a:lstStyle/>
          <a:p>
            <a:r>
              <a:rPr lang="zh-CN" altLang="en-US"/>
              <a:t>其他操作</a:t>
            </a:r>
          </a:p>
        </p:txBody>
      </p:sp>
      <p:pic>
        <p:nvPicPr>
          <p:cNvPr id="23554" name="Picture 2"/>
          <p:cNvPicPr>
            <a:picLocks noChangeAspect="1"/>
          </p:cNvPicPr>
          <p:nvPr/>
        </p:nvPicPr>
        <p:blipFill>
          <a:blip r:embed="rId2" cstate="print"/>
          <a:stretch>
            <a:fillRect/>
          </a:stretch>
        </p:blipFill>
        <p:spPr>
          <a:xfrm>
            <a:off x="642938" y="3214688"/>
            <a:ext cx="2143125" cy="1625600"/>
          </a:xfrm>
          <a:prstGeom prst="rect">
            <a:avLst/>
          </a:prstGeom>
          <a:noFill/>
          <a:ln w="9525">
            <a:noFill/>
          </a:ln>
        </p:spPr>
      </p:pic>
      <p:pic>
        <p:nvPicPr>
          <p:cNvPr id="4" name="Picture 5"/>
          <p:cNvPicPr>
            <a:picLocks noChangeAspect="1" noChangeArrowheads="1"/>
          </p:cNvPicPr>
          <p:nvPr/>
        </p:nvPicPr>
        <p:blipFill>
          <a:blip r:embed="rId3" cstate="print"/>
          <a:srcRect/>
          <a:stretch>
            <a:fillRect/>
          </a:stretch>
        </p:blipFill>
        <p:spPr bwMode="auto">
          <a:xfrm>
            <a:off x="4857750" y="2046288"/>
            <a:ext cx="1616075" cy="2065338"/>
          </a:xfrm>
          <a:prstGeom prst="rect">
            <a:avLst/>
          </a:prstGeom>
          <a:noFill/>
          <a:ln w="9525">
            <a:solidFill>
              <a:schemeClr val="tx1">
                <a:lumMod val="75000"/>
                <a:lumOff val="25000"/>
              </a:schemeClr>
            </a:solidFill>
            <a:miter lim="800000"/>
            <a:headEnd/>
            <a:tailEnd/>
          </a:ln>
          <a:effectLst/>
        </p:spPr>
      </p:pic>
      <p:grpSp>
        <p:nvGrpSpPr>
          <p:cNvPr id="23556" name="组合 19"/>
          <p:cNvGrpSpPr/>
          <p:nvPr/>
        </p:nvGrpSpPr>
        <p:grpSpPr>
          <a:xfrm>
            <a:off x="6715125" y="954088"/>
            <a:ext cx="1385888" cy="3702050"/>
            <a:chOff x="2357422" y="1142984"/>
            <a:chExt cx="1762125" cy="4705350"/>
          </a:xfrm>
        </p:grpSpPr>
        <p:pic>
          <p:nvPicPr>
            <p:cNvPr id="6" name="Picture 6"/>
            <p:cNvPicPr>
              <a:picLocks noChangeAspect="1" noChangeArrowheads="1"/>
            </p:cNvPicPr>
            <p:nvPr/>
          </p:nvPicPr>
          <p:blipFill>
            <a:blip r:embed="rId4" cstate="print"/>
            <a:srcRect/>
            <a:stretch>
              <a:fillRect/>
            </a:stretch>
          </p:blipFill>
          <p:spPr bwMode="auto">
            <a:xfrm>
              <a:off x="2357422" y="1142984"/>
              <a:ext cx="1762125" cy="4705350"/>
            </a:xfrm>
            <a:prstGeom prst="rect">
              <a:avLst/>
            </a:prstGeom>
            <a:solidFill>
              <a:schemeClr val="tx1">
                <a:lumMod val="50000"/>
                <a:lumOff val="50000"/>
              </a:schemeClr>
            </a:solidFill>
            <a:ln w="9525">
              <a:solidFill>
                <a:schemeClr val="tx1">
                  <a:lumMod val="85000"/>
                  <a:lumOff val="15000"/>
                </a:schemeClr>
              </a:solidFill>
              <a:miter lim="800000"/>
              <a:headEnd/>
              <a:tailEnd/>
            </a:ln>
            <a:effectLst/>
          </p:spPr>
        </p:pic>
        <p:sp>
          <p:nvSpPr>
            <p:cNvPr id="7" name="矩形 6"/>
            <p:cNvSpPr/>
            <p:nvPr/>
          </p:nvSpPr>
          <p:spPr>
            <a:xfrm>
              <a:off x="2571380" y="2214399"/>
              <a:ext cx="1429077" cy="3357505"/>
            </a:xfrm>
            <a:prstGeom prst="rect">
              <a:avLst/>
            </a:prstGeom>
            <a:solidFill>
              <a:srgbClr val="8EB4E3">
                <a:alpha val="21176"/>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100" b="1" i="1"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pic>
        <p:nvPicPr>
          <p:cNvPr id="23557" name="Picture 7"/>
          <p:cNvPicPr>
            <a:picLocks noChangeAspect="1"/>
          </p:cNvPicPr>
          <p:nvPr/>
        </p:nvPicPr>
        <p:blipFill>
          <a:blip r:embed="rId5" cstate="print"/>
          <a:stretch>
            <a:fillRect/>
          </a:stretch>
        </p:blipFill>
        <p:spPr>
          <a:xfrm>
            <a:off x="714375" y="1490663"/>
            <a:ext cx="1389063" cy="279400"/>
          </a:xfrm>
          <a:prstGeom prst="rect">
            <a:avLst/>
          </a:prstGeom>
          <a:noFill/>
          <a:ln w="9525" cap="flat" cmpd="sng">
            <a:solidFill>
              <a:srgbClr val="C00000"/>
            </a:solidFill>
            <a:prstDash val="solid"/>
            <a:miter/>
            <a:headEnd type="none" w="med" len="med"/>
            <a:tailEnd type="none" w="med" len="med"/>
          </a:ln>
        </p:spPr>
      </p:pic>
      <p:pic>
        <p:nvPicPr>
          <p:cNvPr id="23558" name="Picture 8"/>
          <p:cNvPicPr>
            <a:picLocks noChangeAspect="1"/>
          </p:cNvPicPr>
          <p:nvPr/>
        </p:nvPicPr>
        <p:blipFill>
          <a:blip r:embed="rId6" cstate="print"/>
          <a:stretch>
            <a:fillRect/>
          </a:stretch>
        </p:blipFill>
        <p:spPr>
          <a:xfrm>
            <a:off x="2428875" y="1490663"/>
            <a:ext cx="847725" cy="298450"/>
          </a:xfrm>
          <a:prstGeom prst="rect">
            <a:avLst/>
          </a:prstGeom>
          <a:noFill/>
          <a:ln w="9525" cap="flat" cmpd="sng">
            <a:solidFill>
              <a:srgbClr val="C00000"/>
            </a:solidFill>
            <a:prstDash val="solid"/>
            <a:miter/>
            <a:headEnd type="none" w="med" len="med"/>
            <a:tailEnd type="none" w="med" len="med"/>
          </a:ln>
        </p:spPr>
      </p:pic>
      <p:pic>
        <p:nvPicPr>
          <p:cNvPr id="23559" name="Picture 9"/>
          <p:cNvPicPr>
            <a:picLocks noChangeAspect="1"/>
          </p:cNvPicPr>
          <p:nvPr/>
        </p:nvPicPr>
        <p:blipFill>
          <a:blip r:embed="rId7" cstate="print"/>
          <a:stretch>
            <a:fillRect/>
          </a:stretch>
        </p:blipFill>
        <p:spPr>
          <a:xfrm>
            <a:off x="714375" y="990600"/>
            <a:ext cx="5140325" cy="298450"/>
          </a:xfrm>
          <a:prstGeom prst="rect">
            <a:avLst/>
          </a:prstGeom>
          <a:noFill/>
          <a:ln w="9525" cap="flat" cmpd="sng">
            <a:solidFill>
              <a:srgbClr val="C00000"/>
            </a:solidFill>
            <a:prstDash val="solid"/>
            <a:miter/>
            <a:headEnd type="none" w="med" len="med"/>
            <a:tailEnd type="none" w="med" len="med"/>
          </a:ln>
        </p:spPr>
      </p:pic>
      <p:pic>
        <p:nvPicPr>
          <p:cNvPr id="23560" name="Picture 10"/>
          <p:cNvPicPr>
            <a:picLocks noChangeAspect="1"/>
          </p:cNvPicPr>
          <p:nvPr/>
        </p:nvPicPr>
        <p:blipFill>
          <a:blip r:embed="rId8" cstate="print"/>
          <a:stretch>
            <a:fillRect/>
          </a:stretch>
        </p:blipFill>
        <p:spPr>
          <a:xfrm>
            <a:off x="714375" y="2374900"/>
            <a:ext cx="3246438" cy="279400"/>
          </a:xfrm>
          <a:prstGeom prst="rect">
            <a:avLst/>
          </a:prstGeom>
          <a:noFill/>
          <a:ln w="9525" cap="flat" cmpd="sng">
            <a:solidFill>
              <a:srgbClr val="C00000"/>
            </a:solidFill>
            <a:prstDash val="solid"/>
            <a:miter/>
            <a:headEnd type="none" w="med" len="med"/>
            <a:tailEnd type="none" w="med" len="med"/>
          </a:ln>
        </p:spPr>
      </p:pic>
      <p:grpSp>
        <p:nvGrpSpPr>
          <p:cNvPr id="23561" name="组合 31"/>
          <p:cNvGrpSpPr/>
          <p:nvPr/>
        </p:nvGrpSpPr>
        <p:grpSpPr>
          <a:xfrm>
            <a:off x="5500688" y="1354138"/>
            <a:ext cx="928687" cy="371475"/>
            <a:chOff x="3857620" y="5000636"/>
            <a:chExt cx="1071570" cy="428628"/>
          </a:xfrm>
        </p:grpSpPr>
        <p:sp>
          <p:nvSpPr>
            <p:cNvPr id="13" name="圆角矩形 12"/>
            <p:cNvSpPr/>
            <p:nvPr/>
          </p:nvSpPr>
          <p:spPr>
            <a:xfrm>
              <a:off x="3857620" y="5143512"/>
              <a:ext cx="1071570" cy="28575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zh-CN" altLang="en-US" sz="1000">
                  <a:solidFill>
                    <a:schemeClr val="bg1"/>
                  </a:solidFill>
                  <a:latin typeface="微软雅黑" panose="020B0503020204020204" pitchFamily="34" charset="-122"/>
                  <a:ea typeface="微软雅黑" panose="020B0503020204020204" pitchFamily="34" charset="-122"/>
                </a:rPr>
                <a:t>文字编辑</a:t>
              </a:r>
            </a:p>
          </p:txBody>
        </p:sp>
        <p:sp>
          <p:nvSpPr>
            <p:cNvPr id="14" name="等腰三角形 13"/>
            <p:cNvSpPr/>
            <p:nvPr/>
          </p:nvSpPr>
          <p:spPr>
            <a:xfrm>
              <a:off x="4286248" y="5000636"/>
              <a:ext cx="214314" cy="142876"/>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000" b="1" i="1"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grpSp>
        <p:nvGrpSpPr>
          <p:cNvPr id="23562" name="组合 32"/>
          <p:cNvGrpSpPr/>
          <p:nvPr/>
        </p:nvGrpSpPr>
        <p:grpSpPr>
          <a:xfrm>
            <a:off x="714375" y="2709863"/>
            <a:ext cx="1928813" cy="361950"/>
            <a:chOff x="3286116" y="5000636"/>
            <a:chExt cx="2286016" cy="428628"/>
          </a:xfrm>
        </p:grpSpPr>
        <p:sp>
          <p:nvSpPr>
            <p:cNvPr id="16" name="圆角矩形 15"/>
            <p:cNvSpPr/>
            <p:nvPr/>
          </p:nvSpPr>
          <p:spPr>
            <a:xfrm>
              <a:off x="3286116" y="5143512"/>
              <a:ext cx="2286016" cy="28575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zh-CN" altLang="en-US" sz="1000">
                  <a:solidFill>
                    <a:schemeClr val="bg1"/>
                  </a:solidFill>
                  <a:latin typeface="微软雅黑" panose="020B0503020204020204" pitchFamily="34" charset="-122"/>
                  <a:ea typeface="微软雅黑" panose="020B0503020204020204" pitchFamily="34" charset="-122"/>
                </a:rPr>
                <a:t>组合、顺序对齐、分布</a:t>
              </a:r>
            </a:p>
          </p:txBody>
        </p:sp>
        <p:sp>
          <p:nvSpPr>
            <p:cNvPr id="17" name="等腰三角形 16"/>
            <p:cNvSpPr/>
            <p:nvPr/>
          </p:nvSpPr>
          <p:spPr>
            <a:xfrm>
              <a:off x="4287071" y="5000636"/>
              <a:ext cx="212609" cy="142876"/>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000" b="1" i="1"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grpSp>
        <p:nvGrpSpPr>
          <p:cNvPr id="23563" name="组合 35"/>
          <p:cNvGrpSpPr/>
          <p:nvPr/>
        </p:nvGrpSpPr>
        <p:grpSpPr>
          <a:xfrm>
            <a:off x="714375" y="1854200"/>
            <a:ext cx="1000125" cy="315913"/>
            <a:chOff x="3714744" y="5000636"/>
            <a:chExt cx="1357322" cy="428628"/>
          </a:xfrm>
        </p:grpSpPr>
        <p:sp>
          <p:nvSpPr>
            <p:cNvPr id="20" name="圆角矩形 19"/>
            <p:cNvSpPr/>
            <p:nvPr/>
          </p:nvSpPr>
          <p:spPr>
            <a:xfrm>
              <a:off x="3714744" y="5142794"/>
              <a:ext cx="1357322" cy="28647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zh-CN" altLang="en-US" sz="1000">
                  <a:solidFill>
                    <a:schemeClr val="bg1"/>
                  </a:solidFill>
                  <a:latin typeface="微软雅黑" panose="020B0503020204020204" pitchFamily="34" charset="-122"/>
                  <a:ea typeface="微软雅黑" panose="020B0503020204020204" pitchFamily="34" charset="-122"/>
                </a:rPr>
                <a:t>填充、边框</a:t>
              </a:r>
            </a:p>
          </p:txBody>
        </p:sp>
        <p:sp>
          <p:nvSpPr>
            <p:cNvPr id="21" name="等腰三角形 20"/>
            <p:cNvSpPr/>
            <p:nvPr/>
          </p:nvSpPr>
          <p:spPr>
            <a:xfrm>
              <a:off x="4285682" y="5000636"/>
              <a:ext cx="215448" cy="142158"/>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000" b="1" i="1"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grpSp>
        <p:nvGrpSpPr>
          <p:cNvPr id="23564" name="组合 38"/>
          <p:cNvGrpSpPr/>
          <p:nvPr/>
        </p:nvGrpSpPr>
        <p:grpSpPr>
          <a:xfrm>
            <a:off x="2286000" y="1854200"/>
            <a:ext cx="785813" cy="314325"/>
            <a:chOff x="3857620" y="5000636"/>
            <a:chExt cx="1071570" cy="428628"/>
          </a:xfrm>
        </p:grpSpPr>
        <p:sp>
          <p:nvSpPr>
            <p:cNvPr id="23" name="圆角矩形 22"/>
            <p:cNvSpPr/>
            <p:nvPr/>
          </p:nvSpPr>
          <p:spPr>
            <a:xfrm>
              <a:off x="3857620" y="5143512"/>
              <a:ext cx="1071570" cy="28575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000" b="1"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文字分布</a:t>
              </a:r>
            </a:p>
          </p:txBody>
        </p:sp>
        <p:sp>
          <p:nvSpPr>
            <p:cNvPr id="24" name="等腰三角形 23"/>
            <p:cNvSpPr/>
            <p:nvPr/>
          </p:nvSpPr>
          <p:spPr>
            <a:xfrm>
              <a:off x="4286248" y="5000636"/>
              <a:ext cx="214315" cy="142876"/>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000" b="1" i="1"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grpSp>
        <p:nvGrpSpPr>
          <p:cNvPr id="23565" name="组合 41"/>
          <p:cNvGrpSpPr/>
          <p:nvPr/>
        </p:nvGrpSpPr>
        <p:grpSpPr>
          <a:xfrm>
            <a:off x="3500438" y="1854200"/>
            <a:ext cx="785812" cy="314325"/>
            <a:chOff x="3857620" y="5000636"/>
            <a:chExt cx="1071570" cy="428628"/>
          </a:xfrm>
        </p:grpSpPr>
        <p:sp>
          <p:nvSpPr>
            <p:cNvPr id="26" name="圆角矩形 25"/>
            <p:cNvSpPr/>
            <p:nvPr/>
          </p:nvSpPr>
          <p:spPr>
            <a:xfrm>
              <a:off x="3857620" y="5143512"/>
              <a:ext cx="1071570" cy="28575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zh-CN" altLang="en-US" sz="1000">
                  <a:solidFill>
                    <a:schemeClr val="bg1"/>
                  </a:solidFill>
                  <a:latin typeface="微软雅黑" panose="020B0503020204020204" pitchFamily="34" charset="-122"/>
                  <a:ea typeface="微软雅黑" panose="020B0503020204020204" pitchFamily="34" charset="-122"/>
                </a:rPr>
                <a:t>锁定控件</a:t>
              </a:r>
            </a:p>
          </p:txBody>
        </p:sp>
        <p:sp>
          <p:nvSpPr>
            <p:cNvPr id="27" name="等腰三角形 26"/>
            <p:cNvSpPr/>
            <p:nvPr/>
          </p:nvSpPr>
          <p:spPr>
            <a:xfrm>
              <a:off x="4286248" y="5000636"/>
              <a:ext cx="214313" cy="142876"/>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000" b="1" i="1"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pic>
        <p:nvPicPr>
          <p:cNvPr id="23566" name="Picture 11"/>
          <p:cNvPicPr>
            <a:picLocks noChangeAspect="1"/>
          </p:cNvPicPr>
          <p:nvPr/>
        </p:nvPicPr>
        <p:blipFill>
          <a:blip r:embed="rId9" cstate="print"/>
          <a:stretch>
            <a:fillRect/>
          </a:stretch>
        </p:blipFill>
        <p:spPr>
          <a:xfrm>
            <a:off x="3571875" y="1492250"/>
            <a:ext cx="709613" cy="301625"/>
          </a:xfrm>
          <a:prstGeom prst="rect">
            <a:avLst/>
          </a:prstGeom>
          <a:noFill/>
          <a:ln w="9525" cap="flat" cmpd="sng">
            <a:solidFill>
              <a:srgbClr val="C00000"/>
            </a:solidFill>
            <a:prstDash val="solid"/>
            <a:miter/>
            <a:headEnd type="none" w="med" len="med"/>
            <a:tailEnd type="none" w="med" len="me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p:cNvSpPr>
          <p:nvPr>
            <p:ph type="title"/>
          </p:nvPr>
        </p:nvSpPr>
        <p:spPr/>
        <p:txBody>
          <a:bodyPr vert="horz" wrap="square" lIns="90333" tIns="44376" rIns="90333" bIns="44376" anchor="b"/>
          <a:lstStyle/>
          <a:p>
            <a:r>
              <a:rPr lang="zh-CN" altLang="en-US"/>
              <a:t>字体样式</a:t>
            </a:r>
          </a:p>
        </p:txBody>
      </p:sp>
      <p:sp>
        <p:nvSpPr>
          <p:cNvPr id="102402"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color</a:t>
            </a:r>
            <a:r>
              <a:rPr lang="zh-CN" altLang="en-US" b="0"/>
              <a:t> </a:t>
            </a:r>
            <a:r>
              <a:rPr lang="en-US" altLang="zh-CN" b="0"/>
              <a:t>		</a:t>
            </a:r>
            <a:r>
              <a:rPr lang="zh-CN" altLang="en-US" b="0"/>
              <a:t>为字体指定颜色</a:t>
            </a:r>
            <a:endParaRPr lang="en-US" altLang="zh-CN" b="0"/>
          </a:p>
          <a:p>
            <a:pPr lvl="1">
              <a:buClr>
                <a:srgbClr val="C00000"/>
              </a:buClr>
            </a:pPr>
            <a:r>
              <a:rPr lang="en-US" altLang="zh-CN" b="0"/>
              <a:t>font-family</a:t>
            </a:r>
            <a:r>
              <a:rPr lang="zh-CN" altLang="en-US" b="0"/>
              <a:t> </a:t>
            </a:r>
            <a:r>
              <a:rPr lang="en-US" altLang="zh-CN" b="0"/>
              <a:t>		</a:t>
            </a:r>
            <a:r>
              <a:rPr lang="zh-CN" altLang="en-US" b="0"/>
              <a:t>为文字指定特殊的字体，浏览器只会使用浏览器可以访问到的字体</a:t>
            </a:r>
            <a:endParaRPr lang="en-US" altLang="zh-CN" b="0"/>
          </a:p>
          <a:p>
            <a:pPr lvl="1">
              <a:buClr>
                <a:srgbClr val="C00000"/>
              </a:buClr>
            </a:pPr>
            <a:r>
              <a:rPr lang="en-US" altLang="zh-CN" b="0"/>
              <a:t>font-style		</a:t>
            </a:r>
            <a:r>
              <a:rPr lang="zh-CN" altLang="en-US" b="0"/>
              <a:t>用于打开和关闭斜体文本</a:t>
            </a:r>
            <a:endParaRPr lang="en-US" altLang="zh-CN" b="0"/>
          </a:p>
          <a:p>
            <a:pPr lvl="1">
              <a:buClr>
                <a:srgbClr val="C00000"/>
              </a:buClr>
            </a:pPr>
            <a:r>
              <a:rPr lang="en-US" altLang="zh-CN" b="0"/>
              <a:t>font-weight		</a:t>
            </a:r>
            <a:r>
              <a:rPr lang="zh-CN" altLang="en-US" b="0"/>
              <a:t>为字体设置粗细程度</a:t>
            </a:r>
            <a:endParaRPr lang="en-US" altLang="zh-CN" b="0"/>
          </a:p>
          <a:p>
            <a:pPr lvl="1">
              <a:buClr>
                <a:srgbClr val="C00000"/>
              </a:buClr>
            </a:pPr>
            <a:r>
              <a:rPr lang="en-US" altLang="zh-CN" b="0"/>
              <a:t>text-transform</a:t>
            </a:r>
            <a:r>
              <a:rPr lang="zh-CN" altLang="en-US" b="0"/>
              <a:t> </a:t>
            </a:r>
            <a:r>
              <a:rPr lang="en-US" altLang="zh-CN" b="0"/>
              <a:t>	</a:t>
            </a:r>
            <a:r>
              <a:rPr lang="zh-CN" altLang="en-US" b="0"/>
              <a:t>设置或者取消字体改变</a:t>
            </a:r>
            <a:endParaRPr lang="en-US" altLang="zh-CN" b="0"/>
          </a:p>
          <a:p>
            <a:pPr lvl="1">
              <a:buClr>
                <a:srgbClr val="C00000"/>
              </a:buClr>
            </a:pPr>
            <a:r>
              <a:rPr lang="en-US" altLang="zh-CN" b="0"/>
              <a:t>text-decoration</a:t>
            </a:r>
            <a:r>
              <a:rPr lang="zh-CN" altLang="en-US" b="0"/>
              <a:t> </a:t>
            </a:r>
            <a:r>
              <a:rPr lang="en-US" altLang="zh-CN" b="0"/>
              <a:t>	</a:t>
            </a:r>
            <a:r>
              <a:rPr lang="zh-CN" altLang="en-US" b="0"/>
              <a:t>设置或者取消文本修饰</a:t>
            </a:r>
            <a:endParaRPr lang="en-US" altLang="zh-CN" b="0"/>
          </a:p>
          <a:p>
            <a:pPr lvl="1">
              <a:buClr>
                <a:srgbClr val="C00000"/>
              </a:buClr>
            </a:pPr>
            <a:r>
              <a:rPr lang="en-US" altLang="zh-CN" b="0"/>
              <a:t>text-shadows</a:t>
            </a:r>
            <a:r>
              <a:rPr lang="zh-CN" altLang="en-US" b="0"/>
              <a:t> </a:t>
            </a:r>
            <a:r>
              <a:rPr lang="en-US" altLang="zh-CN" b="0"/>
              <a:t>	</a:t>
            </a:r>
            <a:r>
              <a:rPr lang="zh-CN" altLang="en-US" b="0"/>
              <a:t>设置或者取消文本阴影</a:t>
            </a:r>
            <a:endParaRPr lang="en-US" altLang="zh-CN" b="0"/>
          </a:p>
          <a:p>
            <a:pPr lvl="1">
              <a:buClr>
                <a:srgbClr val="C00000"/>
              </a:buClr>
            </a:pPr>
            <a:r>
              <a:rPr lang="en-US" altLang="zh-CN" b="0"/>
              <a:t>font-size</a:t>
            </a:r>
            <a:r>
              <a:rPr lang="zh-CN" altLang="en-US" sz="1800" b="0"/>
              <a:t> </a:t>
            </a:r>
            <a:r>
              <a:rPr lang="en-US" altLang="zh-CN" sz="1800" b="0"/>
              <a:t>	</a:t>
            </a:r>
            <a:r>
              <a:rPr lang="zh-CN" altLang="en-US" sz="1800" b="0"/>
              <a:t> </a:t>
            </a:r>
            <a:r>
              <a:rPr lang="en-US" altLang="zh-CN" sz="1800" b="0"/>
              <a:t>	</a:t>
            </a:r>
            <a:r>
              <a:rPr lang="zh-CN" altLang="en-US" sz="1800" b="0"/>
              <a:t>为文字指定大小</a:t>
            </a:r>
            <a:endParaRPr lang="zh-CN" altLang="en-US" sz="180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p:txBody>
          <a:bodyPr vert="horz" wrap="square" lIns="90333" tIns="44376" rIns="90333" bIns="44376" anchor="b"/>
          <a:lstStyle/>
          <a:p>
            <a:r>
              <a:rPr lang="zh-CN" altLang="en-US"/>
              <a:t>字体样式 </a:t>
            </a:r>
            <a:r>
              <a:rPr lang="en-US" altLang="zh-CN"/>
              <a:t>color</a:t>
            </a:r>
            <a:endParaRPr lang="zh-CN" altLang="en-US"/>
          </a:p>
        </p:txBody>
      </p:sp>
      <p:sp>
        <p:nvSpPr>
          <p:cNvPr id="103426"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color</a:t>
            </a:r>
            <a:r>
              <a:rPr lang="zh-CN" altLang="en-US" b="0"/>
              <a:t> </a:t>
            </a:r>
            <a:r>
              <a:rPr lang="en-US" altLang="zh-CN" b="0"/>
              <a:t>		</a:t>
            </a:r>
          </a:p>
          <a:p>
            <a:pPr lvl="1">
              <a:buClr>
                <a:srgbClr val="C00000"/>
              </a:buClr>
              <a:buNone/>
            </a:pPr>
            <a:r>
              <a:rPr lang="en-US" altLang="zh-CN" b="0"/>
              <a:t>	</a:t>
            </a:r>
            <a:r>
              <a:rPr lang="zh-CN" altLang="en-US" b="0"/>
              <a:t>为字体指定颜色</a:t>
            </a:r>
            <a:endParaRPr lang="en-US" altLang="zh-CN" b="0"/>
          </a:p>
          <a:p>
            <a:pPr lvl="1">
              <a:buClr>
                <a:srgbClr val="C00000"/>
              </a:buClr>
              <a:buFont typeface="Wingdings" panose="05000000000000000000" pitchFamily="2" charset="2"/>
              <a:buChar char="Ø"/>
            </a:pPr>
            <a:r>
              <a:rPr lang="zh-CN" altLang="en-US" b="0">
                <a:sym typeface="宋体" panose="02010600030101010101" pitchFamily="2" charset="-122"/>
              </a:rPr>
              <a:t>字体颜色的取值：</a:t>
            </a:r>
            <a:endParaRPr lang="en-US" altLang="zh-CN" b="0">
              <a:sym typeface="宋体" panose="02010600030101010101" pitchFamily="2" charset="-122"/>
            </a:endParaRPr>
          </a:p>
          <a:p>
            <a:pPr lvl="2">
              <a:buClr>
                <a:srgbClr val="C00000"/>
              </a:buClr>
              <a:buFont typeface="Wingdings" panose="05000000000000000000" pitchFamily="2" charset="2"/>
              <a:buChar char="•"/>
            </a:pPr>
            <a:r>
              <a:rPr lang="zh-CN" altLang="en-US" sz="1800" b="0">
                <a:sym typeface="宋体" panose="02010600030101010101" pitchFamily="2" charset="-122"/>
              </a:rPr>
              <a:t>关键字</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RGB</a:t>
            </a:r>
          </a:p>
          <a:p>
            <a:pPr lvl="1">
              <a:buClr>
                <a:srgbClr val="C00000"/>
              </a:buClr>
              <a:buNone/>
            </a:pPr>
            <a:r>
              <a:rPr lang="en-US" altLang="zh-CN" b="0">
                <a:sym typeface="宋体" panose="02010600030101010101" pitchFamily="2" charset="-122"/>
              </a:rPr>
              <a:t>	</a:t>
            </a:r>
            <a:endParaRPr lang="en-US" altLang="zh-CN">
              <a:sym typeface="宋体" panose="02010600030101010101" pitchFamily="2" charset="-122"/>
            </a:endParaRPr>
          </a:p>
          <a:p>
            <a:pPr lvl="2">
              <a:buClr>
                <a:srgbClr val="C00000"/>
              </a:buClr>
            </a:pPr>
            <a:endParaRPr lang="en-US" altLang="zh-CN" b="0">
              <a:sym typeface="宋体" panose="02010600030101010101" pitchFamily="2" charset="-122"/>
            </a:endParaRPr>
          </a:p>
          <a:p>
            <a:pPr lvl="2">
              <a:buClr>
                <a:srgbClr val="C00000"/>
              </a:buClr>
            </a:pPr>
            <a:endParaRPr lang="en-US" altLang="zh-CN" b="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p:cNvSpPr>
          <p:nvPr>
            <p:ph type="title"/>
          </p:nvPr>
        </p:nvSpPr>
        <p:spPr/>
        <p:txBody>
          <a:bodyPr vert="horz" wrap="square" lIns="90333" tIns="44376" rIns="90333" bIns="44376" anchor="b"/>
          <a:lstStyle/>
          <a:p>
            <a:r>
              <a:rPr lang="zh-CN" altLang="en-US"/>
              <a:t>字体样式 </a:t>
            </a:r>
            <a:r>
              <a:rPr lang="en-US" altLang="zh-CN"/>
              <a:t>font-family</a:t>
            </a:r>
            <a:endParaRPr lang="zh-CN" altLang="en-US"/>
          </a:p>
        </p:txBody>
      </p:sp>
      <p:sp>
        <p:nvSpPr>
          <p:cNvPr id="104450"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font-family			</a:t>
            </a:r>
          </a:p>
          <a:p>
            <a:pPr lvl="1">
              <a:buClr>
                <a:srgbClr val="C00000"/>
              </a:buClr>
              <a:buNone/>
            </a:pPr>
            <a:r>
              <a:rPr lang="en-US" altLang="zh-CN" b="0"/>
              <a:t>	</a:t>
            </a:r>
            <a:r>
              <a:rPr lang="zh-CN" altLang="en-US" b="0"/>
              <a:t>为文字指定特殊的字体，浏览器只会使用浏览器可以访问到的字体。</a:t>
            </a:r>
            <a:r>
              <a:rPr lang="zh-CN" altLang="en-US" b="0">
                <a:sym typeface="宋体" panose="02010600030101010101" pitchFamily="2" charset="-122"/>
              </a:rPr>
              <a:t>字体样式的取值：</a:t>
            </a:r>
            <a:endParaRPr lang="en-US" altLang="zh-CN" b="0">
              <a:sym typeface="宋体" panose="02010600030101010101" pitchFamily="2" charset="-122"/>
            </a:endParaRPr>
          </a:p>
          <a:p>
            <a:pPr lvl="1">
              <a:buClr>
                <a:srgbClr val="C00000"/>
              </a:buClr>
              <a:buFont typeface="Wingdings" panose="05000000000000000000" pitchFamily="2" charset="2"/>
              <a:buChar char="Ø"/>
            </a:pPr>
            <a:r>
              <a:rPr lang="zh-CN" altLang="en-US" b="0">
                <a:sym typeface="宋体" panose="02010600030101010101" pitchFamily="2" charset="-122"/>
              </a:rPr>
              <a:t>常见字体</a:t>
            </a:r>
            <a:endParaRPr lang="en-US" altLang="zh-CN"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serif 		:</a:t>
            </a:r>
            <a:r>
              <a:rPr lang="zh-CN" altLang="en-US" sz="1800" b="0">
                <a:sym typeface="宋体" panose="02010600030101010101" pitchFamily="2" charset="-122"/>
              </a:rPr>
              <a:t>有衬线的字体				</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sans-serif	:</a:t>
            </a:r>
            <a:r>
              <a:rPr lang="zh-CN" altLang="en-US" sz="1800" b="0">
                <a:sym typeface="宋体" panose="02010600030101010101" pitchFamily="2" charset="-122"/>
              </a:rPr>
              <a:t>无衬线的字体				</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monospace	:</a:t>
            </a:r>
            <a:r>
              <a:rPr lang="zh-CN" altLang="en-US" sz="1800" b="0">
                <a:sym typeface="宋体" panose="02010600030101010101" pitchFamily="2" charset="-122"/>
              </a:rPr>
              <a:t>等宽字体，用于代码				</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cursive 		:</a:t>
            </a:r>
            <a:r>
              <a:rPr lang="zh-CN" altLang="en-US" sz="1800" b="0">
                <a:sym typeface="宋体" panose="02010600030101010101" pitchFamily="2" charset="-122"/>
              </a:rPr>
              <a:t>草书				</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fantasy 	:</a:t>
            </a:r>
            <a:r>
              <a:rPr lang="zh-CN" altLang="en-US" sz="1800" b="0">
                <a:sym typeface="宋体" panose="02010600030101010101" pitchFamily="2" charset="-122"/>
              </a:rPr>
              <a:t>装饰字体 </a:t>
            </a:r>
            <a:endParaRPr lang="en-US" altLang="zh-CN" sz="1800" b="0">
              <a:sym typeface="宋体" panose="02010600030101010101" pitchFamily="2" charset="-122"/>
            </a:endParaRPr>
          </a:p>
          <a:p>
            <a:pPr lvl="1">
              <a:buClr>
                <a:srgbClr val="C00000"/>
              </a:buClr>
              <a:buFont typeface="Wingdings" panose="05000000000000000000" pitchFamily="2" charset="2"/>
              <a:buChar char="Ø"/>
            </a:pPr>
            <a:r>
              <a:rPr lang="zh-CN" altLang="en-US" b="0">
                <a:sym typeface="宋体" panose="02010600030101010101" pitchFamily="2" charset="-122"/>
              </a:rPr>
              <a:t>字体栈</a:t>
            </a:r>
            <a:r>
              <a:rPr lang="en-US" altLang="zh-CN" b="0">
                <a:sym typeface="宋体" panose="02010600030101010101" pitchFamily="2" charset="-122"/>
              </a:rPr>
              <a:t>:				</a:t>
            </a:r>
          </a:p>
          <a:p>
            <a:pPr lvl="1">
              <a:buClr>
                <a:srgbClr val="C00000"/>
              </a:buClr>
              <a:buNone/>
            </a:pPr>
            <a:r>
              <a:rPr lang="en-US" altLang="zh-CN" b="0">
                <a:sym typeface="宋体" panose="02010600030101010101" pitchFamily="2" charset="-122"/>
              </a:rPr>
              <a:t>	</a:t>
            </a:r>
            <a:r>
              <a:rPr lang="zh-CN" altLang="en-US" b="0">
                <a:sym typeface="宋体" panose="02010600030101010101" pitchFamily="2" charset="-122"/>
              </a:rPr>
              <a:t>由于我们不能保证我们的字体有效，可以一次性指定多个字体，如果第一个字体无效则使用下一个字体，以此类推。				</a:t>
            </a:r>
            <a:endParaRPr lang="en-US" altLang="zh-CN" b="0">
              <a:sym typeface="宋体" panose="02010600030101010101" pitchFamily="2" charset="-122"/>
            </a:endParaRPr>
          </a:p>
          <a:p>
            <a:pPr lvl="1">
              <a:buClr>
                <a:srgbClr val="C00000"/>
              </a:buClr>
              <a:buNone/>
            </a:pPr>
            <a:r>
              <a:rPr lang="en-US" altLang="zh-CN" b="0">
                <a:sym typeface="宋体" panose="02010600030101010101" pitchFamily="2" charset="-122"/>
              </a:rPr>
              <a:t>	</a:t>
            </a:r>
            <a:r>
              <a:rPr lang="en-US" altLang="zh-CN" sz="1800" b="0">
                <a:sym typeface="宋体" panose="02010600030101010101" pitchFamily="2" charset="-122"/>
              </a:rPr>
              <a:t>p {font-family: "Microsoft YaHei",arial,sans-serif;}</a:t>
            </a:r>
          </a:p>
          <a:p>
            <a:pPr lvl="2">
              <a:buClr>
                <a:srgbClr val="C00000"/>
              </a:buClr>
            </a:pPr>
            <a:endParaRPr lang="en-US" altLang="zh-CN" b="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p:cNvSpPr>
          <p:nvPr>
            <p:ph type="title"/>
          </p:nvPr>
        </p:nvSpPr>
        <p:spPr/>
        <p:txBody>
          <a:bodyPr vert="horz" wrap="square" lIns="90333" tIns="44376" rIns="90333" bIns="44376" anchor="b"/>
          <a:lstStyle/>
          <a:p>
            <a:r>
              <a:rPr lang="zh-CN" altLang="en-US"/>
              <a:t>字体样式 </a:t>
            </a:r>
            <a:r>
              <a:rPr lang="en-US" altLang="zh-CN"/>
              <a:t>font-style</a:t>
            </a:r>
            <a:endParaRPr lang="zh-CN" altLang="en-US"/>
          </a:p>
        </p:txBody>
      </p:sp>
      <p:sp>
        <p:nvSpPr>
          <p:cNvPr id="105474"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font-style			</a:t>
            </a:r>
          </a:p>
          <a:p>
            <a:pPr lvl="1">
              <a:buClr>
                <a:srgbClr val="C00000"/>
              </a:buClr>
              <a:buNone/>
            </a:pPr>
            <a:r>
              <a:rPr lang="en-US" altLang="zh-CN" b="0"/>
              <a:t>	</a:t>
            </a:r>
            <a:r>
              <a:rPr lang="zh-CN" altLang="en-US" b="0"/>
              <a:t>用于打开和关闭斜体文本</a:t>
            </a:r>
            <a:r>
              <a:rPr lang="zh-CN" altLang="en-US" b="0">
                <a:sym typeface="宋体" panose="02010600030101010101" pitchFamily="2" charset="-122"/>
              </a:rPr>
              <a:t>：</a:t>
            </a:r>
            <a:endParaRPr lang="en-US" altLang="zh-CN" b="0">
              <a:sym typeface="宋体" panose="02010600030101010101" pitchFamily="2" charset="-122"/>
            </a:endParaRPr>
          </a:p>
          <a:p>
            <a:pPr lvl="1">
              <a:buClr>
                <a:srgbClr val="C00000"/>
              </a:buClr>
              <a:buFont typeface="Wingdings" panose="05000000000000000000" pitchFamily="2" charset="2"/>
              <a:buChar char="Ø"/>
            </a:pPr>
            <a:r>
              <a:rPr lang="zh-CN" altLang="en-US" b="0">
                <a:sym typeface="宋体" panose="02010600030101010101" pitchFamily="2" charset="-122"/>
              </a:rPr>
              <a:t>取值</a:t>
            </a:r>
            <a:endParaRPr lang="en-US" altLang="zh-CN" b="0">
              <a:sym typeface="宋体" panose="02010600030101010101" pitchFamily="2" charset="-122"/>
            </a:endParaRPr>
          </a:p>
          <a:p>
            <a:pPr lvl="2">
              <a:buClr>
                <a:srgbClr val="C00000"/>
              </a:buClr>
            </a:pPr>
            <a:r>
              <a:rPr lang="en-US" altLang="zh-CN" sz="1800" b="0">
                <a:sym typeface="宋体" panose="02010600030101010101" pitchFamily="2" charset="-122"/>
              </a:rPr>
              <a:t>normal	: </a:t>
            </a:r>
            <a:r>
              <a:rPr lang="zh-CN" altLang="en-US" sz="1800" b="0">
                <a:sym typeface="宋体" panose="02010600030101010101" pitchFamily="2" charset="-122"/>
              </a:rPr>
              <a:t>正常字体，关闭斜体				</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italic</a:t>
            </a:r>
            <a:r>
              <a:rPr lang="zh-CN" altLang="en-US" sz="1800" b="0">
                <a:sym typeface="宋体" panose="02010600030101010101" pitchFamily="2" charset="-122"/>
              </a:rPr>
              <a:t> </a:t>
            </a:r>
            <a:r>
              <a:rPr lang="en-US" altLang="zh-CN" sz="1800" b="0">
                <a:sym typeface="宋体" panose="02010600030101010101" pitchFamily="2" charset="-122"/>
              </a:rPr>
              <a:t>	: </a:t>
            </a:r>
            <a:r>
              <a:rPr lang="zh-CN" altLang="en-US" sz="1800" b="0">
                <a:sym typeface="宋体" panose="02010600030101010101" pitchFamily="2" charset="-122"/>
              </a:rPr>
              <a:t>斜体				</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oblique	: </a:t>
            </a:r>
            <a:r>
              <a:rPr lang="zh-CN" altLang="en-US" sz="1800" b="0">
                <a:sym typeface="宋体" panose="02010600030101010101" pitchFamily="2" charset="-122"/>
              </a:rPr>
              <a:t>模拟斜体</a:t>
            </a:r>
            <a:endParaRPr lang="en-US" altLang="zh-CN" sz="1800" b="0">
              <a:sym typeface="宋体" panose="02010600030101010101" pitchFamily="2" charset="-122"/>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p:cNvSpPr>
          <p:nvPr>
            <p:ph type="title"/>
          </p:nvPr>
        </p:nvSpPr>
        <p:spPr/>
        <p:txBody>
          <a:bodyPr vert="horz" wrap="square" lIns="90333" tIns="44376" rIns="90333" bIns="44376" anchor="b"/>
          <a:lstStyle/>
          <a:p>
            <a:r>
              <a:rPr lang="zh-CN" altLang="en-US"/>
              <a:t>字体样式 </a:t>
            </a:r>
            <a:r>
              <a:rPr lang="en-US" altLang="zh-CN"/>
              <a:t>font-weight</a:t>
            </a:r>
            <a:endParaRPr lang="zh-CN" altLang="en-US"/>
          </a:p>
        </p:txBody>
      </p:sp>
      <p:sp>
        <p:nvSpPr>
          <p:cNvPr id="106498"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sym typeface="宋体" panose="02010600030101010101" pitchFamily="2" charset="-122"/>
              </a:rPr>
              <a:t>font-weight			</a:t>
            </a:r>
          </a:p>
          <a:p>
            <a:pPr lvl="1">
              <a:buClr>
                <a:srgbClr val="C00000"/>
              </a:buClr>
              <a:buNone/>
            </a:pPr>
            <a:r>
              <a:rPr lang="en-US" altLang="zh-CN" b="0">
                <a:sym typeface="宋体" panose="02010600030101010101" pitchFamily="2" charset="-122"/>
              </a:rPr>
              <a:t>	</a:t>
            </a:r>
            <a:r>
              <a:rPr lang="zh-CN" altLang="en-US" b="0">
                <a:sym typeface="宋体" panose="02010600030101010101" pitchFamily="2" charset="-122"/>
              </a:rPr>
              <a:t>为字体设置粗细程度			</a:t>
            </a:r>
            <a:endParaRPr lang="en-US" altLang="zh-CN" b="0">
              <a:sym typeface="宋体" panose="02010600030101010101" pitchFamily="2" charset="-122"/>
            </a:endParaRPr>
          </a:p>
          <a:p>
            <a:pPr lvl="1">
              <a:buClr>
                <a:srgbClr val="C00000"/>
              </a:buClr>
              <a:buFont typeface="Wingdings" panose="05000000000000000000" pitchFamily="2" charset="2"/>
              <a:buChar char="Ø"/>
            </a:pPr>
            <a:r>
              <a:rPr lang="zh-CN" altLang="en-US" b="0">
                <a:sym typeface="宋体" panose="02010600030101010101" pitchFamily="2" charset="-122"/>
              </a:rPr>
              <a:t>取值</a:t>
            </a:r>
            <a:r>
              <a:rPr lang="en-US" altLang="zh-CN" b="0">
                <a:sym typeface="宋体" panose="02010600030101010101" pitchFamily="2" charset="-122"/>
              </a:rPr>
              <a:t>:</a:t>
            </a:r>
            <a:r>
              <a:rPr lang="en-US" altLang="zh-CN" sz="1800" b="0">
                <a:sym typeface="宋体" panose="02010600030101010101" pitchFamily="2" charset="-122"/>
              </a:rPr>
              <a:t>				</a:t>
            </a:r>
          </a:p>
          <a:p>
            <a:pPr lvl="2">
              <a:buClr>
                <a:srgbClr val="C00000"/>
              </a:buClr>
            </a:pPr>
            <a:r>
              <a:rPr lang="en-US" altLang="zh-CN" b="0">
                <a:sym typeface="宋体" panose="02010600030101010101" pitchFamily="2" charset="-122"/>
              </a:rPr>
              <a:t>normal, bold 	: </a:t>
            </a:r>
            <a:r>
              <a:rPr lang="zh-CN" altLang="en-US" b="0">
                <a:sym typeface="宋体" panose="02010600030101010101" pitchFamily="2" charset="-122"/>
              </a:rPr>
              <a:t>正常，加粗字体				</a:t>
            </a:r>
            <a:endParaRPr lang="en-US" altLang="zh-CN" b="0">
              <a:sym typeface="宋体" panose="02010600030101010101" pitchFamily="2" charset="-122"/>
            </a:endParaRPr>
          </a:p>
          <a:p>
            <a:pPr lvl="2">
              <a:buClr>
                <a:srgbClr val="C00000"/>
              </a:buClr>
            </a:pPr>
            <a:r>
              <a:rPr lang="en-US" altLang="zh-CN" b="0">
                <a:sym typeface="宋体" panose="02010600030101010101" pitchFamily="2" charset="-122"/>
              </a:rPr>
              <a:t>lighter, bolder	: </a:t>
            </a:r>
            <a:r>
              <a:rPr lang="zh-CN" altLang="en-US" b="0">
                <a:sym typeface="宋体" panose="02010600030101010101" pitchFamily="2" charset="-122"/>
              </a:rPr>
              <a:t>设置当前元素字体比父元素更粗或者更细</a:t>
            </a:r>
            <a:endParaRPr lang="en-US" altLang="zh-CN" b="0">
              <a:sym typeface="宋体" panose="02010600030101010101" pitchFamily="2" charset="-122"/>
            </a:endParaRPr>
          </a:p>
          <a:p>
            <a:pPr lvl="2">
              <a:buClr>
                <a:srgbClr val="C00000"/>
              </a:buClr>
            </a:pPr>
            <a:r>
              <a:rPr lang="en-US" altLang="zh-CN" b="0">
                <a:sym typeface="宋体" panose="02010600030101010101" pitchFamily="2" charset="-122"/>
              </a:rPr>
              <a:t>100–900 	: </a:t>
            </a:r>
            <a:r>
              <a:rPr lang="zh-CN" altLang="en-US" b="0">
                <a:sym typeface="宋体" panose="02010600030101010101" pitchFamily="2" charset="-122"/>
              </a:rPr>
              <a:t>数值类型的粗细程度（值越大字体越粗） </a:t>
            </a:r>
            <a:endParaRPr lang="en-US" altLang="zh-CN" b="0">
              <a:sym typeface="宋体" panose="02010600030101010101" pitchFamily="2"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p:cNvSpPr>
          <p:nvPr>
            <p:ph type="title"/>
          </p:nvPr>
        </p:nvSpPr>
        <p:spPr/>
        <p:txBody>
          <a:bodyPr vert="horz" wrap="square" lIns="90333" tIns="44376" rIns="90333" bIns="44376" anchor="b"/>
          <a:lstStyle/>
          <a:p>
            <a:r>
              <a:rPr lang="zh-CN" altLang="en-US"/>
              <a:t>字体样式 </a:t>
            </a:r>
            <a:r>
              <a:rPr lang="en-US" altLang="zh-CN"/>
              <a:t>text-transform</a:t>
            </a:r>
            <a:endParaRPr lang="zh-CN" altLang="en-US"/>
          </a:p>
        </p:txBody>
      </p:sp>
      <p:sp>
        <p:nvSpPr>
          <p:cNvPr id="107522"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sym typeface="宋体" panose="02010600030101010101" pitchFamily="2" charset="-122"/>
              </a:rPr>
              <a:t>text-transform 		</a:t>
            </a:r>
          </a:p>
          <a:p>
            <a:pPr lvl="1">
              <a:buClr>
                <a:srgbClr val="C00000"/>
              </a:buClr>
              <a:buNone/>
            </a:pPr>
            <a:r>
              <a:rPr lang="en-US" altLang="zh-CN" b="0">
                <a:sym typeface="宋体" panose="02010600030101010101" pitchFamily="2" charset="-122"/>
              </a:rPr>
              <a:t>	</a:t>
            </a:r>
            <a:r>
              <a:rPr lang="zh-CN" altLang="en-US" b="0">
                <a:sym typeface="宋体" panose="02010600030101010101" pitchFamily="2" charset="-122"/>
              </a:rPr>
              <a:t>允许字体改变			</a:t>
            </a:r>
            <a:endParaRPr lang="en-US" altLang="zh-CN" b="0">
              <a:sym typeface="宋体" panose="02010600030101010101" pitchFamily="2" charset="-122"/>
            </a:endParaRPr>
          </a:p>
          <a:p>
            <a:pPr lvl="1">
              <a:buClr>
                <a:srgbClr val="C00000"/>
              </a:buClr>
              <a:buFont typeface="Wingdings" panose="05000000000000000000" pitchFamily="2" charset="2"/>
              <a:buChar char="Ø"/>
            </a:pPr>
            <a:r>
              <a:rPr lang="zh-CN" altLang="en-US" b="0">
                <a:sym typeface="宋体" panose="02010600030101010101" pitchFamily="2" charset="-122"/>
              </a:rPr>
              <a:t>取值</a:t>
            </a:r>
            <a:r>
              <a:rPr lang="en-US" altLang="zh-CN" b="0">
                <a:sym typeface="宋体" panose="02010600030101010101" pitchFamily="2" charset="-122"/>
              </a:rPr>
              <a:t>:	</a:t>
            </a:r>
            <a:r>
              <a:rPr lang="en-US" altLang="zh-CN" sz="1800" b="0">
                <a:sym typeface="宋体" panose="02010600030101010101" pitchFamily="2" charset="-122"/>
              </a:rPr>
              <a:t>			</a:t>
            </a:r>
          </a:p>
          <a:p>
            <a:pPr lvl="2">
              <a:buClr>
                <a:srgbClr val="C00000"/>
              </a:buClr>
            </a:pPr>
            <a:r>
              <a:rPr lang="en-US" altLang="zh-CN" sz="1800" b="0">
                <a:sym typeface="宋体" panose="02010600030101010101" pitchFamily="2" charset="-122"/>
              </a:rPr>
              <a:t>none 	:</a:t>
            </a:r>
            <a:r>
              <a:rPr lang="zh-CN" altLang="en-US" sz="1800" b="0">
                <a:sym typeface="宋体" panose="02010600030101010101" pitchFamily="2" charset="-122"/>
              </a:rPr>
              <a:t>防止任何改变			</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uppercase: </a:t>
            </a:r>
            <a:r>
              <a:rPr lang="zh-CN" altLang="en-US" sz="1800" b="0">
                <a:sym typeface="宋体" panose="02010600030101010101" pitchFamily="2" charset="-122"/>
              </a:rPr>
              <a:t>将文本转换为大写				</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lowercase: </a:t>
            </a:r>
            <a:r>
              <a:rPr lang="zh-CN" altLang="en-US" sz="1800" b="0">
                <a:sym typeface="宋体" panose="02010600030101010101" pitchFamily="2" charset="-122"/>
              </a:rPr>
              <a:t>将文本转换为小写		</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capitalize: </a:t>
            </a:r>
            <a:r>
              <a:rPr lang="zh-CN" altLang="en-US" sz="1800" b="0">
                <a:sym typeface="宋体" panose="02010600030101010101" pitchFamily="2" charset="-122"/>
              </a:rPr>
              <a:t>将所有单词第一个字母转换为大写</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full-width: </a:t>
            </a:r>
            <a:r>
              <a:rPr lang="zh-CN" altLang="en-US" sz="1800" b="0">
                <a:sym typeface="宋体" panose="02010600030101010101" pitchFamily="2" charset="-122"/>
              </a:rPr>
              <a:t>转换为类似于一个等宽字体</a:t>
            </a:r>
            <a:endParaRPr lang="en-US" altLang="zh-CN" sz="1800" b="0">
              <a:sym typeface="宋体" panose="02010600030101010101" pitchFamily="2"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p:cNvSpPr>
          <p:nvPr>
            <p:ph type="title"/>
          </p:nvPr>
        </p:nvSpPr>
        <p:spPr/>
        <p:txBody>
          <a:bodyPr vert="horz" wrap="square" lIns="90333" tIns="44376" rIns="90333" bIns="44376" anchor="b"/>
          <a:lstStyle/>
          <a:p>
            <a:r>
              <a:rPr lang="zh-CN" altLang="en-US"/>
              <a:t>字体样式 </a:t>
            </a:r>
            <a:r>
              <a:rPr lang="en-US" altLang="zh-CN"/>
              <a:t>text-decoration</a:t>
            </a:r>
            <a:endParaRPr lang="zh-CN" altLang="en-US"/>
          </a:p>
        </p:txBody>
      </p:sp>
      <p:sp>
        <p:nvSpPr>
          <p:cNvPr id="108546"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sym typeface="宋体" panose="02010600030101010101" pitchFamily="2" charset="-122"/>
              </a:rPr>
              <a:t>text-decoration 		</a:t>
            </a:r>
          </a:p>
          <a:p>
            <a:pPr lvl="1">
              <a:buClr>
                <a:srgbClr val="C00000"/>
              </a:buClr>
              <a:buNone/>
            </a:pPr>
            <a:r>
              <a:rPr lang="en-US" altLang="zh-CN" b="0">
                <a:sym typeface="宋体" panose="02010600030101010101" pitchFamily="2" charset="-122"/>
              </a:rPr>
              <a:t>	</a:t>
            </a:r>
            <a:r>
              <a:rPr lang="zh-CN" altLang="en-US" b="0">
                <a:sym typeface="宋体" panose="02010600030101010101" pitchFamily="2" charset="-122"/>
              </a:rPr>
              <a:t>设置或者取消文本修饰		</a:t>
            </a:r>
            <a:endParaRPr lang="en-US" altLang="zh-CN" b="0">
              <a:sym typeface="宋体" panose="02010600030101010101" pitchFamily="2" charset="-122"/>
            </a:endParaRPr>
          </a:p>
          <a:p>
            <a:pPr lvl="1">
              <a:buClr>
                <a:srgbClr val="C00000"/>
              </a:buClr>
              <a:buFont typeface="Wingdings" panose="05000000000000000000" pitchFamily="2" charset="2"/>
              <a:buChar char="Ø"/>
            </a:pPr>
            <a:r>
              <a:rPr lang="zh-CN" altLang="en-US" b="0">
                <a:sym typeface="宋体" panose="02010600030101010101" pitchFamily="2" charset="-122"/>
              </a:rPr>
              <a:t>取值</a:t>
            </a:r>
            <a:r>
              <a:rPr lang="en-US" altLang="zh-CN" b="0">
                <a:sym typeface="宋体" panose="02010600030101010101" pitchFamily="2" charset="-122"/>
              </a:rPr>
              <a:t>:	</a:t>
            </a:r>
            <a:r>
              <a:rPr lang="en-US" altLang="zh-CN" sz="1800" b="0">
                <a:sym typeface="宋体" panose="02010600030101010101" pitchFamily="2" charset="-122"/>
              </a:rPr>
              <a:t>			</a:t>
            </a:r>
          </a:p>
          <a:p>
            <a:pPr lvl="2">
              <a:buClr>
                <a:srgbClr val="C00000"/>
              </a:buClr>
            </a:pPr>
            <a:r>
              <a:rPr lang="en-US" altLang="zh-CN" sz="1800" b="0">
                <a:sym typeface="宋体" panose="02010600030101010101" pitchFamily="2" charset="-122"/>
              </a:rPr>
              <a:t>none	 	: </a:t>
            </a:r>
            <a:r>
              <a:rPr lang="zh-CN" altLang="en-US" sz="1800" b="0">
                <a:sym typeface="宋体" panose="02010600030101010101" pitchFamily="2" charset="-122"/>
              </a:rPr>
              <a:t>取消所有文本修饰			</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underline 	: </a:t>
            </a:r>
            <a:r>
              <a:rPr lang="zh-CN" altLang="en-US" sz="1800" b="0">
                <a:sym typeface="宋体" panose="02010600030101010101" pitchFamily="2" charset="-122"/>
              </a:rPr>
              <a:t>为文本添加下划线			</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overline 	: </a:t>
            </a:r>
            <a:r>
              <a:rPr lang="zh-CN" altLang="en-US" sz="1800" b="0">
                <a:sym typeface="宋体" panose="02010600030101010101" pitchFamily="2" charset="-122"/>
              </a:rPr>
              <a:t>为文本添加上划线			</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line-through	: </a:t>
            </a:r>
            <a:r>
              <a:rPr lang="zh-CN" altLang="en-US" sz="1800" b="0">
                <a:sym typeface="宋体" panose="02010600030101010101" pitchFamily="2" charset="-122"/>
              </a:rPr>
              <a:t>为文本添加删除线</a:t>
            </a:r>
            <a:endParaRPr lang="en-US" altLang="zh-CN" sz="1800" b="0">
              <a:sym typeface="宋体" panose="02010600030101010101" pitchFamily="2"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p:cNvSpPr>
          <p:nvPr>
            <p:ph type="title"/>
          </p:nvPr>
        </p:nvSpPr>
        <p:spPr/>
        <p:txBody>
          <a:bodyPr vert="horz" wrap="square" lIns="90333" tIns="44376" rIns="90333" bIns="44376" anchor="b"/>
          <a:lstStyle/>
          <a:p>
            <a:r>
              <a:rPr lang="zh-CN" altLang="en-US"/>
              <a:t>字体阴影 </a:t>
            </a:r>
            <a:r>
              <a:rPr lang="en-US" altLang="zh-CN"/>
              <a:t>text-shadows</a:t>
            </a:r>
            <a:endParaRPr lang="zh-CN" altLang="en-US"/>
          </a:p>
        </p:txBody>
      </p:sp>
      <p:sp>
        <p:nvSpPr>
          <p:cNvPr id="109570"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sym typeface="宋体" panose="02010600030101010101" pitchFamily="2" charset="-122"/>
              </a:rPr>
              <a:t>text-shadows 		</a:t>
            </a:r>
          </a:p>
          <a:p>
            <a:pPr lvl="1">
              <a:buClr>
                <a:srgbClr val="C00000"/>
              </a:buClr>
              <a:buNone/>
            </a:pPr>
            <a:r>
              <a:rPr lang="en-US" altLang="zh-CN" b="0">
                <a:sym typeface="宋体" panose="02010600030101010101" pitchFamily="2" charset="-122"/>
              </a:rPr>
              <a:t>	</a:t>
            </a:r>
            <a:r>
              <a:rPr lang="zh-CN" altLang="en-US" b="0">
                <a:sym typeface="宋体" panose="02010600030101010101" pitchFamily="2" charset="-122"/>
              </a:rPr>
              <a:t>设置或者取消文本阴影	</a:t>
            </a:r>
          </a:p>
          <a:p>
            <a:pPr lvl="1">
              <a:buClr>
                <a:srgbClr val="C00000"/>
              </a:buClr>
              <a:buFont typeface="Wingdings" panose="05000000000000000000" pitchFamily="2" charset="2"/>
              <a:buChar char=""/>
            </a:pPr>
            <a:r>
              <a:rPr lang="zh-CN" altLang="en-US" b="0">
                <a:sym typeface="宋体" panose="02010600030101010101" pitchFamily="2" charset="-122"/>
              </a:rPr>
              <a:t>语法：</a:t>
            </a:r>
          </a:p>
          <a:p>
            <a:pPr marL="742950" lvl="2" indent="0">
              <a:buClr>
                <a:srgbClr val="C00000"/>
              </a:buClr>
              <a:buNone/>
            </a:pPr>
            <a:r>
              <a:rPr lang="zh-CN" altLang="en-US" sz="1800" b="0">
                <a:sym typeface="宋体" panose="02010600030101010101" pitchFamily="2" charset="-122"/>
              </a:rPr>
              <a:t>text-shadow: h-shadow v-shadow blur color;</a:t>
            </a:r>
          </a:p>
          <a:p>
            <a:pPr lvl="1">
              <a:buClr>
                <a:srgbClr val="C00000"/>
              </a:buClr>
              <a:buFont typeface="Wingdings" panose="05000000000000000000" pitchFamily="2" charset="2"/>
              <a:buChar char="Ø"/>
            </a:pPr>
            <a:r>
              <a:rPr lang="zh-CN" altLang="en-US" b="0">
                <a:sym typeface="宋体" panose="02010600030101010101" pitchFamily="2" charset="-122"/>
              </a:rPr>
              <a:t>取值</a:t>
            </a:r>
            <a:r>
              <a:rPr lang="en-US" altLang="zh-CN" b="0">
                <a:sym typeface="宋体" panose="02010600030101010101" pitchFamily="2" charset="-122"/>
              </a:rPr>
              <a:t>:	</a:t>
            </a:r>
            <a:r>
              <a:rPr lang="en-US" altLang="zh-CN" sz="1800" b="0">
                <a:sym typeface="宋体" panose="02010600030101010101" pitchFamily="2" charset="-122"/>
              </a:rPr>
              <a:t>			</a:t>
            </a:r>
          </a:p>
          <a:p>
            <a:pPr marL="742950" lvl="2" indent="0">
              <a:buClr>
                <a:srgbClr val="C00000"/>
              </a:buClr>
            </a:pPr>
            <a:r>
              <a:rPr lang="en-US" altLang="zh-CN" sz="1800" b="0">
                <a:sym typeface="宋体" panose="02010600030101010101" pitchFamily="2" charset="-122"/>
              </a:rPr>
              <a:t>none	 	:   </a:t>
            </a:r>
            <a:r>
              <a:rPr lang="zh-CN" altLang="en-US" sz="1800" b="0">
                <a:sym typeface="宋体" panose="02010600030101010101" pitchFamily="2" charset="-122"/>
              </a:rPr>
              <a:t>取消所有阴影			</a:t>
            </a:r>
            <a:endParaRPr lang="en-US" altLang="zh-CN" sz="1800" b="0">
              <a:sym typeface="宋体" panose="02010600030101010101" pitchFamily="2" charset="-122"/>
            </a:endParaRPr>
          </a:p>
          <a:p>
            <a:pPr marL="742950" lvl="2" indent="0">
              <a:buClr>
                <a:srgbClr val="C00000"/>
              </a:buClr>
            </a:pPr>
            <a:r>
              <a:rPr lang="en-US" altLang="zh-CN" sz="1800" b="0">
                <a:sym typeface="宋体" panose="02010600030101010101" pitchFamily="2" charset="-122"/>
              </a:rPr>
              <a:t>h-shadow 	: </a:t>
            </a:r>
            <a:r>
              <a:rPr lang="zh-CN" altLang="en-US" sz="1800" b="0">
                <a:sym typeface="宋体" panose="02010600030101010101" pitchFamily="2" charset="-122"/>
              </a:rPr>
              <a:t> 必需。水平阴影的位置。允许负值。		</a:t>
            </a:r>
            <a:endParaRPr lang="en-US" altLang="zh-CN" sz="1800" b="0">
              <a:sym typeface="宋体" panose="02010600030101010101" pitchFamily="2" charset="-122"/>
            </a:endParaRPr>
          </a:p>
          <a:p>
            <a:pPr marL="742950" lvl="2" indent="0">
              <a:buClr>
                <a:srgbClr val="C00000"/>
              </a:buClr>
            </a:pPr>
            <a:r>
              <a:rPr lang="en-US" altLang="zh-CN" sz="1800" b="0">
                <a:sym typeface="宋体" panose="02010600030101010101" pitchFamily="2" charset="-122"/>
              </a:rPr>
              <a:t>v-shadow	: </a:t>
            </a:r>
            <a:r>
              <a:rPr lang="zh-CN" altLang="en-US" sz="1800" b="0">
                <a:sym typeface="宋体" panose="02010600030101010101" pitchFamily="2" charset="-122"/>
              </a:rPr>
              <a:t> 必需。垂直阴影的位置。允许负值。		</a:t>
            </a:r>
            <a:endParaRPr lang="en-US" altLang="zh-CN" sz="1800" b="0">
              <a:sym typeface="宋体" panose="02010600030101010101" pitchFamily="2" charset="-122"/>
            </a:endParaRPr>
          </a:p>
          <a:p>
            <a:pPr marL="742950" lvl="2" indent="0">
              <a:buClr>
                <a:srgbClr val="C00000"/>
              </a:buClr>
            </a:pPr>
            <a:r>
              <a:rPr lang="en-US" altLang="zh-CN" sz="1800" b="0">
                <a:sym typeface="宋体" panose="02010600030101010101" pitchFamily="2" charset="-122"/>
              </a:rPr>
              <a:t>blur		: </a:t>
            </a:r>
            <a:r>
              <a:rPr lang="zh-CN" altLang="en-US" sz="1800" b="0">
                <a:sym typeface="宋体" panose="02010600030101010101" pitchFamily="2" charset="-122"/>
              </a:rPr>
              <a:t> 可选。模糊的距离。</a:t>
            </a:r>
          </a:p>
          <a:p>
            <a:pPr marL="742950" lvl="2" indent="0">
              <a:buClr>
                <a:srgbClr val="C00000"/>
              </a:buClr>
            </a:pPr>
            <a:r>
              <a:rPr lang="en-US" altLang="zh-CN" sz="1800" b="0">
                <a:sym typeface="宋体" panose="02010600030101010101" pitchFamily="2" charset="-122"/>
              </a:rPr>
              <a:t>color		:   可选。阴影的颜色。参阅 CSS 颜色值。</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p:cNvSpPr>
          <p:nvPr>
            <p:ph type="title"/>
          </p:nvPr>
        </p:nvSpPr>
        <p:spPr/>
        <p:txBody>
          <a:bodyPr vert="horz" wrap="square" lIns="90333" tIns="44376" rIns="90333" bIns="44376" anchor="b"/>
          <a:lstStyle/>
          <a:p>
            <a:r>
              <a:rPr lang="zh-CN" altLang="en-US"/>
              <a:t>列表样式</a:t>
            </a:r>
          </a:p>
        </p:txBody>
      </p:sp>
      <p:sp>
        <p:nvSpPr>
          <p:cNvPr id="110594"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zh-CN" altLang="en-US" b="0">
                <a:sym typeface="宋体" panose="02010600030101010101" pitchFamily="2" charset="-122"/>
              </a:rPr>
              <a:t>列表的默认样式</a:t>
            </a:r>
            <a:endParaRPr lang="en-US" altLang="zh-CN" b="0">
              <a:sym typeface="宋体" panose="02010600030101010101" pitchFamily="2" charset="-122"/>
            </a:endParaRPr>
          </a:p>
          <a:p>
            <a:pPr lvl="1">
              <a:buClr>
                <a:srgbClr val="C00000"/>
              </a:buClr>
            </a:pPr>
            <a:r>
              <a:rPr lang="en-US" altLang="zh-CN" b="0">
                <a:sym typeface="宋体" panose="02010600030101010101" pitchFamily="2" charset="-122"/>
              </a:rPr>
              <a:t>list-style-type	:</a:t>
            </a:r>
            <a:r>
              <a:rPr lang="zh-CN" altLang="en-US" b="0">
                <a:sym typeface="宋体" panose="02010600030101010101" pitchFamily="2" charset="-122"/>
              </a:rPr>
              <a:t> 设置列表项标志类型</a:t>
            </a:r>
            <a:endParaRPr lang="en-US" altLang="zh-CN" b="0">
              <a:sym typeface="宋体" panose="02010600030101010101" pitchFamily="2" charset="-122"/>
            </a:endParaRPr>
          </a:p>
          <a:p>
            <a:pPr lvl="1">
              <a:buClr>
                <a:srgbClr val="C00000"/>
              </a:buClr>
            </a:pPr>
            <a:r>
              <a:rPr lang="en-US" altLang="zh-CN" b="0">
                <a:sym typeface="宋体" panose="02010600030101010101" pitchFamily="2" charset="-122"/>
              </a:rPr>
              <a:t>list-style-position	:</a:t>
            </a:r>
            <a:r>
              <a:rPr lang="zh-CN" altLang="en-US" b="0">
                <a:sym typeface="宋体" panose="02010600030101010101" pitchFamily="2" charset="-122"/>
              </a:rPr>
              <a:t> 设置列表项标志出现的位置</a:t>
            </a:r>
            <a:endParaRPr lang="en-US" altLang="zh-CN" b="0">
              <a:sym typeface="宋体" panose="02010600030101010101" pitchFamily="2" charset="-122"/>
            </a:endParaRPr>
          </a:p>
          <a:p>
            <a:pPr lvl="1">
              <a:buClr>
                <a:srgbClr val="C00000"/>
              </a:buClr>
            </a:pPr>
            <a:r>
              <a:rPr lang="en-US" altLang="zh-CN" b="0">
                <a:sym typeface="宋体" panose="02010600030101010101" pitchFamily="2" charset="-122"/>
              </a:rPr>
              <a:t>list-style-image 	:</a:t>
            </a:r>
            <a:r>
              <a:rPr lang="zh-CN" altLang="en-US" b="0">
                <a:sym typeface="宋体" panose="02010600030101010101" pitchFamily="2" charset="-122"/>
              </a:rPr>
              <a:t> 自定义设置列表项标志</a:t>
            </a:r>
            <a:endParaRPr lang="en-US" altLang="zh-CN" b="0">
              <a:sym typeface="宋体" panose="02010600030101010101" pitchFamily="2" charset="-122"/>
            </a:endParaRPr>
          </a:p>
          <a:p>
            <a:pPr lvl="1">
              <a:buClr>
                <a:srgbClr val="C00000"/>
              </a:buClr>
            </a:pPr>
            <a:r>
              <a:rPr lang="en-US" altLang="zh-CN" b="0">
                <a:sym typeface="宋体" panose="02010600030101010101" pitchFamily="2" charset="-122"/>
              </a:rPr>
              <a:t>list-style		:</a:t>
            </a:r>
            <a:r>
              <a:rPr lang="zh-CN" altLang="en-US" b="0">
                <a:sym typeface="宋体" panose="02010600030101010101" pitchFamily="2" charset="-122"/>
              </a:rPr>
              <a:t> 列表样式的速记写法</a:t>
            </a:r>
            <a:endParaRPr lang="en-US" altLang="zh-CN" b="0">
              <a:sym typeface="宋体" panose="02010600030101010101" pitchFamily="2" charset="-122"/>
            </a:endParaRPr>
          </a:p>
          <a:p>
            <a:pPr lvl="1">
              <a:buClr>
                <a:srgbClr val="C00000"/>
              </a:buClr>
            </a:pPr>
            <a:r>
              <a:rPr lang="en-US" altLang="zh-CN" b="0">
                <a:sym typeface="宋体" panose="02010600030101010101" pitchFamily="2" charset="-122"/>
              </a:rPr>
              <a:t>line-height</a:t>
            </a:r>
            <a:r>
              <a:rPr lang="zh-CN" altLang="en-US" b="0">
                <a:sym typeface="宋体" panose="02010600030101010101" pitchFamily="2" charset="-122"/>
              </a:rPr>
              <a:t> </a:t>
            </a:r>
            <a:r>
              <a:rPr lang="en-US" altLang="zh-CN" b="0">
                <a:sym typeface="宋体" panose="02010600030101010101" pitchFamily="2" charset="-122"/>
              </a:rPr>
              <a:t>		:</a:t>
            </a:r>
            <a:r>
              <a:rPr lang="zh-CN" altLang="en-US" b="0">
                <a:sym typeface="宋体" panose="02010600030101010101" pitchFamily="2" charset="-122"/>
              </a:rPr>
              <a:t> 设置列表的行高</a:t>
            </a:r>
            <a:endParaRPr lang="en-US" altLang="zh-CN" b="0">
              <a:sym typeface="宋体" panose="02010600030101010101" pitchFamily="2" charset="-122"/>
            </a:endParaRPr>
          </a:p>
          <a:p>
            <a:pPr lvl="1">
              <a:buClr>
                <a:srgbClr val="C00000"/>
              </a:buClr>
            </a:pPr>
            <a:endParaRPr lang="zh-CN" altLang="en-US" b="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p:cNvSpPr>
          <p:nvPr>
            <p:ph type="title"/>
          </p:nvPr>
        </p:nvSpPr>
        <p:spPr/>
        <p:txBody>
          <a:bodyPr vert="horz" wrap="square" lIns="90333" tIns="44376" rIns="90333" bIns="44376" anchor="b"/>
          <a:lstStyle/>
          <a:p>
            <a:r>
              <a:rPr lang="zh-CN" altLang="en-US"/>
              <a:t>列表样式 </a:t>
            </a:r>
            <a:r>
              <a:rPr lang="en-US" altLang="zh-CN"/>
              <a:t>list</a:t>
            </a:r>
            <a:endParaRPr lang="zh-CN" altLang="en-US"/>
          </a:p>
        </p:txBody>
      </p:sp>
      <p:sp>
        <p:nvSpPr>
          <p:cNvPr id="111618"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zh-CN" altLang="en-US" b="0"/>
              <a:t>默认样式</a:t>
            </a:r>
            <a:r>
              <a:rPr lang="en-US" altLang="zh-CN" b="0"/>
              <a:t>		</a:t>
            </a:r>
            <a:endParaRPr lang="en-US" altLang="zh-CN" b="0">
              <a:sym typeface="宋体" panose="02010600030101010101" pitchFamily="2" charset="-122"/>
            </a:endParaRPr>
          </a:p>
          <a:p>
            <a:pPr lvl="2">
              <a:buClr>
                <a:srgbClr val="C00000"/>
              </a:buClr>
            </a:pPr>
            <a:r>
              <a:rPr lang="en-US" altLang="zh-CN" sz="1800" b="0">
                <a:sym typeface="宋体" panose="02010600030101010101" pitchFamily="2" charset="-122"/>
              </a:rPr>
              <a:t>ul,ol </a:t>
            </a:r>
            <a:r>
              <a:rPr lang="zh-CN" altLang="en-US" sz="1800" b="0">
                <a:sym typeface="宋体" panose="02010600030101010101" pitchFamily="2" charset="-122"/>
              </a:rPr>
              <a:t>元素的</a:t>
            </a:r>
            <a:r>
              <a:rPr lang="en-US" altLang="zh-CN" sz="1800" b="0">
                <a:sym typeface="宋体" panose="02010600030101010101" pitchFamily="2" charset="-122"/>
              </a:rPr>
              <a:t>margin-top</a:t>
            </a:r>
            <a:r>
              <a:rPr lang="zh-CN" altLang="en-US" sz="1800" b="0">
                <a:sym typeface="宋体" panose="02010600030101010101" pitchFamily="2" charset="-122"/>
              </a:rPr>
              <a:t>，</a:t>
            </a:r>
            <a:r>
              <a:rPr lang="en-US" altLang="zh-CN" sz="1800" b="0">
                <a:sym typeface="宋体" panose="02010600030101010101" pitchFamily="2" charset="-122"/>
              </a:rPr>
              <a:t>margin-bottom</a:t>
            </a:r>
            <a:r>
              <a:rPr lang="zh-CN" altLang="en-US" sz="1800" b="0">
                <a:sym typeface="宋体" panose="02010600030101010101" pitchFamily="2" charset="-122"/>
              </a:rPr>
              <a:t>均为</a:t>
            </a:r>
            <a:r>
              <a:rPr lang="en-US" altLang="zh-CN" sz="1800" b="0">
                <a:sym typeface="宋体" panose="02010600030101010101" pitchFamily="2" charset="-122"/>
              </a:rPr>
              <a:t>16px(1em)</a:t>
            </a:r>
            <a:r>
              <a:rPr lang="zh-CN" altLang="en-US" sz="1800" b="0">
                <a:sym typeface="宋体" panose="02010600030101010101" pitchFamily="2" charset="-122"/>
              </a:rPr>
              <a:t> ， </a:t>
            </a:r>
            <a:r>
              <a:rPr lang="en-US" altLang="zh-CN" sz="1800" b="0">
                <a:sym typeface="宋体" panose="02010600030101010101" pitchFamily="2" charset="-122"/>
              </a:rPr>
              <a:t>padding-left</a:t>
            </a:r>
            <a:r>
              <a:rPr lang="zh-CN" altLang="en-US" sz="1800" b="0">
                <a:sym typeface="宋体" panose="02010600030101010101" pitchFamily="2" charset="-122"/>
              </a:rPr>
              <a:t>为</a:t>
            </a:r>
            <a:r>
              <a:rPr lang="en-US" altLang="zh-CN" sz="1800" b="0">
                <a:sym typeface="宋体" panose="02010600030101010101" pitchFamily="2" charset="-122"/>
              </a:rPr>
              <a:t>40px(2.5em)</a:t>
            </a:r>
          </a:p>
          <a:p>
            <a:pPr lvl="2">
              <a:buClr>
                <a:srgbClr val="C00000"/>
              </a:buClr>
            </a:pPr>
            <a:r>
              <a:rPr lang="en-US" altLang="zh-CN" sz="1800" b="0">
                <a:sym typeface="宋体" panose="02010600030101010101" pitchFamily="2" charset="-122"/>
              </a:rPr>
              <a:t>li </a:t>
            </a:r>
            <a:r>
              <a:rPr lang="zh-CN" altLang="en-US" sz="1800" b="0">
                <a:sym typeface="宋体" panose="02010600030101010101" pitchFamily="2" charset="-122"/>
              </a:rPr>
              <a:t>元素没有设置默认的空白（行间距）</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dl </a:t>
            </a:r>
            <a:r>
              <a:rPr lang="zh-CN" altLang="en-US" sz="1800" b="0">
                <a:sym typeface="宋体" panose="02010600030101010101" pitchFamily="2" charset="-122"/>
              </a:rPr>
              <a:t>元素的</a:t>
            </a:r>
            <a:r>
              <a:rPr lang="en-US" altLang="zh-CN" sz="1800" b="0">
                <a:sym typeface="宋体" panose="02010600030101010101" pitchFamily="2" charset="-122"/>
              </a:rPr>
              <a:t>margin-top</a:t>
            </a:r>
            <a:r>
              <a:rPr lang="zh-CN" altLang="en-US" sz="1800" b="0">
                <a:sym typeface="宋体" panose="02010600030101010101" pitchFamily="2" charset="-122"/>
              </a:rPr>
              <a:t>，</a:t>
            </a:r>
            <a:r>
              <a:rPr lang="en-US" altLang="zh-CN" sz="1800" b="0">
                <a:sym typeface="宋体" panose="02010600030101010101" pitchFamily="2" charset="-122"/>
              </a:rPr>
              <a:t>margin-bottom</a:t>
            </a:r>
            <a:r>
              <a:rPr lang="zh-CN" altLang="en-US" sz="1800" b="0">
                <a:sym typeface="宋体" panose="02010600030101010101" pitchFamily="2" charset="-122"/>
              </a:rPr>
              <a:t>均为</a:t>
            </a:r>
            <a:r>
              <a:rPr lang="en-US" altLang="zh-CN" sz="1800" b="0">
                <a:sym typeface="宋体" panose="02010600030101010101" pitchFamily="2" charset="-122"/>
              </a:rPr>
              <a:t>16px(1em),</a:t>
            </a:r>
            <a:r>
              <a:rPr lang="zh-CN" altLang="en-US" sz="1800" b="0">
                <a:sym typeface="宋体" panose="02010600030101010101" pitchFamily="2" charset="-122"/>
              </a:rPr>
              <a:t>但是没有内边距</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dd </a:t>
            </a:r>
            <a:r>
              <a:rPr lang="zh-CN" altLang="en-US" sz="1800" b="0">
                <a:sym typeface="宋体" panose="02010600030101010101" pitchFamily="2" charset="-122"/>
              </a:rPr>
              <a:t>元素的</a:t>
            </a:r>
            <a:r>
              <a:rPr lang="en-US" altLang="zh-CN" sz="1800" b="0">
                <a:sym typeface="宋体" panose="02010600030101010101" pitchFamily="2" charset="-122"/>
              </a:rPr>
              <a:t>margin-left</a:t>
            </a:r>
            <a:r>
              <a:rPr lang="zh-CN" altLang="en-US" sz="1800" b="0">
                <a:sym typeface="宋体" panose="02010600030101010101" pitchFamily="2" charset="-122"/>
              </a:rPr>
              <a:t>为</a:t>
            </a:r>
            <a:r>
              <a:rPr lang="en-US" altLang="zh-CN" sz="1800" b="0">
                <a:sym typeface="宋体" panose="02010600030101010101" pitchFamily="2" charset="-122"/>
              </a:rPr>
              <a:t>40px(2.5em)	</a:t>
            </a:r>
          </a:p>
          <a:p>
            <a:pPr lvl="2">
              <a:buClr>
                <a:srgbClr val="C00000"/>
              </a:buClr>
            </a:pPr>
            <a:r>
              <a:rPr lang="en-US" altLang="zh-CN" sz="1800" b="0">
                <a:sym typeface="宋体" panose="02010600030101010101" pitchFamily="2" charset="-122"/>
              </a:rPr>
              <a:t>p </a:t>
            </a:r>
            <a:r>
              <a:rPr lang="zh-CN" altLang="en-US" sz="1800" b="0">
                <a:sym typeface="宋体" panose="02010600030101010101" pitchFamily="2" charset="-122"/>
              </a:rPr>
              <a:t>元素的</a:t>
            </a:r>
            <a:r>
              <a:rPr lang="en-US" altLang="zh-CN" sz="1800" b="0">
                <a:sym typeface="宋体" panose="02010600030101010101" pitchFamily="2" charset="-122"/>
              </a:rPr>
              <a:t>margin-top</a:t>
            </a:r>
            <a:r>
              <a:rPr lang="zh-CN" altLang="en-US" sz="1800" b="0">
                <a:sym typeface="宋体" panose="02010600030101010101" pitchFamily="2" charset="-122"/>
              </a:rPr>
              <a:t>，</a:t>
            </a:r>
            <a:r>
              <a:rPr lang="en-US" altLang="zh-CN" sz="1800" b="0">
                <a:sym typeface="宋体" panose="02010600030101010101" pitchFamily="2" charset="-122"/>
              </a:rPr>
              <a:t>margin-bottom</a:t>
            </a:r>
            <a:r>
              <a:rPr lang="zh-CN" altLang="en-US" sz="1800" b="0">
                <a:sym typeface="宋体" panose="02010600030101010101" pitchFamily="2" charset="-122"/>
              </a:rPr>
              <a:t>为</a:t>
            </a:r>
            <a:r>
              <a:rPr lang="en-US" altLang="zh-CN" sz="1800" b="0">
                <a:sym typeface="宋体" panose="02010600030101010101" pitchFamily="2" charset="-122"/>
              </a:rPr>
              <a:t>16px(1em)</a:t>
            </a:r>
          </a:p>
          <a:p>
            <a:pPr lvl="1">
              <a:buClr>
                <a:srgbClr val="C00000"/>
              </a:buClr>
              <a:buNone/>
            </a:pPr>
            <a:r>
              <a:rPr lang="en-US" altLang="zh-CN" b="0">
                <a:sym typeface="宋体" panose="02010600030101010101" pitchFamily="2" charset="-122"/>
              </a:rPr>
              <a:t>	</a:t>
            </a:r>
            <a:endParaRPr lang="en-US" altLang="zh-CN">
              <a:sym typeface="宋体" panose="02010600030101010101" pitchFamily="2" charset="-122"/>
            </a:endParaRPr>
          </a:p>
          <a:p>
            <a:pPr lvl="2">
              <a:buClr>
                <a:srgbClr val="C00000"/>
              </a:buClr>
            </a:pPr>
            <a:endParaRPr lang="en-US" altLang="zh-CN" b="0">
              <a:sym typeface="宋体" panose="02010600030101010101" pitchFamily="2" charset="-122"/>
            </a:endParaRPr>
          </a:p>
          <a:p>
            <a:pPr lvl="2">
              <a:buClr>
                <a:srgbClr val="C00000"/>
              </a:buClr>
            </a:pPr>
            <a:endParaRPr lang="en-US" altLang="zh-CN" b="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7"/>
          <p:cNvSpPr>
            <a:spLocks noGrp="1"/>
          </p:cNvSpPr>
          <p:nvPr>
            <p:ph type="title"/>
          </p:nvPr>
        </p:nvSpPr>
        <p:spPr/>
        <p:txBody>
          <a:bodyPr vert="horz" wrap="square" lIns="90333" tIns="44376" rIns="90333" bIns="44376" anchor="b"/>
          <a:lstStyle/>
          <a:p>
            <a:r>
              <a:rPr lang="zh-CN" altLang="en-US"/>
              <a:t>母版</a:t>
            </a:r>
          </a:p>
        </p:txBody>
      </p:sp>
      <p:sp>
        <p:nvSpPr>
          <p:cNvPr id="24578" name="TextBox 2"/>
          <p:cNvSpPr txBox="1"/>
          <p:nvPr/>
        </p:nvSpPr>
        <p:spPr>
          <a:xfrm>
            <a:off x="500063" y="1785938"/>
            <a:ext cx="3240087" cy="2354262"/>
          </a:xfrm>
          <a:prstGeom prst="rect">
            <a:avLst/>
          </a:prstGeom>
          <a:noFill/>
          <a:ln w="9525">
            <a:noFill/>
          </a:ln>
        </p:spPr>
        <p:txBody>
          <a:bodyPr>
            <a:spAutoFit/>
          </a:bodyPr>
          <a:lstStyle/>
          <a:p>
            <a:pPr>
              <a:lnSpc>
                <a:spcPct val="150000"/>
              </a:lnSpc>
            </a:pPr>
            <a:r>
              <a:rPr lang="zh-CN" altLang="en-US" sz="1400">
                <a:solidFill>
                  <a:srgbClr val="404040"/>
                </a:solidFill>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母版是一种可重复利用的页面，比如页面的模板、导航栏、页首、页脚等这些类似的元素都可以通过模块来调用。</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zh-CN" altLang="en-US" sz="1200" b="0" i="0">
                <a:latin typeface="微软雅黑" panose="020B0503020204020204" pitchFamily="34" charset="-122"/>
                <a:ea typeface="微软雅黑" panose="020B0503020204020204" pitchFamily="34" charset="-122"/>
              </a:rPr>
              <a:t>        使用母版的好处是：修改模块时，原型中所有使用该模块的地方都会跟着一起修改。这样在设计时可以提高效率并且易于管理。</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zh-CN" altLang="en-US" sz="1200" b="0" i="0">
                <a:latin typeface="微软雅黑" panose="020B0503020204020204" pitchFamily="34" charset="-122"/>
                <a:ea typeface="微软雅黑" panose="020B0503020204020204" pitchFamily="34" charset="-122"/>
              </a:rPr>
              <a:t>       母版的面板和站点地图有点类似。可以添加、组织、编辑。</a:t>
            </a:r>
          </a:p>
        </p:txBody>
      </p:sp>
      <p:sp>
        <p:nvSpPr>
          <p:cNvPr id="24579" name="TextBox 4"/>
          <p:cNvSpPr txBox="1"/>
          <p:nvPr/>
        </p:nvSpPr>
        <p:spPr>
          <a:xfrm>
            <a:off x="428625" y="1285875"/>
            <a:ext cx="595313"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母版</a:t>
            </a:r>
          </a:p>
        </p:txBody>
      </p:sp>
      <p:pic>
        <p:nvPicPr>
          <p:cNvPr id="24580" name="Picture 6"/>
          <p:cNvPicPr>
            <a:picLocks noChangeAspect="1"/>
          </p:cNvPicPr>
          <p:nvPr/>
        </p:nvPicPr>
        <p:blipFill>
          <a:blip r:embed="rId2" cstate="print"/>
          <a:stretch>
            <a:fillRect/>
          </a:stretch>
        </p:blipFill>
        <p:spPr>
          <a:xfrm>
            <a:off x="6172200" y="1905000"/>
            <a:ext cx="2219325" cy="1838325"/>
          </a:xfrm>
          <a:prstGeom prst="rect">
            <a:avLst/>
          </a:prstGeom>
          <a:noFill/>
          <a:ln w="9525">
            <a:noFill/>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p:cNvSpPr>
          <p:nvPr>
            <p:ph type="title"/>
          </p:nvPr>
        </p:nvSpPr>
        <p:spPr/>
        <p:txBody>
          <a:bodyPr vert="horz" wrap="square" lIns="90333" tIns="44376" rIns="90333" bIns="44376" anchor="b"/>
          <a:lstStyle/>
          <a:p>
            <a:r>
              <a:rPr lang="zh-CN" altLang="en-US"/>
              <a:t>列表样式</a:t>
            </a:r>
          </a:p>
        </p:txBody>
      </p:sp>
      <p:sp>
        <p:nvSpPr>
          <p:cNvPr id="112642"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sym typeface="宋体" panose="02010600030101010101" pitchFamily="2" charset="-122"/>
              </a:rPr>
              <a:t>list-style-type	</a:t>
            </a:r>
          </a:p>
          <a:p>
            <a:pPr lvl="1">
              <a:buClr>
                <a:srgbClr val="C00000"/>
              </a:buClr>
              <a:buNone/>
            </a:pPr>
            <a:r>
              <a:rPr lang="en-US" altLang="zh-CN" b="0">
                <a:sym typeface="宋体" panose="02010600030101010101" pitchFamily="2" charset="-122"/>
              </a:rPr>
              <a:t>	</a:t>
            </a:r>
            <a:r>
              <a:rPr lang="zh-CN" altLang="en-US" b="0">
                <a:sym typeface="宋体" panose="02010600030101010101" pitchFamily="2" charset="-122"/>
              </a:rPr>
              <a:t>设置列表项标志类型</a:t>
            </a:r>
            <a:r>
              <a:rPr lang="en-US" altLang="zh-CN" b="0">
                <a:sym typeface="宋体" panose="02010600030101010101" pitchFamily="2" charset="-122"/>
              </a:rPr>
              <a:t>		</a:t>
            </a:r>
            <a:r>
              <a:rPr lang="zh-CN" altLang="en-US" b="0">
                <a:sym typeface="宋体" panose="02010600030101010101" pitchFamily="2" charset="-122"/>
              </a:rPr>
              <a:t>	</a:t>
            </a:r>
            <a:endParaRPr lang="en-US" altLang="zh-CN" b="0">
              <a:sym typeface="宋体" panose="02010600030101010101" pitchFamily="2" charset="-122"/>
            </a:endParaRPr>
          </a:p>
          <a:p>
            <a:pPr lvl="1">
              <a:buClr>
                <a:srgbClr val="C00000"/>
              </a:buClr>
              <a:buFont typeface="Wingdings" panose="05000000000000000000" pitchFamily="2" charset="2"/>
              <a:buChar char="Ø"/>
            </a:pPr>
            <a:r>
              <a:rPr lang="zh-CN" altLang="en-US" b="0">
                <a:sym typeface="宋体" panose="02010600030101010101" pitchFamily="2" charset="-122"/>
              </a:rPr>
              <a:t>取值</a:t>
            </a:r>
            <a:r>
              <a:rPr lang="en-US" altLang="zh-CN" b="0">
                <a:sym typeface="宋体" panose="02010600030101010101" pitchFamily="2" charset="-122"/>
              </a:rPr>
              <a:t>:	</a:t>
            </a:r>
            <a:r>
              <a:rPr lang="en-US" altLang="zh-CN" sz="1800" b="0">
                <a:sym typeface="宋体" panose="02010600030101010101" pitchFamily="2" charset="-122"/>
              </a:rPr>
              <a:t>			</a:t>
            </a:r>
          </a:p>
          <a:p>
            <a:pPr lvl="2">
              <a:buClr>
                <a:srgbClr val="C00000"/>
              </a:buClr>
            </a:pPr>
            <a:r>
              <a:rPr lang="en-US" altLang="zh-CN" sz="1800" b="0">
                <a:sym typeface="宋体" panose="02010600030101010101" pitchFamily="2" charset="-122"/>
              </a:rPr>
              <a:t>none		:</a:t>
            </a:r>
            <a:r>
              <a:rPr lang="zh-CN" altLang="en-US" sz="1800" b="0">
                <a:sym typeface="宋体" panose="02010600030101010101" pitchFamily="2" charset="-122"/>
              </a:rPr>
              <a:t> </a:t>
            </a:r>
            <a:r>
              <a:rPr lang="en-US" altLang="zh-CN" sz="1800" b="0">
                <a:sym typeface="宋体" panose="02010600030101010101" pitchFamily="2" charset="-122"/>
              </a:rPr>
              <a:t>No item marker is shown.			</a:t>
            </a:r>
          </a:p>
          <a:p>
            <a:pPr lvl="2">
              <a:buClr>
                <a:srgbClr val="C00000"/>
              </a:buClr>
            </a:pPr>
            <a:r>
              <a:rPr lang="en-US" altLang="zh-CN" sz="1800" b="0">
                <a:sym typeface="宋体" panose="02010600030101010101" pitchFamily="2" charset="-122"/>
              </a:rPr>
              <a:t>disc		:</a:t>
            </a:r>
            <a:r>
              <a:rPr lang="zh-CN" altLang="en-US" sz="1800" b="0">
                <a:sym typeface="宋体" panose="02010600030101010101" pitchFamily="2" charset="-122"/>
              </a:rPr>
              <a:t> </a:t>
            </a:r>
            <a:r>
              <a:rPr lang="en-US" altLang="zh-CN" sz="1800" b="0">
                <a:sym typeface="宋体" panose="02010600030101010101" pitchFamily="2" charset="-122"/>
              </a:rPr>
              <a:t>A filled circle (default value)</a:t>
            </a:r>
          </a:p>
          <a:p>
            <a:pPr lvl="2">
              <a:buClr>
                <a:srgbClr val="C00000"/>
              </a:buClr>
            </a:pPr>
            <a:r>
              <a:rPr lang="en-US" altLang="zh-CN" sz="1800" b="0">
                <a:sym typeface="宋体" panose="02010600030101010101" pitchFamily="2" charset="-122"/>
              </a:rPr>
              <a:t>circle		:</a:t>
            </a:r>
            <a:r>
              <a:rPr lang="zh-CN" altLang="en-US" sz="1800" b="0">
                <a:sym typeface="宋体" panose="02010600030101010101" pitchFamily="2" charset="-122"/>
              </a:rPr>
              <a:t> </a:t>
            </a:r>
            <a:r>
              <a:rPr lang="en-US" altLang="zh-CN" sz="1800" b="0">
                <a:sym typeface="宋体" panose="02010600030101010101" pitchFamily="2" charset="-122"/>
              </a:rPr>
              <a:t>A hollow circle	</a:t>
            </a:r>
          </a:p>
          <a:p>
            <a:pPr lvl="2">
              <a:buClr>
                <a:srgbClr val="C00000"/>
              </a:buClr>
            </a:pPr>
            <a:r>
              <a:rPr lang="en-US" altLang="zh-CN" sz="1800" b="0">
                <a:sym typeface="宋体" panose="02010600030101010101" pitchFamily="2" charset="-122"/>
              </a:rPr>
              <a:t>square		:</a:t>
            </a:r>
            <a:r>
              <a:rPr lang="zh-CN" altLang="en-US" sz="1800" b="0">
                <a:sym typeface="宋体" panose="02010600030101010101" pitchFamily="2" charset="-122"/>
              </a:rPr>
              <a:t> </a:t>
            </a:r>
            <a:r>
              <a:rPr lang="en-US" altLang="zh-CN" sz="1800" b="0">
                <a:sym typeface="宋体" panose="02010600030101010101" pitchFamily="2" charset="-122"/>
              </a:rPr>
              <a:t>A filled square</a:t>
            </a:r>
          </a:p>
          <a:p>
            <a:pPr lvl="2">
              <a:buClr>
                <a:srgbClr val="C00000"/>
              </a:buClr>
            </a:pPr>
            <a:r>
              <a:rPr lang="en-US" altLang="zh-CN" sz="1800" b="0">
                <a:sym typeface="宋体" panose="02010600030101010101" pitchFamily="2" charset="-122"/>
              </a:rPr>
              <a:t>decimal	</a:t>
            </a:r>
            <a:r>
              <a:rPr lang="zh-CN" altLang="en-US" sz="1800" b="0">
                <a:sym typeface="宋体" panose="02010600030101010101" pitchFamily="2" charset="-122"/>
              </a:rPr>
              <a:t> </a:t>
            </a:r>
            <a:r>
              <a:rPr lang="en-US" altLang="zh-CN" sz="1800" b="0">
                <a:sym typeface="宋体" panose="02010600030101010101" pitchFamily="2" charset="-122"/>
              </a:rPr>
              <a:t>	:</a:t>
            </a:r>
            <a:r>
              <a:rPr lang="zh-CN" altLang="en-US" sz="1800" b="0">
                <a:sym typeface="宋体" panose="02010600030101010101" pitchFamily="2" charset="-122"/>
              </a:rPr>
              <a:t> </a:t>
            </a:r>
            <a:r>
              <a:rPr lang="en-US" altLang="zh-CN" sz="1800" b="0">
                <a:sym typeface="宋体" panose="02010600030101010101" pitchFamily="2" charset="-122"/>
              </a:rPr>
              <a:t>Decimal numbers</a:t>
            </a:r>
            <a:r>
              <a:rPr lang="zh-CN" altLang="en-US" sz="1800" b="0">
                <a:sym typeface="宋体" panose="02010600030101010101" pitchFamily="2" charset="-122"/>
              </a:rPr>
              <a:t>，</a:t>
            </a:r>
            <a:r>
              <a:rPr lang="en-US" altLang="zh-CN" sz="1800" b="0">
                <a:sym typeface="宋体" panose="02010600030101010101" pitchFamily="2" charset="-122"/>
              </a:rPr>
              <a:t>Beginning with 1</a:t>
            </a:r>
          </a:p>
          <a:p>
            <a:pPr lvl="2">
              <a:buClr>
                <a:srgbClr val="C00000"/>
              </a:buClr>
            </a:pPr>
            <a:r>
              <a:rPr lang="en-US" altLang="zh-CN" sz="1800" b="0">
                <a:sym typeface="宋体" panose="02010600030101010101" pitchFamily="2" charset="-122"/>
              </a:rPr>
              <a:t>lower-roman</a:t>
            </a:r>
            <a:r>
              <a:rPr lang="zh-CN" altLang="en-US" sz="1800" b="0">
                <a:sym typeface="宋体" panose="02010600030101010101" pitchFamily="2" charset="-122"/>
              </a:rPr>
              <a:t> </a:t>
            </a:r>
            <a:r>
              <a:rPr lang="en-US" altLang="zh-CN" sz="1800" b="0">
                <a:sym typeface="宋体" panose="02010600030101010101" pitchFamily="2" charset="-122"/>
              </a:rPr>
              <a:t>	:</a:t>
            </a:r>
            <a:r>
              <a:rPr lang="zh-CN" altLang="en-US" sz="1800" b="0">
                <a:sym typeface="宋体" panose="02010600030101010101" pitchFamily="2" charset="-122"/>
              </a:rPr>
              <a:t> </a:t>
            </a:r>
            <a:r>
              <a:rPr lang="en-US" altLang="zh-CN" sz="1800" b="0">
                <a:sym typeface="宋体" panose="02010600030101010101" pitchFamily="2" charset="-122"/>
              </a:rPr>
              <a:t>Lowercase roman numerals</a:t>
            </a:r>
            <a:r>
              <a:rPr lang="zh-CN" altLang="en-US" sz="1800" b="0">
                <a:sym typeface="宋体" panose="02010600030101010101" pitchFamily="2" charset="-122"/>
              </a:rPr>
              <a:t>，</a:t>
            </a:r>
            <a:r>
              <a:rPr lang="en-US" altLang="zh-CN" sz="1800" b="0">
                <a:sym typeface="宋体" panose="02010600030101010101" pitchFamily="2" charset="-122"/>
              </a:rPr>
              <a:t>E.g. i, ii, iii, iv, v…	</a:t>
            </a:r>
          </a:p>
          <a:p>
            <a:pPr lvl="2">
              <a:buClr>
                <a:srgbClr val="C00000"/>
              </a:buClr>
            </a:pPr>
            <a:r>
              <a:rPr lang="en-US" altLang="zh-CN" sz="1800" b="0">
                <a:sym typeface="宋体" panose="02010600030101010101" pitchFamily="2" charset="-122"/>
              </a:rPr>
              <a:t>upper-roman	:</a:t>
            </a:r>
            <a:r>
              <a:rPr lang="zh-CN" altLang="en-US" sz="1800" b="0">
                <a:sym typeface="宋体" panose="02010600030101010101" pitchFamily="2" charset="-122"/>
              </a:rPr>
              <a:t> </a:t>
            </a:r>
            <a:r>
              <a:rPr lang="en-US" altLang="zh-CN" sz="1800" b="0">
                <a:sym typeface="宋体" panose="02010600030101010101" pitchFamily="2" charset="-122"/>
              </a:rPr>
              <a:t>Uppercase roman numerals</a:t>
            </a:r>
            <a:r>
              <a:rPr lang="zh-CN" altLang="en-US" sz="1800" b="0">
                <a:sym typeface="宋体" panose="02010600030101010101" pitchFamily="2" charset="-122"/>
              </a:rPr>
              <a:t>，</a:t>
            </a:r>
            <a:r>
              <a:rPr lang="en-US" altLang="zh-CN" sz="1800" b="0">
                <a:sym typeface="宋体" panose="02010600030101010101" pitchFamily="2" charset="-122"/>
              </a:rPr>
              <a:t>E.g. I, II, III, IV, V…</a:t>
            </a:r>
          </a:p>
          <a:p>
            <a:pPr lvl="2">
              <a:buClr>
                <a:srgbClr val="C00000"/>
              </a:buClr>
            </a:pPr>
            <a:r>
              <a:rPr lang="en-US" altLang="zh-CN" sz="1800" b="0">
                <a:sym typeface="宋体" panose="02010600030101010101" pitchFamily="2" charset="-122"/>
              </a:rPr>
              <a:t>decimal-leading-zero	:</a:t>
            </a:r>
            <a:r>
              <a:rPr lang="zh-CN" altLang="en-US" sz="1800" b="0">
                <a:sym typeface="宋体" panose="02010600030101010101" pitchFamily="2" charset="-122"/>
              </a:rPr>
              <a:t> </a:t>
            </a:r>
            <a:r>
              <a:rPr lang="en-US" altLang="zh-CN" sz="1800" b="0">
                <a:sym typeface="宋体" panose="02010600030101010101" pitchFamily="2" charset="-122"/>
              </a:rPr>
              <a:t>Decimal numbers</a:t>
            </a:r>
            <a:r>
              <a:rPr lang="zh-CN" altLang="en-US" sz="1800" b="0">
                <a:sym typeface="宋体" panose="02010600030101010101" pitchFamily="2" charset="-122"/>
              </a:rPr>
              <a:t>，</a:t>
            </a:r>
            <a:r>
              <a:rPr lang="en-US" altLang="zh-CN" sz="1800" b="0">
                <a:sym typeface="宋体" panose="02010600030101010101" pitchFamily="2" charset="-122"/>
              </a:rPr>
              <a:t>Padded by initial zeros</a:t>
            </a:r>
            <a:r>
              <a:rPr lang="zh-CN" altLang="en-US" sz="1800" b="0">
                <a:sym typeface="宋体" panose="02010600030101010101" pitchFamily="2" charset="-122"/>
              </a:rPr>
              <a:t>，</a:t>
            </a:r>
            <a:r>
              <a:rPr lang="en-US" altLang="zh-CN" sz="1800" b="0">
                <a:sym typeface="宋体" panose="02010600030101010101" pitchFamily="2" charset="-122"/>
              </a:rPr>
              <a:t>E.g. 01, 02, 03, … 98, 99</a:t>
            </a:r>
          </a:p>
          <a:p>
            <a:pPr lvl="2">
              <a:buClr>
                <a:srgbClr val="C00000"/>
              </a:buClr>
            </a:pPr>
            <a:r>
              <a:rPr lang="en-US" altLang="zh-CN" sz="1800" b="0">
                <a:sym typeface="宋体" panose="02010600030101010101" pitchFamily="2" charset="-122"/>
              </a:rPr>
              <a:t>...</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p:cNvSpPr>
          <p:nvPr>
            <p:ph type="title"/>
          </p:nvPr>
        </p:nvSpPr>
        <p:spPr/>
        <p:txBody>
          <a:bodyPr vert="horz" wrap="square" lIns="90333" tIns="44376" rIns="90333" bIns="44376" anchor="b"/>
          <a:lstStyle/>
          <a:p>
            <a:r>
              <a:rPr lang="zh-CN" altLang="en-US"/>
              <a:t>列表样式</a:t>
            </a:r>
          </a:p>
        </p:txBody>
      </p:sp>
      <p:sp>
        <p:nvSpPr>
          <p:cNvPr id="113666"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sym typeface="宋体" panose="02010600030101010101" pitchFamily="2" charset="-122"/>
              </a:rPr>
              <a:t>list-style-position	</a:t>
            </a:r>
          </a:p>
          <a:p>
            <a:pPr lvl="1">
              <a:buClr>
                <a:srgbClr val="C00000"/>
              </a:buClr>
              <a:buNone/>
            </a:pPr>
            <a:r>
              <a:rPr lang="en-US" altLang="zh-CN" b="0">
                <a:sym typeface="宋体" panose="02010600030101010101" pitchFamily="2" charset="-122"/>
              </a:rPr>
              <a:t>	</a:t>
            </a:r>
            <a:r>
              <a:rPr lang="zh-CN" altLang="en-US" b="0">
                <a:sym typeface="宋体" panose="02010600030101010101" pitchFamily="2" charset="-122"/>
              </a:rPr>
              <a:t>设置列表项标志出现的位置</a:t>
            </a:r>
            <a:r>
              <a:rPr lang="en-US" altLang="zh-CN" b="0">
                <a:sym typeface="宋体" panose="02010600030101010101" pitchFamily="2" charset="-122"/>
              </a:rPr>
              <a:t>		</a:t>
            </a:r>
            <a:r>
              <a:rPr lang="zh-CN" altLang="en-US" b="0">
                <a:sym typeface="宋体" panose="02010600030101010101" pitchFamily="2" charset="-122"/>
              </a:rPr>
              <a:t>	</a:t>
            </a:r>
            <a:endParaRPr lang="en-US" altLang="zh-CN" b="0">
              <a:sym typeface="宋体" panose="02010600030101010101" pitchFamily="2" charset="-122"/>
            </a:endParaRPr>
          </a:p>
          <a:p>
            <a:pPr lvl="1">
              <a:buClr>
                <a:srgbClr val="C00000"/>
              </a:buClr>
              <a:buFont typeface="Wingdings" panose="05000000000000000000" pitchFamily="2" charset="2"/>
              <a:buChar char="Ø"/>
            </a:pPr>
            <a:r>
              <a:rPr lang="zh-CN" altLang="en-US" b="0">
                <a:sym typeface="宋体" panose="02010600030101010101" pitchFamily="2" charset="-122"/>
              </a:rPr>
              <a:t>取值</a:t>
            </a:r>
            <a:r>
              <a:rPr lang="en-US" altLang="zh-CN" b="0">
                <a:sym typeface="宋体" panose="02010600030101010101" pitchFamily="2" charset="-122"/>
              </a:rPr>
              <a:t>:</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outside		:</a:t>
            </a:r>
            <a:r>
              <a:rPr lang="zh-CN" altLang="en-US" sz="1800" b="0">
                <a:sym typeface="宋体" panose="02010600030101010101" pitchFamily="2" charset="-122"/>
              </a:rPr>
              <a:t> 列表项标志出现在主块框的外部</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inside		:</a:t>
            </a:r>
            <a:r>
              <a:rPr lang="zh-CN" altLang="en-US" sz="1800" b="0">
                <a:sym typeface="宋体" panose="02010600030101010101" pitchFamily="2" charset="-122"/>
              </a:rPr>
              <a:t> 列表项标志出现在主块框的内部</a:t>
            </a:r>
            <a:endParaRPr lang="en-US" altLang="zh-CN" sz="1800" b="0">
              <a:sym typeface="宋体" panose="02010600030101010101" pitchFamily="2"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p:cNvSpPr>
          <p:nvPr>
            <p:ph type="title"/>
          </p:nvPr>
        </p:nvSpPr>
        <p:spPr/>
        <p:txBody>
          <a:bodyPr vert="horz" wrap="square" lIns="90333" tIns="44376" rIns="90333" bIns="44376" anchor="b"/>
          <a:lstStyle/>
          <a:p>
            <a:r>
              <a:rPr lang="zh-CN" altLang="en-US"/>
              <a:t>列表样式</a:t>
            </a:r>
          </a:p>
        </p:txBody>
      </p:sp>
      <p:sp>
        <p:nvSpPr>
          <p:cNvPr id="114690"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sym typeface="宋体" panose="02010600030101010101" pitchFamily="2" charset="-122"/>
              </a:rPr>
              <a:t>list-style-image 	</a:t>
            </a:r>
          </a:p>
          <a:p>
            <a:pPr lvl="1">
              <a:buClr>
                <a:srgbClr val="C00000"/>
              </a:buClr>
              <a:buNone/>
            </a:pPr>
            <a:r>
              <a:rPr lang="en-US" altLang="zh-CN" b="0">
                <a:sym typeface="宋体" panose="02010600030101010101" pitchFamily="2" charset="-122"/>
              </a:rPr>
              <a:t>	</a:t>
            </a:r>
            <a:r>
              <a:rPr lang="zh-CN" altLang="en-US" b="0">
                <a:sym typeface="宋体" panose="02010600030101010101" pitchFamily="2" charset="-122"/>
              </a:rPr>
              <a:t>自定义设置列表项标志</a:t>
            </a:r>
            <a:r>
              <a:rPr lang="en-US" altLang="zh-CN" b="0">
                <a:sym typeface="宋体" panose="02010600030101010101" pitchFamily="2" charset="-122"/>
              </a:rPr>
              <a:t>		</a:t>
            </a:r>
            <a:r>
              <a:rPr lang="zh-CN" altLang="en-US" b="0">
                <a:sym typeface="宋体" panose="02010600030101010101" pitchFamily="2" charset="-122"/>
              </a:rPr>
              <a:t>	</a:t>
            </a:r>
            <a:endParaRPr lang="en-US" altLang="zh-CN" b="0">
              <a:sym typeface="宋体" panose="02010600030101010101" pitchFamily="2" charset="-122"/>
            </a:endParaRPr>
          </a:p>
          <a:p>
            <a:pPr lvl="1">
              <a:buClr>
                <a:srgbClr val="C00000"/>
              </a:buClr>
              <a:buFont typeface="Wingdings" panose="05000000000000000000" pitchFamily="2" charset="2"/>
              <a:buChar char="Ø"/>
            </a:pPr>
            <a:r>
              <a:rPr lang="zh-CN" altLang="en-US" b="0">
                <a:sym typeface="宋体" panose="02010600030101010101" pitchFamily="2" charset="-122"/>
              </a:rPr>
              <a:t>取值</a:t>
            </a:r>
            <a:r>
              <a:rPr lang="en-US" altLang="zh-CN" b="0">
                <a:sym typeface="宋体" panose="02010600030101010101" pitchFamily="2" charset="-122"/>
              </a:rPr>
              <a:t>:</a:t>
            </a:r>
            <a:endParaRPr lang="en-US" altLang="zh-CN" sz="1800" b="0">
              <a:sym typeface="宋体" panose="02010600030101010101" pitchFamily="2" charset="-122"/>
            </a:endParaRPr>
          </a:p>
          <a:p>
            <a:pPr lvl="2">
              <a:buClr>
                <a:srgbClr val="C00000"/>
              </a:buClr>
            </a:pPr>
            <a:r>
              <a:rPr lang="en-US" altLang="zh-CN" sz="1800" b="0">
                <a:sym typeface="宋体" panose="02010600030101010101" pitchFamily="2" charset="-122"/>
              </a:rPr>
              <a:t>url()		:</a:t>
            </a:r>
            <a:r>
              <a:rPr lang="zh-CN" altLang="en-US" sz="1800" b="0">
                <a:sym typeface="宋体" panose="02010600030101010101" pitchFamily="2" charset="-122"/>
              </a:rPr>
              <a:t> 指定图标位置</a:t>
            </a:r>
            <a:endParaRPr lang="en-US" altLang="zh-CN" sz="1800" b="0">
              <a:sym typeface="宋体" panose="0201060003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p:cNvSpPr>
          <p:nvPr>
            <p:ph type="title"/>
          </p:nvPr>
        </p:nvSpPr>
        <p:spPr/>
        <p:txBody>
          <a:bodyPr vert="horz" wrap="square" lIns="90333" tIns="44376" rIns="90333" bIns="44376" anchor="b"/>
          <a:lstStyle/>
          <a:p>
            <a:r>
              <a:rPr lang="zh-CN" altLang="en-US"/>
              <a:t>列表样式</a:t>
            </a:r>
          </a:p>
        </p:txBody>
      </p:sp>
      <p:sp>
        <p:nvSpPr>
          <p:cNvPr id="115714"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sym typeface="宋体" panose="02010600030101010101" pitchFamily="2" charset="-122"/>
              </a:rPr>
              <a:t>list-style</a:t>
            </a:r>
          </a:p>
          <a:p>
            <a:pPr lvl="1">
              <a:buClr>
                <a:srgbClr val="C00000"/>
              </a:buClr>
              <a:buNone/>
            </a:pPr>
            <a:r>
              <a:rPr lang="en-US" altLang="zh-CN" b="0">
                <a:sym typeface="宋体" panose="02010600030101010101" pitchFamily="2" charset="-122"/>
              </a:rPr>
              <a:t>	</a:t>
            </a:r>
            <a:r>
              <a:rPr lang="zh-CN" altLang="en-US" b="0">
                <a:sym typeface="宋体" panose="02010600030101010101" pitchFamily="2" charset="-122"/>
              </a:rPr>
              <a:t>列表样式的速记写法</a:t>
            </a:r>
            <a:r>
              <a:rPr lang="en-US" altLang="zh-CN" b="0">
                <a:sym typeface="宋体" panose="02010600030101010101" pitchFamily="2" charset="-122"/>
              </a:rPr>
              <a:t>		</a:t>
            </a:r>
            <a:r>
              <a:rPr lang="zh-CN" altLang="en-US" b="0">
                <a:sym typeface="宋体" panose="02010600030101010101" pitchFamily="2" charset="-122"/>
              </a:rPr>
              <a:t>	</a:t>
            </a:r>
            <a:endParaRPr lang="en-US" altLang="zh-CN" b="0">
              <a:sym typeface="宋体" panose="02010600030101010101" pitchFamily="2" charset="-122"/>
            </a:endParaRPr>
          </a:p>
          <a:p>
            <a:pPr lvl="1">
              <a:buClr>
                <a:srgbClr val="C00000"/>
              </a:buClr>
              <a:buFont typeface="Wingdings" panose="05000000000000000000" pitchFamily="2" charset="2"/>
              <a:buChar char="Ø"/>
            </a:pPr>
            <a:r>
              <a:rPr lang="zh-CN" altLang="en-US" b="0">
                <a:sym typeface="宋体" panose="02010600030101010101" pitchFamily="2" charset="-122"/>
              </a:rPr>
              <a:t>取值</a:t>
            </a:r>
            <a:r>
              <a:rPr lang="en-US" altLang="zh-CN" b="0">
                <a:sym typeface="宋体" panose="02010600030101010101" pitchFamily="2" charset="-122"/>
              </a:rPr>
              <a:t>:</a:t>
            </a:r>
          </a:p>
          <a:p>
            <a:pPr lvl="1">
              <a:buClr>
                <a:srgbClr val="C00000"/>
              </a:buClr>
              <a:buNone/>
            </a:pPr>
            <a:r>
              <a:rPr lang="en-US" altLang="zh-CN" sz="1800" b="0">
                <a:sym typeface="宋体" panose="02010600030101010101" pitchFamily="2" charset="-122"/>
              </a:rPr>
              <a:t>	[&lt;type&gt;][&lt;image&gt;][&lt;position&gt;]</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p:cNvSpPr>
          <p:nvPr>
            <p:ph type="title"/>
          </p:nvPr>
        </p:nvSpPr>
        <p:spPr/>
        <p:txBody>
          <a:bodyPr vert="horz" wrap="square" lIns="90333" tIns="44376" rIns="90333" bIns="44376" anchor="b"/>
          <a:lstStyle/>
          <a:p>
            <a:r>
              <a:rPr lang="zh-CN" altLang="en-US"/>
              <a:t>列表样式</a:t>
            </a:r>
          </a:p>
        </p:txBody>
      </p:sp>
      <p:sp>
        <p:nvSpPr>
          <p:cNvPr id="116738"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sym typeface="宋体" panose="02010600030101010101" pitchFamily="2" charset="-122"/>
              </a:rPr>
              <a:t>line-height</a:t>
            </a:r>
            <a:r>
              <a:rPr lang="zh-CN" altLang="en-US" b="0">
                <a:sym typeface="宋体" panose="02010600030101010101" pitchFamily="2" charset="-122"/>
              </a:rPr>
              <a:t> </a:t>
            </a:r>
            <a:r>
              <a:rPr lang="en-US" altLang="zh-CN" b="0">
                <a:sym typeface="宋体" panose="02010600030101010101" pitchFamily="2" charset="-122"/>
              </a:rPr>
              <a:t>	</a:t>
            </a:r>
          </a:p>
          <a:p>
            <a:pPr lvl="1">
              <a:buClr>
                <a:srgbClr val="C00000"/>
              </a:buClr>
              <a:buNone/>
            </a:pPr>
            <a:r>
              <a:rPr lang="en-US" altLang="zh-CN" b="0">
                <a:sym typeface="宋体" panose="02010600030101010101" pitchFamily="2" charset="-122"/>
              </a:rPr>
              <a:t>	</a:t>
            </a:r>
            <a:r>
              <a:rPr lang="zh-CN" altLang="en-US" b="0">
                <a:sym typeface="宋体" panose="02010600030101010101" pitchFamily="2" charset="-122"/>
              </a:rPr>
              <a:t>设置列表的行高</a:t>
            </a:r>
            <a:r>
              <a:rPr lang="en-US" altLang="zh-CN" b="0">
                <a:sym typeface="宋体" panose="02010600030101010101" pitchFamily="2" charset="-122"/>
              </a:rPr>
              <a:t>		</a:t>
            </a:r>
            <a:r>
              <a:rPr lang="zh-CN" altLang="en-US" b="0">
                <a:sym typeface="宋体" panose="02010600030101010101" pitchFamily="2" charset="-122"/>
              </a:rPr>
              <a:t>	</a:t>
            </a:r>
            <a:endParaRPr lang="en-US" altLang="zh-CN" b="0">
              <a:sym typeface="宋体" panose="02010600030101010101" pitchFamily="2" charset="-122"/>
            </a:endParaRPr>
          </a:p>
          <a:p>
            <a:pPr lvl="1">
              <a:buClr>
                <a:srgbClr val="C00000"/>
              </a:buClr>
              <a:buFont typeface="Wingdings" panose="05000000000000000000" pitchFamily="2" charset="2"/>
              <a:buChar char="Ø"/>
            </a:pPr>
            <a:r>
              <a:rPr lang="zh-CN" altLang="en-US" b="0">
                <a:sym typeface="宋体" panose="02010600030101010101" pitchFamily="2" charset="-122"/>
              </a:rPr>
              <a:t>取值</a:t>
            </a:r>
            <a:r>
              <a:rPr lang="en-US" altLang="zh-CN" b="0">
                <a:sym typeface="宋体" panose="02010600030101010101" pitchFamily="2" charset="-122"/>
              </a:rPr>
              <a:t>:</a:t>
            </a:r>
          </a:p>
          <a:p>
            <a:pPr lvl="2">
              <a:buClr>
                <a:srgbClr val="C00000"/>
              </a:buClr>
            </a:pPr>
            <a:r>
              <a:rPr lang="zh-CN" altLang="en-US" sz="1800" b="0">
                <a:sym typeface="宋体" panose="02010600030101010101" pitchFamily="2" charset="-122"/>
              </a:rPr>
              <a:t>绝对单位</a:t>
            </a:r>
            <a:endParaRPr lang="en-US" altLang="zh-CN" sz="1800" b="0">
              <a:sym typeface="宋体" panose="02010600030101010101" pitchFamily="2" charset="-122"/>
            </a:endParaRPr>
          </a:p>
          <a:p>
            <a:pPr lvl="2">
              <a:buClr>
                <a:srgbClr val="C00000"/>
              </a:buClr>
            </a:pPr>
            <a:r>
              <a:rPr lang="zh-CN" altLang="en-US" sz="1800" b="0">
                <a:sym typeface="宋体" panose="02010600030101010101" pitchFamily="2" charset="-122"/>
              </a:rPr>
              <a:t>相对单位</a:t>
            </a:r>
            <a:endParaRPr lang="en-US" altLang="zh-CN" sz="1800" b="0">
              <a:sym typeface="宋体" panose="02010600030101010101" pitchFamily="2"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p:cNvSpPr>
          <p:nvPr>
            <p:ph type="title"/>
          </p:nvPr>
        </p:nvSpPr>
        <p:spPr/>
        <p:txBody>
          <a:bodyPr vert="horz" wrap="square" lIns="90333" tIns="44376" rIns="90333" bIns="44376" anchor="b"/>
          <a:lstStyle/>
          <a:p>
            <a:r>
              <a:rPr lang="zh-CN" altLang="en-US"/>
              <a:t>文本样式</a:t>
            </a:r>
          </a:p>
        </p:txBody>
      </p:sp>
      <p:sp>
        <p:nvSpPr>
          <p:cNvPr id="117762"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zh-CN" altLang="en-US" b="0">
                <a:sym typeface="宋体" panose="02010600030101010101" pitchFamily="2" charset="-122"/>
              </a:rPr>
              <a:t>超链接的默认样式</a:t>
            </a:r>
            <a:endParaRPr lang="en-US" altLang="zh-CN" b="0">
              <a:sym typeface="宋体" panose="02010600030101010101" pitchFamily="2" charset="-122"/>
            </a:endParaRPr>
          </a:p>
          <a:p>
            <a:pPr lvl="1">
              <a:buClr>
                <a:srgbClr val="C00000"/>
              </a:buClr>
            </a:pPr>
            <a:r>
              <a:rPr lang="en-US" altLang="zh-CN" b="0">
                <a:sym typeface="宋体" panose="02010600030101010101" pitchFamily="2" charset="-122"/>
              </a:rPr>
              <a:t>cursor		:</a:t>
            </a:r>
            <a:r>
              <a:rPr lang="zh-CN" altLang="en-US" b="0">
                <a:sym typeface="宋体" panose="02010600030101010101" pitchFamily="2" charset="-122"/>
              </a:rPr>
              <a:t> 调整光标悬浮到链接上的时候光标的形状</a:t>
            </a:r>
            <a:endParaRPr lang="en-US" altLang="zh-CN" b="0">
              <a:sym typeface="宋体" panose="02010600030101010101" pitchFamily="2" charset="-122"/>
            </a:endParaRPr>
          </a:p>
          <a:p>
            <a:pPr lvl="1">
              <a:buClr>
                <a:srgbClr val="C00000"/>
              </a:buClr>
            </a:pPr>
            <a:r>
              <a:rPr lang="en-US" altLang="zh-CN" b="0">
                <a:sym typeface="宋体" panose="02010600030101010101" pitchFamily="2" charset="-122"/>
              </a:rPr>
              <a:t>outline		:</a:t>
            </a:r>
            <a:r>
              <a:rPr lang="zh-CN" altLang="en-US" b="0">
                <a:sym typeface="宋体" panose="02010600030101010101" pitchFamily="2" charset="-122"/>
              </a:rPr>
              <a:t> 调整环绕链接的框</a:t>
            </a:r>
            <a:endParaRPr lang="en-US" altLang="zh-CN" b="0">
              <a:sym typeface="宋体" panose="02010600030101010101" pitchFamily="2" charset="-122"/>
            </a:endParaRPr>
          </a:p>
          <a:p>
            <a:pPr lvl="1">
              <a:buClr>
                <a:srgbClr val="C00000"/>
              </a:buClr>
            </a:pPr>
            <a:r>
              <a:rPr lang="en-US" altLang="zh-CN" b="0">
                <a:sym typeface="宋体" panose="02010600030101010101" pitchFamily="2" charset="-122"/>
              </a:rPr>
              <a:t>text-decoration	:</a:t>
            </a:r>
            <a:r>
              <a:rPr lang="zh-CN" altLang="en-US" b="0">
                <a:sym typeface="宋体" panose="02010600030101010101" pitchFamily="2" charset="-122"/>
              </a:rPr>
              <a:t> 自定义设置列表项标志</a:t>
            </a:r>
            <a:endParaRPr lang="en-US" altLang="zh-CN" b="0">
              <a:sym typeface="宋体" panose="02010600030101010101" pitchFamily="2" charset="-122"/>
            </a:endParaRPr>
          </a:p>
          <a:p>
            <a:pPr lvl="1">
              <a:buClr>
                <a:srgbClr val="C00000"/>
              </a:buClr>
            </a:pPr>
            <a:r>
              <a:rPr lang="en-US" altLang="zh-CN" b="0">
                <a:sym typeface="宋体" panose="02010600030101010101" pitchFamily="2" charset="-122"/>
              </a:rPr>
              <a:t>text-align</a:t>
            </a:r>
            <a:r>
              <a:rPr lang="zh-CN" altLang="en-US" b="0">
                <a:sym typeface="宋体" panose="02010600030101010101" pitchFamily="2" charset="-122"/>
              </a:rPr>
              <a:t> </a:t>
            </a:r>
            <a:r>
              <a:rPr lang="en-US" altLang="zh-CN" b="0">
                <a:sym typeface="宋体" panose="02010600030101010101" pitchFamily="2" charset="-122"/>
              </a:rPr>
              <a:t>		:</a:t>
            </a:r>
            <a:r>
              <a:rPr lang="zh-CN" altLang="en-US" b="0">
                <a:sym typeface="宋体" panose="02010600030101010101" pitchFamily="2" charset="-122"/>
              </a:rPr>
              <a:t> 文本对齐方式</a:t>
            </a: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276634"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2800" dirty="0">
                <a:solidFill>
                  <a:srgbClr val="CC0099"/>
                </a:solidFill>
                <a:effectLst>
                  <a:outerShdw blurRad="38100" dist="38100" dir="2700000">
                    <a:srgbClr val="C0C0C0"/>
                  </a:outerShdw>
                </a:effectLst>
              </a:rPr>
              <a:t>CSS3</a:t>
            </a:r>
            <a:br>
              <a:rPr lang="en-US" altLang="zh-CN" sz="2800" dirty="0">
                <a:solidFill>
                  <a:srgbClr val="CC0099"/>
                </a:solidFill>
                <a:effectLst>
                  <a:outerShdw blurRad="38100" dist="38100" dir="2700000">
                    <a:srgbClr val="C0C0C0"/>
                  </a:outerShdw>
                </a:effectLst>
              </a:rPr>
            </a:br>
            <a:r>
              <a:rPr lang="en-US" altLang="zh-CN" sz="2800" dirty="0">
                <a:solidFill>
                  <a:srgbClr val="CC0099"/>
                </a:solidFill>
                <a:effectLst>
                  <a:outerShdw blurRad="38100" dist="38100" dir="2700000">
                    <a:srgbClr val="C0C0C0"/>
                  </a:outerShdw>
                </a:effectLst>
              </a:rPr>
              <a:t/>
            </a:r>
            <a:br>
              <a:rPr lang="en-US" altLang="zh-CN"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第 </a:t>
            </a:r>
            <a:r>
              <a:rPr lang="en-US" altLang="zh-CN" sz="2800" dirty="0">
                <a:solidFill>
                  <a:srgbClr val="CC0099"/>
                </a:solidFill>
                <a:effectLst>
                  <a:outerShdw blurRad="38100" dist="38100" dir="2700000">
                    <a:srgbClr val="C0C0C0"/>
                  </a:outerShdw>
                </a:effectLst>
              </a:rPr>
              <a:t>4</a:t>
            </a:r>
            <a:r>
              <a:rPr lang="zh-CN" altLang="en-US" sz="2800" dirty="0">
                <a:solidFill>
                  <a:srgbClr val="CC0099"/>
                </a:solidFill>
                <a:effectLst>
                  <a:outerShdw blurRad="38100" dist="38100" dir="2700000">
                    <a:srgbClr val="C0C0C0"/>
                  </a:outerShdw>
                </a:effectLst>
              </a:rPr>
              <a:t> 章: 盒子</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p:cNvSpPr>
          <p:nvPr>
            <p:ph type="title"/>
          </p:nvPr>
        </p:nvSpPr>
        <p:spPr/>
        <p:txBody>
          <a:bodyPr vert="horz" wrap="square" lIns="90333" tIns="44376" rIns="90333" bIns="44376" anchor="b"/>
          <a:lstStyle/>
          <a:p>
            <a:r>
              <a:rPr lang="zh-CN" altLang="en-US"/>
              <a:t>学习目标</a:t>
            </a:r>
          </a:p>
        </p:txBody>
      </p:sp>
      <p:sp>
        <p:nvSpPr>
          <p:cNvPr id="119810" name="Rectangle 3"/>
          <p:cNvSpPr>
            <a:spLocks noGrp="1"/>
          </p:cNvSpPr>
          <p:nvPr>
            <p:ph idx="1"/>
          </p:nvPr>
        </p:nvSpPr>
        <p:spPr/>
        <p:txBody>
          <a:bodyPr vert="horz" wrap="square" lIns="90050" tIns="45024" rIns="90050" bIns="45024" anchor="t"/>
          <a:lstStyle/>
          <a:p>
            <a:r>
              <a:rPr lang="zh-CN" altLang="en-US"/>
              <a:t>掌握盒子的特性</a:t>
            </a:r>
            <a:endParaRPr lang="en-US" altLang="zh-CN"/>
          </a:p>
          <a:p>
            <a:r>
              <a:rPr lang="zh-CN" altLang="en-US"/>
              <a:t>掌握两种不同的盒子模型</a:t>
            </a:r>
            <a:endParaRPr lang="en-US" altLang="zh-CN"/>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p:cNvSpPr>
          <p:nvPr>
            <p:ph type="title"/>
          </p:nvPr>
        </p:nvSpPr>
        <p:spPr/>
        <p:txBody>
          <a:bodyPr vert="horz" wrap="square" lIns="90333" tIns="44376" rIns="90333" bIns="44376" anchor="b"/>
          <a:lstStyle/>
          <a:p>
            <a:r>
              <a:rPr lang="zh-CN" altLang="en-US"/>
              <a:t>盒子属性</a:t>
            </a:r>
          </a:p>
        </p:txBody>
      </p:sp>
      <p:sp>
        <p:nvSpPr>
          <p:cNvPr id="120834"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盒子属性（</a:t>
            </a:r>
            <a:r>
              <a:rPr lang="en-US" altLang="zh-CN"/>
              <a:t> Box properties</a:t>
            </a:r>
            <a:r>
              <a:rPr lang="zh-CN" altLang="en-US"/>
              <a:t>）</a:t>
            </a:r>
            <a:endParaRPr lang="en-US" altLang="zh-CN"/>
          </a:p>
          <a:p>
            <a:pPr marL="228600" lvl="1" indent="0">
              <a:buClr>
                <a:srgbClr val="C00000"/>
              </a:buClr>
              <a:buNone/>
            </a:pPr>
            <a:r>
              <a:rPr lang="zh-CN" altLang="en-US" b="0"/>
              <a:t>文档中的每个元素都可以被看作是一个矩形盒子。具有如图的一些属性。</a:t>
            </a:r>
            <a:endParaRPr lang="en-US" altLang="zh-CN" b="0"/>
          </a:p>
          <a:p>
            <a:pPr marL="228600" lvl="1" indent="0">
              <a:buClr>
                <a:srgbClr val="C00000"/>
              </a:buClr>
              <a:buNone/>
            </a:pPr>
            <a:endParaRPr lang="en-US" altLang="zh-CN" sz="1800" b="0"/>
          </a:p>
          <a:p>
            <a:pPr marL="228600" lvl="1" indent="0">
              <a:buClr>
                <a:srgbClr val="C00000"/>
              </a:buClr>
              <a:buNone/>
            </a:pPr>
            <a:r>
              <a:rPr lang="en-US" altLang="zh-CN" sz="1800" b="0"/>
              <a:t>	</a:t>
            </a:r>
            <a:endParaRPr lang="zh-CN" altLang="en-US" sz="1800">
              <a:sym typeface="宋体" panose="02010600030101010101" pitchFamily="2" charset="-122"/>
            </a:endParaRPr>
          </a:p>
          <a:p>
            <a:pPr marL="228600" lvl="1" indent="0">
              <a:buNone/>
            </a:pPr>
            <a:endParaRPr lang="zh-CN" altLang="en-US">
              <a:sym typeface="宋体" panose="02010600030101010101" pitchFamily="2" charset="-122"/>
            </a:endParaRPr>
          </a:p>
        </p:txBody>
      </p:sp>
      <p:pic>
        <p:nvPicPr>
          <p:cNvPr id="120835" name="图片 1"/>
          <p:cNvPicPr>
            <a:picLocks noChangeAspect="1"/>
          </p:cNvPicPr>
          <p:nvPr/>
        </p:nvPicPr>
        <p:blipFill>
          <a:blip r:embed="rId2" cstate="print"/>
          <a:stretch>
            <a:fillRect/>
          </a:stretch>
        </p:blipFill>
        <p:spPr>
          <a:xfrm>
            <a:off x="3819525" y="1520825"/>
            <a:ext cx="5300663" cy="3946525"/>
          </a:xfrm>
          <a:prstGeom prst="rect">
            <a:avLst/>
          </a:prstGeom>
          <a:noFill/>
          <a:ln w="9525">
            <a:noFill/>
          </a:ln>
        </p:spPr>
      </p:pic>
      <p:sp>
        <p:nvSpPr>
          <p:cNvPr id="120836" name="文本框 2"/>
          <p:cNvSpPr txBox="1"/>
          <p:nvPr/>
        </p:nvSpPr>
        <p:spPr>
          <a:xfrm>
            <a:off x="204788" y="1468438"/>
            <a:ext cx="3590925" cy="4522787"/>
          </a:xfrm>
          <a:prstGeom prst="rect">
            <a:avLst/>
          </a:prstGeom>
          <a:noFill/>
          <a:ln w="9525">
            <a:noFill/>
          </a:ln>
        </p:spPr>
        <p:txBody>
          <a:bodyPr>
            <a:spAutoFit/>
          </a:bodyPr>
          <a:lstStyle/>
          <a:p>
            <a:pPr marL="285750" indent="-285750">
              <a:buFont typeface="Wingdings" panose="05000000000000000000" pitchFamily="2" charset="2"/>
              <a:buChar char="ü"/>
            </a:pPr>
            <a:r>
              <a:rPr lang="en-US" altLang="zh-CN" sz="1800" b="0" i="0">
                <a:latin typeface="Arial" panose="020B0604020202020204" pitchFamily="34" charset="0"/>
              </a:rPr>
              <a:t>width &amp; height		</a:t>
            </a:r>
          </a:p>
          <a:p>
            <a:pPr marL="285750" indent="-285750">
              <a:buFont typeface="Arial" panose="020B0604020202020204" pitchFamily="34" charset="0"/>
              <a:buNone/>
            </a:pPr>
            <a:r>
              <a:rPr lang="zh-CN" altLang="en-US" sz="1800" b="0" i="0">
                <a:latin typeface="Arial" panose="020B0604020202020204" pitchFamily="34" charset="0"/>
              </a:rPr>
              <a:t>用于设置内容区的宽高，该片区域用于显示内容。盒子高度默认为内容的高度。</a:t>
            </a:r>
            <a:endParaRPr lang="en-US" altLang="zh-CN" sz="1800" b="0" i="0">
              <a:latin typeface="Arial" panose="020B0604020202020204" pitchFamily="34" charset="0"/>
            </a:endParaRPr>
          </a:p>
          <a:p>
            <a:pPr marL="285750" indent="-285750">
              <a:buFont typeface="Wingdings" panose="05000000000000000000" pitchFamily="2" charset="2"/>
              <a:buChar char="ü"/>
            </a:pPr>
            <a:r>
              <a:rPr lang="en-US" altLang="zh-CN" sz="1800" b="0" i="0">
                <a:latin typeface="Arial" panose="020B0604020202020204" pitchFamily="34" charset="0"/>
              </a:rPr>
              <a:t>padding</a:t>
            </a:r>
          </a:p>
          <a:p>
            <a:pPr marL="285750" indent="-285750">
              <a:buFont typeface="Arial" panose="020B0604020202020204" pitchFamily="34" charset="0"/>
              <a:buNone/>
            </a:pPr>
            <a:r>
              <a:rPr lang="en-US" altLang="zh-CN" sz="1800" b="0" i="0">
                <a:latin typeface="Arial" panose="020B0604020202020204" pitchFamily="34" charset="0"/>
              </a:rPr>
              <a:t>	</a:t>
            </a:r>
            <a:r>
              <a:rPr lang="zh-CN" altLang="en-US" sz="1800" b="0" i="0">
                <a:latin typeface="Arial" panose="020B0604020202020204" pitchFamily="34" charset="0"/>
              </a:rPr>
              <a:t>代表内容盒子的外边界与外边框的内边界之间的距离</a:t>
            </a:r>
            <a:endParaRPr lang="en-US" altLang="zh-CN" sz="1800" b="0" i="0">
              <a:latin typeface="Arial" panose="020B0604020202020204" pitchFamily="34" charset="0"/>
            </a:endParaRPr>
          </a:p>
          <a:p>
            <a:pPr marL="285750" indent="-285750">
              <a:buFont typeface="Wingdings" panose="05000000000000000000" pitchFamily="2" charset="2"/>
              <a:buChar char="ü"/>
            </a:pPr>
            <a:r>
              <a:rPr lang="en-US" altLang="zh-CN" sz="1800" b="0" i="0">
                <a:latin typeface="Arial" panose="020B0604020202020204" pitchFamily="34" charset="0"/>
              </a:rPr>
              <a:t>border</a:t>
            </a:r>
          </a:p>
          <a:p>
            <a:pPr marL="285750" indent="-285750">
              <a:buFont typeface="Arial" panose="020B0604020202020204" pitchFamily="34" charset="0"/>
              <a:buNone/>
            </a:pPr>
            <a:r>
              <a:rPr lang="zh-CN" altLang="en-US" sz="1800" b="0" i="0">
                <a:latin typeface="Arial" panose="020B0604020202020204" pitchFamily="34" charset="0"/>
              </a:rPr>
              <a:t>设定介于</a:t>
            </a:r>
            <a:r>
              <a:rPr lang="en-US" altLang="zh-CN" sz="1800" b="0" i="0">
                <a:latin typeface="Arial" panose="020B0604020202020204" pitchFamily="34" charset="0"/>
              </a:rPr>
              <a:t>padding</a:t>
            </a:r>
            <a:r>
              <a:rPr lang="zh-CN" altLang="en-US" sz="1800" b="0" i="0">
                <a:latin typeface="Arial" panose="020B0604020202020204" pitchFamily="34" charset="0"/>
              </a:rPr>
              <a:t>的外边缘与</a:t>
            </a:r>
            <a:r>
              <a:rPr lang="en-US" altLang="zh-CN" sz="1800" b="0" i="0">
                <a:latin typeface="Arial" panose="020B0604020202020204" pitchFamily="34" charset="0"/>
              </a:rPr>
              <a:t>margin</a:t>
            </a:r>
            <a:r>
              <a:rPr lang="zh-CN" altLang="en-US" sz="1800" b="0" i="0">
                <a:latin typeface="Arial" panose="020B0604020202020204" pitchFamily="34" charset="0"/>
              </a:rPr>
              <a:t>的内边缘之间，默认值为</a:t>
            </a:r>
            <a:r>
              <a:rPr lang="en-US" altLang="zh-CN" sz="1800" b="0" i="0">
                <a:latin typeface="Arial" panose="020B0604020202020204" pitchFamily="34" charset="0"/>
              </a:rPr>
              <a:t>0</a:t>
            </a:r>
          </a:p>
          <a:p>
            <a:pPr marL="285750" indent="-285750">
              <a:buFont typeface="Wingdings" panose="05000000000000000000" pitchFamily="2" charset="2"/>
              <a:buChar char="ü"/>
            </a:pPr>
            <a:r>
              <a:rPr lang="en-US" altLang="zh-CN" sz="1800" b="0" i="0">
                <a:latin typeface="Arial" panose="020B0604020202020204" pitchFamily="34" charset="0"/>
              </a:rPr>
              <a:t>margin</a:t>
            </a:r>
          </a:p>
          <a:p>
            <a:pPr marL="285750" indent="-285750">
              <a:buFont typeface="Arial" panose="020B0604020202020204" pitchFamily="34" charset="0"/>
              <a:buNone/>
            </a:pPr>
            <a:r>
              <a:rPr lang="zh-CN" altLang="en-US" sz="1800" b="0" i="0">
                <a:latin typeface="Arial" panose="020B0604020202020204" pitchFamily="34" charset="0"/>
              </a:rPr>
              <a:t>代表盒子四周的区域。设值方法与</a:t>
            </a:r>
            <a:r>
              <a:rPr lang="en-US" altLang="zh-CN" sz="1800" b="0" i="0">
                <a:latin typeface="Arial" panose="020B0604020202020204" pitchFamily="34" charset="0"/>
              </a:rPr>
              <a:t>padding</a:t>
            </a:r>
            <a:r>
              <a:rPr lang="zh-CN" altLang="en-US" sz="1800" b="0" i="0">
                <a:latin typeface="Arial" panose="020B0604020202020204" pitchFamily="34" charset="0"/>
              </a:rPr>
              <a:t>类似。相邻元素的边框会合并（</a:t>
            </a:r>
            <a:r>
              <a:rPr lang="en-US" altLang="zh-CN" sz="1800" b="0" i="0">
                <a:latin typeface="Arial" panose="020B0604020202020204" pitchFamily="34" charset="0"/>
              </a:rPr>
              <a:t>margin</a:t>
            </a:r>
            <a:r>
              <a:rPr lang="zh-CN" altLang="en-US" sz="1800" b="0" i="0">
                <a:latin typeface="Arial" panose="020B0604020202020204" pitchFamily="34" charset="0"/>
              </a:rPr>
              <a:t> </a:t>
            </a:r>
            <a:r>
              <a:rPr lang="en-US" altLang="zh-CN" sz="1800" b="0" i="0">
                <a:latin typeface="Arial" panose="020B0604020202020204" pitchFamily="34" charset="0"/>
              </a:rPr>
              <a:t>collapsing</a:t>
            </a:r>
            <a:r>
              <a:rPr lang="zh-CN" altLang="en-US" sz="1800" b="0" i="0">
                <a:latin typeface="Arial" panose="020B0604020202020204" pitchFamily="34" charset="0"/>
              </a:rPr>
              <a:t>）</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p:cNvSpPr>
          <p:nvPr>
            <p:ph type="title"/>
          </p:nvPr>
        </p:nvSpPr>
        <p:spPr/>
        <p:txBody>
          <a:bodyPr vert="horz" wrap="square" lIns="90333" tIns="44376" rIns="90333" bIns="44376" anchor="b"/>
          <a:lstStyle/>
          <a:p>
            <a:r>
              <a:rPr lang="zh-CN" altLang="en-US"/>
              <a:t>盒子模型</a:t>
            </a:r>
          </a:p>
        </p:txBody>
      </p:sp>
      <p:sp>
        <p:nvSpPr>
          <p:cNvPr id="121858"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默认盒子模型</a:t>
            </a:r>
            <a:endParaRPr lang="en-US" altLang="zh-CN"/>
          </a:p>
          <a:p>
            <a:pPr marL="228600" lvl="1" indent="0">
              <a:buClr>
                <a:srgbClr val="C00000"/>
              </a:buClr>
              <a:buNone/>
            </a:pPr>
            <a:r>
              <a:rPr lang="zh-CN" altLang="en-US" b="0"/>
              <a:t>使用</a:t>
            </a:r>
            <a:r>
              <a:rPr lang="en-US" altLang="zh-CN" b="0"/>
              <a:t>box-sizing</a:t>
            </a:r>
            <a:r>
              <a:rPr lang="zh-CN" altLang="en-US" b="0"/>
              <a:t>属性可以改变盒子模型，取值“</a:t>
            </a:r>
            <a:r>
              <a:rPr lang="en-US" altLang="zh-CN" b="0"/>
              <a:t>content-box</a:t>
            </a:r>
            <a:r>
              <a:rPr lang="zh-CN" altLang="en-US" b="0"/>
              <a:t>”的盒子为默认盒子模型。</a:t>
            </a:r>
            <a:endParaRPr lang="en-US" altLang="zh-CN" b="0"/>
          </a:p>
          <a:p>
            <a:pPr marL="228600" lvl="1" indent="0">
              <a:buClr>
                <a:srgbClr val="C00000"/>
              </a:buClr>
              <a:buNone/>
            </a:pPr>
            <a:endParaRPr lang="en-US" altLang="zh-CN" sz="1800" b="0"/>
          </a:p>
          <a:p>
            <a:pPr marL="228600" lvl="1" indent="0">
              <a:buClr>
                <a:srgbClr val="C00000"/>
              </a:buClr>
              <a:buNone/>
            </a:pPr>
            <a:r>
              <a:rPr lang="en-US" altLang="zh-CN" sz="1800" b="0"/>
              <a:t>	</a:t>
            </a:r>
            <a:endParaRPr lang="zh-CN" altLang="en-US" sz="1800">
              <a:sym typeface="宋体" panose="02010600030101010101" pitchFamily="2" charset="-122"/>
            </a:endParaRPr>
          </a:p>
          <a:p>
            <a:pPr marL="228600" lvl="1" indent="0">
              <a:buNone/>
            </a:pPr>
            <a:endParaRPr lang="zh-CN" altLang="en-US">
              <a:sym typeface="宋体" panose="02010600030101010101" pitchFamily="2" charset="-122"/>
            </a:endParaRPr>
          </a:p>
        </p:txBody>
      </p:sp>
      <p:pic>
        <p:nvPicPr>
          <p:cNvPr id="121859" name="图片 1"/>
          <p:cNvPicPr>
            <a:picLocks noChangeAspect="1"/>
          </p:cNvPicPr>
          <p:nvPr/>
        </p:nvPicPr>
        <p:blipFill>
          <a:blip r:embed="rId2" cstate="print"/>
          <a:stretch>
            <a:fillRect/>
          </a:stretch>
        </p:blipFill>
        <p:spPr>
          <a:xfrm>
            <a:off x="3811588" y="1752600"/>
            <a:ext cx="5302250" cy="3948113"/>
          </a:xfrm>
          <a:prstGeom prst="rect">
            <a:avLst/>
          </a:prstGeom>
          <a:noFill/>
          <a:ln w="9525">
            <a:noFill/>
          </a:ln>
        </p:spPr>
      </p:pic>
      <p:sp>
        <p:nvSpPr>
          <p:cNvPr id="121860" name="文本框 2"/>
          <p:cNvSpPr txBox="1"/>
          <p:nvPr/>
        </p:nvSpPr>
        <p:spPr>
          <a:xfrm>
            <a:off x="304800" y="1981200"/>
            <a:ext cx="3478213" cy="1200150"/>
          </a:xfrm>
          <a:prstGeom prst="rect">
            <a:avLst/>
          </a:prstGeom>
          <a:noFill/>
          <a:ln w="9525">
            <a:noFill/>
          </a:ln>
        </p:spPr>
        <p:txBody>
          <a:bodyPr>
            <a:spAutoFit/>
          </a:bodyPr>
          <a:lstStyle/>
          <a:p>
            <a:pPr marL="285750" indent="-285750" eaLnBrk="1" hangingPunct="1">
              <a:buFont typeface="Wingdings" panose="05000000000000000000" pitchFamily="2" charset="2"/>
              <a:buNone/>
            </a:pPr>
            <a:r>
              <a:rPr lang="en-US" altLang="zh-CN" sz="1800" b="0" i="0">
                <a:latin typeface="Arial" panose="020B0604020202020204" pitchFamily="34" charset="0"/>
              </a:rPr>
              <a:t>width</a:t>
            </a:r>
            <a:r>
              <a:rPr lang="zh-CN" altLang="en-US" sz="1800" b="0" i="0">
                <a:latin typeface="Arial" panose="020B0604020202020204" pitchFamily="34" charset="0"/>
              </a:rPr>
              <a:t> 属性仅表示盒子内容所占的宽度</a:t>
            </a:r>
            <a:endParaRPr lang="en-US" altLang="zh-CN" sz="1800" b="0" i="0">
              <a:latin typeface="Arial" panose="020B0604020202020204" pitchFamily="34" charset="0"/>
            </a:endParaRPr>
          </a:p>
          <a:p>
            <a:pPr marL="285750" indent="-285750" eaLnBrk="1" hangingPunct="1">
              <a:buFont typeface="Wingdings" panose="05000000000000000000" pitchFamily="2" charset="2"/>
              <a:buNone/>
            </a:pPr>
            <a:r>
              <a:rPr lang="en-US" altLang="zh-CN" sz="1800" b="0" i="0">
                <a:latin typeface="Arial" panose="020B0604020202020204" pitchFamily="34" charset="0"/>
              </a:rPr>
              <a:t>height</a:t>
            </a:r>
            <a:r>
              <a:rPr lang="zh-CN" altLang="en-US" sz="1800" b="0" i="0">
                <a:latin typeface="Arial" panose="020B0604020202020204" pitchFamily="34" charset="0"/>
              </a:rPr>
              <a:t> 属性仅表示盒子内容所占的高度</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7"/>
          <p:cNvSpPr>
            <a:spLocks noGrp="1"/>
          </p:cNvSpPr>
          <p:nvPr>
            <p:ph type="title"/>
          </p:nvPr>
        </p:nvSpPr>
        <p:spPr/>
        <p:txBody>
          <a:bodyPr vert="horz" wrap="square" lIns="90333" tIns="44376" rIns="90333" bIns="44376" anchor="b"/>
          <a:lstStyle/>
          <a:p>
            <a:r>
              <a:rPr lang="zh-CN" altLang="en-US"/>
              <a:t>母版</a:t>
            </a:r>
          </a:p>
        </p:txBody>
      </p:sp>
      <p:sp>
        <p:nvSpPr>
          <p:cNvPr id="25602" name="TextBox 6"/>
          <p:cNvSpPr txBox="1"/>
          <p:nvPr/>
        </p:nvSpPr>
        <p:spPr>
          <a:xfrm>
            <a:off x="642938" y="1714500"/>
            <a:ext cx="3240087" cy="2354263"/>
          </a:xfrm>
          <a:prstGeom prst="rect">
            <a:avLst/>
          </a:prstGeom>
          <a:noFill/>
          <a:ln w="9525">
            <a:noFill/>
          </a:ln>
        </p:spPr>
        <p:txBody>
          <a:bodyPr>
            <a:spAutoFit/>
          </a:bodyPr>
          <a:lstStyle/>
          <a:p>
            <a:pPr>
              <a:lnSpc>
                <a:spcPct val="150000"/>
              </a:lnSpc>
            </a:pPr>
            <a:r>
              <a:rPr lang="zh-CN" altLang="en-US" sz="1400">
                <a:solidFill>
                  <a:srgbClr val="404040"/>
                </a:solidFill>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母版的行为包括：正常、作为背景、自定义组件三种类型。</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zh-CN" altLang="en-US" sz="1200" b="0" i="0">
                <a:latin typeface="微软雅黑" panose="020B0503020204020204" pitchFamily="34" charset="-122"/>
                <a:ea typeface="微软雅黑" panose="020B0503020204020204" pitchFamily="34" charset="-122"/>
              </a:rPr>
              <a:t>       正常：这是默认状态，就是修改模块时，引用到页面的模块会跟着一起修改。</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en-US" altLang="zh-CN" sz="1200" b="0" i="0">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作为背景：当把模块调用到页面时会放置底层并且锁定。</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en-US" altLang="zh-CN" sz="1200" b="0" i="0">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自定义：这种模块可以在页面中进行修改而不会引起其他模块变化，类似于复制。</a:t>
            </a:r>
          </a:p>
        </p:txBody>
      </p:sp>
      <p:sp>
        <p:nvSpPr>
          <p:cNvPr id="25603" name="TextBox 7"/>
          <p:cNvSpPr txBox="1"/>
          <p:nvPr/>
        </p:nvSpPr>
        <p:spPr>
          <a:xfrm>
            <a:off x="428625" y="1285875"/>
            <a:ext cx="595313"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母版</a:t>
            </a:r>
          </a:p>
        </p:txBody>
      </p:sp>
      <p:pic>
        <p:nvPicPr>
          <p:cNvPr id="25604" name="Picture 6"/>
          <p:cNvPicPr>
            <a:picLocks noChangeAspect="1"/>
          </p:cNvPicPr>
          <p:nvPr/>
        </p:nvPicPr>
        <p:blipFill>
          <a:blip r:embed="rId2" cstate="print"/>
          <a:stretch>
            <a:fillRect/>
          </a:stretch>
        </p:blipFill>
        <p:spPr>
          <a:xfrm>
            <a:off x="4495800" y="1828800"/>
            <a:ext cx="3962400" cy="2219325"/>
          </a:xfrm>
          <a:prstGeom prst="rect">
            <a:avLst/>
          </a:prstGeom>
          <a:noFill/>
          <a:ln w="9525">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p:cNvSpPr>
          <p:nvPr>
            <p:ph type="title"/>
          </p:nvPr>
        </p:nvSpPr>
        <p:spPr/>
        <p:txBody>
          <a:bodyPr vert="horz" wrap="square" lIns="90333" tIns="44376" rIns="90333" bIns="44376" anchor="b"/>
          <a:lstStyle/>
          <a:p>
            <a:r>
              <a:rPr lang="zh-CN" altLang="en-US"/>
              <a:t>盒子模型</a:t>
            </a:r>
          </a:p>
        </p:txBody>
      </p:sp>
      <p:sp>
        <p:nvSpPr>
          <p:cNvPr id="122882"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边框盒子模型</a:t>
            </a:r>
            <a:endParaRPr lang="en-US" altLang="zh-CN"/>
          </a:p>
          <a:p>
            <a:pPr marL="228600" lvl="1" indent="0">
              <a:buClr>
                <a:srgbClr val="C00000"/>
              </a:buClr>
              <a:buNone/>
            </a:pPr>
            <a:r>
              <a:rPr lang="zh-CN" altLang="en-US" b="0"/>
              <a:t>使用</a:t>
            </a:r>
            <a:r>
              <a:rPr lang="en-US" altLang="zh-CN" b="0"/>
              <a:t>box-sizing</a:t>
            </a:r>
            <a:r>
              <a:rPr lang="zh-CN" altLang="en-US" b="0"/>
              <a:t>属性可以改变盒子模型，取值“</a:t>
            </a:r>
            <a:r>
              <a:rPr lang="en-US" altLang="zh-CN" b="0"/>
              <a:t>border-box</a:t>
            </a:r>
            <a:r>
              <a:rPr lang="zh-CN" altLang="en-US" b="0"/>
              <a:t>”的盒子为边框盒子模型。</a:t>
            </a:r>
            <a:endParaRPr lang="en-US" altLang="zh-CN" b="0"/>
          </a:p>
          <a:p>
            <a:pPr marL="228600" lvl="1" indent="0">
              <a:buClr>
                <a:srgbClr val="C00000"/>
              </a:buClr>
              <a:buNone/>
            </a:pPr>
            <a:endParaRPr lang="en-US" altLang="zh-CN" sz="1800" b="0"/>
          </a:p>
          <a:p>
            <a:pPr marL="228600" lvl="1" indent="0">
              <a:buClr>
                <a:srgbClr val="C00000"/>
              </a:buClr>
              <a:buNone/>
            </a:pPr>
            <a:r>
              <a:rPr lang="en-US" altLang="zh-CN" sz="1800" b="0"/>
              <a:t>	</a:t>
            </a:r>
            <a:endParaRPr lang="zh-CN" altLang="en-US" sz="1800">
              <a:sym typeface="宋体" panose="02010600030101010101" pitchFamily="2" charset="-122"/>
            </a:endParaRPr>
          </a:p>
          <a:p>
            <a:pPr marL="228600" lvl="1" indent="0">
              <a:buNone/>
            </a:pPr>
            <a:endParaRPr lang="zh-CN" altLang="en-US">
              <a:sym typeface="宋体" panose="02010600030101010101" pitchFamily="2" charset="-122"/>
            </a:endParaRPr>
          </a:p>
        </p:txBody>
      </p:sp>
      <p:sp>
        <p:nvSpPr>
          <p:cNvPr id="122883" name="文本框 2"/>
          <p:cNvSpPr txBox="1"/>
          <p:nvPr/>
        </p:nvSpPr>
        <p:spPr>
          <a:xfrm>
            <a:off x="228600" y="1828800"/>
            <a:ext cx="3516313" cy="923925"/>
          </a:xfrm>
          <a:prstGeom prst="rect">
            <a:avLst/>
          </a:prstGeom>
          <a:noFill/>
          <a:ln w="9525">
            <a:noFill/>
          </a:ln>
        </p:spPr>
        <p:txBody>
          <a:bodyPr>
            <a:spAutoFit/>
          </a:bodyPr>
          <a:lstStyle/>
          <a:p>
            <a:pPr marL="285750" indent="-285750" eaLnBrk="1" hangingPunct="1">
              <a:buFont typeface="Wingdings" panose="05000000000000000000" pitchFamily="2" charset="2"/>
              <a:buNone/>
            </a:pPr>
            <a:r>
              <a:rPr lang="en-US" altLang="zh-CN" sz="1800" b="0" i="0">
                <a:latin typeface="Arial" panose="020B0604020202020204" pitchFamily="34" charset="0"/>
              </a:rPr>
              <a:t>width</a:t>
            </a:r>
            <a:r>
              <a:rPr lang="zh-CN" altLang="en-US" sz="1800" b="0" i="0">
                <a:latin typeface="Arial" panose="020B0604020202020204" pitchFamily="34" charset="0"/>
              </a:rPr>
              <a:t> </a:t>
            </a:r>
            <a:r>
              <a:rPr lang="en-US" altLang="zh-CN" sz="1800" b="0" i="0">
                <a:latin typeface="Arial" panose="020B0604020202020204" pitchFamily="34" charset="0"/>
              </a:rPr>
              <a:t>=</a:t>
            </a:r>
            <a:r>
              <a:rPr lang="zh-CN" altLang="en-US" sz="1800" b="0" i="0">
                <a:latin typeface="Arial" panose="020B0604020202020204" pitchFamily="34" charset="0"/>
              </a:rPr>
              <a:t> </a:t>
            </a:r>
            <a:r>
              <a:rPr lang="en-US" altLang="zh-CN" sz="1800" b="0" i="0">
                <a:latin typeface="Arial" panose="020B0604020202020204" pitchFamily="34" charset="0"/>
              </a:rPr>
              <a:t>width</a:t>
            </a:r>
            <a:r>
              <a:rPr lang="zh-CN" altLang="en-US" sz="1800" b="0" i="0">
                <a:latin typeface="Arial" panose="020B0604020202020204" pitchFamily="34" charset="0"/>
              </a:rPr>
              <a:t> </a:t>
            </a:r>
            <a:endParaRPr lang="en-US" altLang="zh-CN" sz="1800" b="0" i="0">
              <a:latin typeface="Arial" panose="020B0604020202020204" pitchFamily="34" charset="0"/>
            </a:endParaRPr>
          </a:p>
          <a:p>
            <a:pPr marL="285750" indent="-285750" eaLnBrk="1" hangingPunct="1">
              <a:buFont typeface="Wingdings" panose="05000000000000000000" pitchFamily="2" charset="2"/>
              <a:buNone/>
            </a:pPr>
            <a:r>
              <a:rPr lang="en-US" altLang="zh-CN" sz="1800" b="0" i="0">
                <a:latin typeface="Arial" panose="020B0604020202020204" pitchFamily="34" charset="0"/>
              </a:rPr>
              <a:t>	+</a:t>
            </a:r>
            <a:r>
              <a:rPr lang="zh-CN" altLang="en-US" sz="1800" b="0" i="0">
                <a:latin typeface="Arial" panose="020B0604020202020204" pitchFamily="34" charset="0"/>
              </a:rPr>
              <a:t> </a:t>
            </a:r>
            <a:r>
              <a:rPr lang="en-US" altLang="zh-CN" sz="1800" b="0" i="0">
                <a:latin typeface="Arial" panose="020B0604020202020204" pitchFamily="34" charset="0"/>
              </a:rPr>
              <a:t>padding-left</a:t>
            </a:r>
            <a:r>
              <a:rPr lang="zh-CN" altLang="en-US" sz="1800" b="0" i="0">
                <a:latin typeface="Arial" panose="020B0604020202020204" pitchFamily="34" charset="0"/>
              </a:rPr>
              <a:t> </a:t>
            </a:r>
            <a:r>
              <a:rPr lang="en-US" altLang="zh-CN" sz="1800" b="0" i="0">
                <a:latin typeface="Arial" panose="020B0604020202020204" pitchFamily="34" charset="0"/>
              </a:rPr>
              <a:t>+</a:t>
            </a:r>
            <a:r>
              <a:rPr lang="zh-CN" altLang="en-US" sz="1800" b="0" i="0">
                <a:latin typeface="Arial" panose="020B0604020202020204" pitchFamily="34" charset="0"/>
              </a:rPr>
              <a:t> </a:t>
            </a:r>
            <a:r>
              <a:rPr lang="en-US" altLang="zh-CN" sz="1800" b="0" i="0">
                <a:latin typeface="Arial" panose="020B0604020202020204" pitchFamily="34" charset="0"/>
              </a:rPr>
              <a:t>padding-right</a:t>
            </a:r>
          </a:p>
          <a:p>
            <a:pPr marL="285750" indent="-285750" eaLnBrk="1" hangingPunct="1">
              <a:buFont typeface="Wingdings" panose="05000000000000000000" pitchFamily="2" charset="2"/>
              <a:buNone/>
            </a:pPr>
            <a:r>
              <a:rPr lang="en-US" altLang="zh-CN" sz="1800" b="0" i="0">
                <a:latin typeface="Arial" panose="020B0604020202020204" pitchFamily="34" charset="0"/>
              </a:rPr>
              <a:t>	+</a:t>
            </a:r>
            <a:r>
              <a:rPr lang="zh-CN" altLang="en-US" sz="1800" b="0" i="0">
                <a:latin typeface="Arial" panose="020B0604020202020204" pitchFamily="34" charset="0"/>
              </a:rPr>
              <a:t> </a:t>
            </a:r>
            <a:r>
              <a:rPr lang="en-US" altLang="zh-CN" sz="1800" b="0" i="0">
                <a:latin typeface="Arial" panose="020B0604020202020204" pitchFamily="34" charset="0"/>
              </a:rPr>
              <a:t>border-left</a:t>
            </a:r>
            <a:r>
              <a:rPr lang="zh-CN" altLang="en-US" sz="1800" b="0" i="0">
                <a:latin typeface="Arial" panose="020B0604020202020204" pitchFamily="34" charset="0"/>
              </a:rPr>
              <a:t> </a:t>
            </a:r>
            <a:r>
              <a:rPr lang="en-US" altLang="zh-CN" sz="1800" b="0" i="0">
                <a:latin typeface="Arial" panose="020B0604020202020204" pitchFamily="34" charset="0"/>
              </a:rPr>
              <a:t>+</a:t>
            </a:r>
            <a:r>
              <a:rPr lang="zh-CN" altLang="en-US" sz="1800" b="0" i="0">
                <a:latin typeface="Arial" panose="020B0604020202020204" pitchFamily="34" charset="0"/>
              </a:rPr>
              <a:t> </a:t>
            </a:r>
            <a:r>
              <a:rPr lang="en-US" altLang="zh-CN" sz="1800" b="0" i="0">
                <a:latin typeface="Arial" panose="020B0604020202020204" pitchFamily="34" charset="0"/>
              </a:rPr>
              <a:t>border-right</a:t>
            </a:r>
            <a:endParaRPr lang="zh-CN" altLang="en-US" sz="1800" b="0" i="0">
              <a:latin typeface="Arial" panose="020B0604020202020204" pitchFamily="34" charset="0"/>
            </a:endParaRPr>
          </a:p>
        </p:txBody>
      </p:sp>
      <p:pic>
        <p:nvPicPr>
          <p:cNvPr id="122884" name="图片 3"/>
          <p:cNvPicPr>
            <a:picLocks noChangeAspect="1"/>
          </p:cNvPicPr>
          <p:nvPr/>
        </p:nvPicPr>
        <p:blipFill>
          <a:blip r:embed="rId2" cstate="print"/>
          <a:stretch>
            <a:fillRect/>
          </a:stretch>
        </p:blipFill>
        <p:spPr>
          <a:xfrm>
            <a:off x="3757613" y="1524000"/>
            <a:ext cx="5334000" cy="3962400"/>
          </a:xfrm>
          <a:prstGeom prst="rect">
            <a:avLst/>
          </a:prstGeom>
          <a:noFill/>
          <a:ln w="9525">
            <a:noFill/>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p:cNvSpPr>
          <p:nvPr>
            <p:ph type="title"/>
          </p:nvPr>
        </p:nvSpPr>
        <p:spPr/>
        <p:txBody>
          <a:bodyPr vert="horz" wrap="square" lIns="90333" tIns="44376" rIns="90333" bIns="44376" anchor="b"/>
          <a:lstStyle/>
          <a:p>
            <a:r>
              <a:rPr lang="zh-CN" altLang="en-US"/>
              <a:t>盒子背景样式</a:t>
            </a:r>
            <a:r>
              <a:rPr lang="en-US" altLang="zh-CN"/>
              <a:t>-background</a:t>
            </a:r>
            <a:endParaRPr lang="zh-CN" altLang="en-US"/>
          </a:p>
        </p:txBody>
      </p:sp>
      <p:sp>
        <p:nvSpPr>
          <p:cNvPr id="123906"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背景 （</a:t>
            </a:r>
            <a:r>
              <a:rPr lang="en-US" altLang="zh-CN"/>
              <a:t>Backgrounds</a:t>
            </a:r>
            <a:r>
              <a:rPr lang="zh-CN" altLang="en-US"/>
              <a:t>）</a:t>
            </a:r>
            <a:endParaRPr lang="en-US" altLang="zh-CN"/>
          </a:p>
          <a:p>
            <a:pPr marL="228600" lvl="1" indent="0">
              <a:buClr>
                <a:srgbClr val="C00000"/>
              </a:buClr>
            </a:pPr>
            <a:r>
              <a:rPr lang="en-US" altLang="zh-CN" sz="1800" b="0"/>
              <a:t>background-color</a:t>
            </a:r>
            <a:r>
              <a:rPr lang="zh-CN" altLang="en-US" sz="1800" b="0"/>
              <a:t> </a:t>
            </a:r>
            <a:r>
              <a:rPr lang="en-US" altLang="zh-CN" sz="1800" b="0"/>
              <a:t>		</a:t>
            </a:r>
            <a:r>
              <a:rPr lang="zh-CN" altLang="en-US" sz="1800" b="0"/>
              <a:t>为元素设置一种颜色</a:t>
            </a:r>
            <a:endParaRPr lang="en-US" altLang="zh-CN" sz="1800" b="0"/>
          </a:p>
          <a:p>
            <a:pPr marL="228600" lvl="1" indent="0">
              <a:buClr>
                <a:srgbClr val="C00000"/>
              </a:buClr>
            </a:pPr>
            <a:r>
              <a:rPr lang="en-US" altLang="zh-CN" sz="1800" b="0"/>
              <a:t>background-image		</a:t>
            </a:r>
            <a:r>
              <a:rPr lang="zh-CN" altLang="en-US" sz="1800" b="0"/>
              <a:t>为元素设置一个背景图片</a:t>
            </a:r>
            <a:endParaRPr lang="en-US" altLang="zh-CN" sz="1800" b="0"/>
          </a:p>
          <a:p>
            <a:pPr marL="228600" lvl="1" indent="0">
              <a:buClr>
                <a:srgbClr val="C00000"/>
              </a:buClr>
            </a:pPr>
            <a:r>
              <a:rPr lang="en-US" altLang="zh-CN" sz="1800" b="0"/>
              <a:t>background-clip</a:t>
            </a:r>
            <a:r>
              <a:rPr lang="zh-CN" altLang="en-US" sz="1800" b="0"/>
              <a:t> </a:t>
            </a:r>
            <a:r>
              <a:rPr lang="en-US" altLang="zh-CN" sz="1800" b="0"/>
              <a:t>		</a:t>
            </a:r>
            <a:r>
              <a:rPr lang="zh-CN" altLang="en-US" sz="1800" b="0"/>
              <a:t>设定背景的覆盖范围</a:t>
            </a:r>
            <a:endParaRPr lang="en-US" altLang="zh-CN" sz="1800" b="0"/>
          </a:p>
          <a:p>
            <a:pPr marL="228600" lvl="1" indent="0">
              <a:buClr>
                <a:srgbClr val="C00000"/>
              </a:buClr>
            </a:pPr>
            <a:r>
              <a:rPr lang="en-US" altLang="zh-CN" sz="1800" b="0"/>
              <a:t>background-origin</a:t>
            </a:r>
            <a:r>
              <a:rPr lang="zh-CN" altLang="en-US" sz="1800" b="0"/>
              <a:t> </a:t>
            </a:r>
            <a:r>
              <a:rPr lang="en-US" altLang="zh-CN" sz="1800" b="0"/>
              <a:t>		</a:t>
            </a:r>
            <a:r>
              <a:rPr lang="zh-CN" altLang="en-US" sz="1800" b="0"/>
              <a:t>设定背景的起始点</a:t>
            </a:r>
            <a:endParaRPr lang="en-US" altLang="zh-CN" sz="1800" b="0"/>
          </a:p>
          <a:p>
            <a:pPr marL="228600" lvl="1" indent="0">
              <a:buClr>
                <a:srgbClr val="C00000"/>
              </a:buClr>
            </a:pPr>
            <a:r>
              <a:rPr lang="en-US" altLang="zh-CN" sz="1800" b="0"/>
              <a:t>background-position</a:t>
            </a:r>
            <a:r>
              <a:rPr lang="zh-CN" altLang="en-US" sz="1800" b="0"/>
              <a:t> </a:t>
            </a:r>
            <a:r>
              <a:rPr lang="en-US" altLang="zh-CN" sz="1800" b="0"/>
              <a:t>		</a:t>
            </a:r>
            <a:r>
              <a:rPr lang="zh-CN" altLang="en-US" sz="1800" b="0"/>
              <a:t>设置为背景图像初始位置</a:t>
            </a:r>
            <a:endParaRPr lang="en-US" altLang="zh-CN" sz="1800" b="0"/>
          </a:p>
          <a:p>
            <a:pPr marL="228600" lvl="1" indent="0">
              <a:buClr>
                <a:srgbClr val="C00000"/>
              </a:buClr>
            </a:pPr>
            <a:r>
              <a:rPr lang="en-US" altLang="zh-CN" sz="1800" b="0"/>
              <a:t>background-repeat</a:t>
            </a:r>
            <a:r>
              <a:rPr lang="zh-CN" altLang="en-US" sz="1800" b="0"/>
              <a:t> </a:t>
            </a:r>
            <a:r>
              <a:rPr lang="en-US" altLang="zh-CN" sz="1800" b="0"/>
              <a:t>		</a:t>
            </a:r>
            <a:r>
              <a:rPr lang="zh-CN" altLang="en-US" sz="1800" b="0"/>
              <a:t>设置背景图片的重复方式</a:t>
            </a:r>
            <a:endParaRPr lang="en-US" altLang="zh-CN" sz="1800" b="0"/>
          </a:p>
          <a:p>
            <a:pPr marL="228600" lvl="1" indent="0">
              <a:buClr>
                <a:srgbClr val="C00000"/>
              </a:buClr>
            </a:pPr>
            <a:r>
              <a:rPr lang="en-US" altLang="zh-CN" sz="1800" b="0"/>
              <a:t>background-attachment</a:t>
            </a:r>
            <a:r>
              <a:rPr lang="zh-CN" altLang="en-US" sz="1800" b="0"/>
              <a:t> </a:t>
            </a:r>
            <a:r>
              <a:rPr lang="en-US" altLang="zh-CN" sz="1800" b="0"/>
              <a:t>	</a:t>
            </a:r>
            <a:r>
              <a:rPr lang="zh-CN" altLang="en-US" sz="1800" b="0"/>
              <a:t>设置背景图片的固定点</a:t>
            </a:r>
            <a:endParaRPr lang="en-US" altLang="zh-CN" sz="1800" b="0"/>
          </a:p>
          <a:p>
            <a:pPr marL="228600" lvl="1" indent="0">
              <a:buClr>
                <a:srgbClr val="C00000"/>
              </a:buClr>
            </a:pPr>
            <a:r>
              <a:rPr lang="en-US" altLang="zh-CN" sz="1800" b="0"/>
              <a:t>background-size</a:t>
            </a:r>
            <a:r>
              <a:rPr lang="zh-CN" altLang="en-US" sz="1800" b="0"/>
              <a:t> </a:t>
            </a:r>
            <a:r>
              <a:rPr lang="en-US" altLang="zh-CN" sz="1800" b="0"/>
              <a:t>		</a:t>
            </a:r>
            <a:r>
              <a:rPr lang="zh-CN" altLang="en-US" sz="1800" b="0"/>
              <a:t>设置背景的大小</a:t>
            </a:r>
            <a:endParaRPr lang="en-US" altLang="zh-CN" sz="1800" b="0"/>
          </a:p>
          <a:p>
            <a:pPr marL="228600" lvl="1" indent="0">
              <a:buClr>
                <a:srgbClr val="C00000"/>
              </a:buClr>
            </a:pPr>
            <a:r>
              <a:rPr lang="en-US" altLang="zh-CN" sz="1800" b="0"/>
              <a:t>background</a:t>
            </a:r>
            <a:r>
              <a:rPr lang="zh-CN" altLang="en-US" sz="1800" b="0"/>
              <a:t> </a:t>
            </a:r>
            <a:r>
              <a:rPr lang="en-US" altLang="zh-CN" sz="1800" b="0"/>
              <a:t>			</a:t>
            </a:r>
            <a:r>
              <a:rPr lang="zh-CN" altLang="en-US" sz="1800" b="0"/>
              <a:t>背景设置的速记写法</a:t>
            </a:r>
            <a:endParaRPr lang="en-US" altLang="zh-CN" sz="1800" b="0"/>
          </a:p>
          <a:p>
            <a:pPr marL="228600" lvl="1" indent="0">
              <a:buClr>
                <a:srgbClr val="C00000"/>
              </a:buClr>
              <a:buNone/>
            </a:pPr>
            <a:endParaRPr lang="en-US" altLang="zh-CN" sz="1800"/>
          </a:p>
          <a:p>
            <a:pPr marL="228600" lvl="1" indent="0">
              <a:buClr>
                <a:srgbClr val="C00000"/>
              </a:buClr>
              <a:buNone/>
            </a:pPr>
            <a:r>
              <a:rPr lang="en-US" altLang="zh-CN" sz="1800"/>
              <a:t>	</a:t>
            </a:r>
          </a:p>
          <a:p>
            <a:pPr marL="228600" lvl="1" indent="0">
              <a:buClr>
                <a:srgbClr val="C00000"/>
              </a:buClr>
              <a:buNone/>
            </a:pPr>
            <a:r>
              <a:rPr lang="en-US" altLang="zh-CN" sz="1800" b="0"/>
              <a:t>	</a:t>
            </a:r>
            <a:endParaRPr lang="zh-CN" altLang="en-US" sz="1800">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p:cNvSpPr>
          <p:nvPr>
            <p:ph type="title"/>
          </p:nvPr>
        </p:nvSpPr>
        <p:spPr/>
        <p:txBody>
          <a:bodyPr vert="horz" wrap="square" lIns="90333" tIns="44376" rIns="90333" bIns="44376" anchor="b"/>
          <a:lstStyle/>
          <a:p>
            <a:r>
              <a:rPr lang="zh-CN" altLang="en-US"/>
              <a:t>盒子背景样式</a:t>
            </a:r>
            <a:r>
              <a:rPr lang="en-US" altLang="zh-CN"/>
              <a:t>-background</a:t>
            </a:r>
            <a:endParaRPr lang="zh-CN" altLang="en-US"/>
          </a:p>
        </p:txBody>
      </p:sp>
      <p:sp>
        <p:nvSpPr>
          <p:cNvPr id="124930"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background-color</a:t>
            </a:r>
            <a:r>
              <a:rPr lang="zh-CN" altLang="en-US" b="0"/>
              <a:t> </a:t>
            </a:r>
            <a:endParaRPr lang="en-US" altLang="zh-CN"/>
          </a:p>
          <a:p>
            <a:pPr lvl="1">
              <a:buClr>
                <a:srgbClr val="C00000"/>
              </a:buClr>
              <a:buNone/>
            </a:pPr>
            <a:r>
              <a:rPr lang="zh-CN" altLang="en-US" b="0"/>
              <a:t>为元素设置一种颜色</a:t>
            </a:r>
            <a:endParaRPr lang="en-US" altLang="zh-CN" b="0"/>
          </a:p>
          <a:p>
            <a:pPr lvl="1">
              <a:buClr>
                <a:srgbClr val="C00000"/>
              </a:buClr>
              <a:buFont typeface="Wingdings" panose="05000000000000000000" pitchFamily="2" charset="2"/>
              <a:buChar char="Ø"/>
            </a:pPr>
            <a:r>
              <a:rPr lang="zh-CN" altLang="en-US" b="0"/>
              <a:t>取值：</a:t>
            </a:r>
            <a:endParaRPr lang="en-US" altLang="zh-CN" b="0"/>
          </a:p>
          <a:p>
            <a:pPr lvl="2">
              <a:buClr>
                <a:srgbClr val="C00000"/>
              </a:buClr>
            </a:pPr>
            <a:r>
              <a:rPr lang="zh-CN" altLang="en-US" sz="1800" b="0"/>
              <a:t>关键字</a:t>
            </a:r>
            <a:endParaRPr lang="en-US" altLang="zh-CN" sz="1800" b="0"/>
          </a:p>
          <a:p>
            <a:pPr lvl="2">
              <a:buClr>
                <a:srgbClr val="C00000"/>
              </a:buClr>
            </a:pPr>
            <a:r>
              <a:rPr lang="zh-CN" altLang="en-US" sz="1800" b="0"/>
              <a:t>十六进制</a:t>
            </a:r>
            <a:endParaRPr lang="en-US" altLang="zh-CN" sz="1800" b="0"/>
          </a:p>
          <a:p>
            <a:pPr lvl="2">
              <a:buClr>
                <a:srgbClr val="C00000"/>
              </a:buClr>
            </a:pPr>
            <a:r>
              <a:rPr lang="en-US" altLang="zh-CN" sz="1800" b="0"/>
              <a:t>RGB</a:t>
            </a:r>
          </a:p>
          <a:p>
            <a:pPr lvl="2">
              <a:buClr>
                <a:srgbClr val="C00000"/>
              </a:buClr>
            </a:pPr>
            <a:r>
              <a:rPr lang="en-US" altLang="zh-CN" sz="1800" b="0"/>
              <a:t>HSL</a:t>
            </a:r>
          </a:p>
          <a:p>
            <a:pPr lvl="2">
              <a:buClr>
                <a:srgbClr val="C00000"/>
              </a:buClr>
            </a:pPr>
            <a:r>
              <a:rPr lang="en-US" altLang="zh-CN" sz="1800" b="0"/>
              <a:t>RGBA</a:t>
            </a:r>
          </a:p>
          <a:p>
            <a:pPr lvl="2">
              <a:buClr>
                <a:srgbClr val="C00000"/>
              </a:buClr>
            </a:pPr>
            <a:r>
              <a:rPr lang="en-US" altLang="zh-CN" sz="1800" b="0"/>
              <a:t>HSLA</a:t>
            </a:r>
          </a:p>
          <a:p>
            <a:pPr lvl="2">
              <a:buClr>
                <a:srgbClr val="C00000"/>
              </a:buClr>
              <a:buFont typeface="Wingdings" panose="05000000000000000000" pitchFamily="2" charset="2"/>
              <a:buChar char="Ø"/>
            </a:pPr>
            <a:endParaRPr lang="en-US" altLang="zh-CN" sz="1400" b="0"/>
          </a:p>
          <a:p>
            <a:pPr lvl="1">
              <a:buClr>
                <a:srgbClr val="C00000"/>
              </a:buClr>
              <a:buNone/>
            </a:pPr>
            <a:endParaRPr lang="en-US" altLang="zh-CN" sz="1800" b="0"/>
          </a:p>
          <a:p>
            <a:pPr lvl="1">
              <a:buClr>
                <a:srgbClr val="C00000"/>
              </a:buClr>
              <a:buNone/>
            </a:pPr>
            <a:r>
              <a:rPr lang="en-US" altLang="zh-CN" sz="1800"/>
              <a:t>	</a:t>
            </a:r>
          </a:p>
          <a:p>
            <a:pPr lvl="1">
              <a:buClr>
                <a:srgbClr val="C00000"/>
              </a:buClr>
              <a:buNone/>
            </a:pPr>
            <a:r>
              <a:rPr lang="en-US" altLang="zh-CN" sz="1800" b="0"/>
              <a:t>	</a:t>
            </a:r>
            <a:endParaRPr lang="zh-CN" altLang="en-US" sz="180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p:cNvSpPr>
          <p:nvPr>
            <p:ph type="title"/>
          </p:nvPr>
        </p:nvSpPr>
        <p:spPr/>
        <p:txBody>
          <a:bodyPr vert="horz" wrap="square" lIns="90333" tIns="44376" rIns="90333" bIns="44376" anchor="b"/>
          <a:lstStyle/>
          <a:p>
            <a:r>
              <a:rPr lang="zh-CN" altLang="en-US"/>
              <a:t>盒子背景样式</a:t>
            </a:r>
            <a:r>
              <a:rPr lang="en-US" altLang="zh-CN"/>
              <a:t>-background</a:t>
            </a:r>
            <a:endParaRPr lang="zh-CN" altLang="en-US"/>
          </a:p>
        </p:txBody>
      </p:sp>
      <p:sp>
        <p:nvSpPr>
          <p:cNvPr id="125954"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background-image</a:t>
            </a:r>
            <a:r>
              <a:rPr lang="zh-CN" altLang="en-US" b="0"/>
              <a:t> </a:t>
            </a:r>
            <a:endParaRPr lang="en-US" altLang="zh-CN"/>
          </a:p>
          <a:p>
            <a:pPr lvl="1">
              <a:buClr>
                <a:srgbClr val="C00000"/>
              </a:buClr>
              <a:buNone/>
            </a:pPr>
            <a:r>
              <a:rPr lang="zh-CN" altLang="en-US" b="0"/>
              <a:t>为元素设置一个背景图片</a:t>
            </a:r>
            <a:endParaRPr lang="en-US" altLang="zh-CN" b="0"/>
          </a:p>
          <a:p>
            <a:pPr lvl="1">
              <a:buClr>
                <a:srgbClr val="C00000"/>
              </a:buClr>
              <a:buFont typeface="Wingdings" panose="05000000000000000000" pitchFamily="2" charset="2"/>
              <a:buChar char="Ø"/>
            </a:pPr>
            <a:r>
              <a:rPr lang="zh-CN" altLang="en-US" b="0"/>
              <a:t>取值：</a:t>
            </a:r>
            <a:endParaRPr lang="en-US" altLang="zh-CN" b="0"/>
          </a:p>
          <a:p>
            <a:pPr lvl="2">
              <a:buClr>
                <a:srgbClr val="C00000"/>
              </a:buClr>
              <a:buFont typeface="Wingdings" panose="05000000000000000000" pitchFamily="2" charset="2"/>
              <a:buChar char="•"/>
            </a:pPr>
            <a:r>
              <a:rPr lang="en-US" altLang="zh-CN" sz="1800" b="0"/>
              <a:t>none</a:t>
            </a:r>
          </a:p>
          <a:p>
            <a:pPr lvl="2">
              <a:buClr>
                <a:srgbClr val="C00000"/>
              </a:buClr>
              <a:buFont typeface="Wingdings" panose="05000000000000000000" pitchFamily="2" charset="2"/>
              <a:buChar char="•"/>
            </a:pPr>
            <a:r>
              <a:rPr lang="en-US" altLang="zh-CN" sz="1800" b="0"/>
              <a:t>url()</a:t>
            </a:r>
          </a:p>
          <a:p>
            <a:pPr lvl="1">
              <a:buClr>
                <a:srgbClr val="C00000"/>
              </a:buClr>
              <a:buNone/>
            </a:pPr>
            <a:endParaRPr lang="en-US" altLang="zh-CN" sz="1800" b="0"/>
          </a:p>
          <a:p>
            <a:pPr lvl="1">
              <a:buClr>
                <a:srgbClr val="C00000"/>
              </a:buClr>
              <a:buNone/>
            </a:pPr>
            <a:r>
              <a:rPr lang="en-US" altLang="zh-CN" sz="1800"/>
              <a:t>	</a:t>
            </a:r>
          </a:p>
          <a:p>
            <a:pPr lvl="1">
              <a:buClr>
                <a:srgbClr val="C00000"/>
              </a:buClr>
              <a:buNone/>
            </a:pPr>
            <a:r>
              <a:rPr lang="en-US" altLang="zh-CN" sz="1800" b="0"/>
              <a:t>	</a:t>
            </a:r>
            <a:endParaRPr lang="zh-CN" altLang="en-US" sz="180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p:cNvSpPr>
          <p:nvPr>
            <p:ph type="title"/>
          </p:nvPr>
        </p:nvSpPr>
        <p:spPr/>
        <p:txBody>
          <a:bodyPr vert="horz" wrap="square" lIns="90333" tIns="44376" rIns="90333" bIns="44376" anchor="b"/>
          <a:lstStyle/>
          <a:p>
            <a:r>
              <a:rPr lang="zh-CN" altLang="en-US"/>
              <a:t>盒子背景样式</a:t>
            </a:r>
            <a:r>
              <a:rPr lang="en-US" altLang="zh-CN"/>
              <a:t>-background</a:t>
            </a:r>
            <a:endParaRPr lang="zh-CN" altLang="en-US"/>
          </a:p>
        </p:txBody>
      </p:sp>
      <p:sp>
        <p:nvSpPr>
          <p:cNvPr id="126978"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background-clip</a:t>
            </a:r>
            <a:endParaRPr lang="en-US" altLang="zh-CN"/>
          </a:p>
          <a:p>
            <a:pPr lvl="1">
              <a:buClr>
                <a:srgbClr val="C00000"/>
              </a:buClr>
              <a:buNone/>
            </a:pPr>
            <a:r>
              <a:rPr lang="zh-CN" altLang="en-US" b="0"/>
              <a:t>设定背景的覆盖范围</a:t>
            </a:r>
            <a:endParaRPr lang="en-US" altLang="zh-CN" b="0"/>
          </a:p>
          <a:p>
            <a:pPr lvl="1">
              <a:buClr>
                <a:srgbClr val="C00000"/>
              </a:buClr>
              <a:buFont typeface="Wingdings" panose="05000000000000000000" pitchFamily="2" charset="2"/>
              <a:buChar char="Ø"/>
            </a:pPr>
            <a:r>
              <a:rPr lang="zh-CN" altLang="en-US" b="0"/>
              <a:t>取值：</a:t>
            </a:r>
            <a:endParaRPr lang="en-US" altLang="zh-CN" b="0"/>
          </a:p>
          <a:p>
            <a:pPr lvl="2">
              <a:buClr>
                <a:srgbClr val="C00000"/>
              </a:buClr>
              <a:buFont typeface="Wingdings" panose="05000000000000000000" pitchFamily="2" charset="2"/>
              <a:buChar char="•"/>
            </a:pPr>
            <a:r>
              <a:rPr lang="en-US" altLang="zh-CN" sz="1800" b="0"/>
              <a:t>border-box	: </a:t>
            </a:r>
            <a:r>
              <a:rPr lang="zh-CN" altLang="en-US" sz="1800" b="0"/>
              <a:t>背景位于边框以内</a:t>
            </a:r>
            <a:endParaRPr lang="en-US" altLang="zh-CN" sz="1800" b="0"/>
          </a:p>
          <a:p>
            <a:pPr lvl="2">
              <a:buClr>
                <a:srgbClr val="C00000"/>
              </a:buClr>
              <a:buFont typeface="Wingdings" panose="05000000000000000000" pitchFamily="2" charset="2"/>
              <a:buChar char="•"/>
            </a:pPr>
            <a:r>
              <a:rPr lang="en-US" altLang="zh-CN" sz="1800" b="0"/>
              <a:t>padding-box	: </a:t>
            </a:r>
            <a:r>
              <a:rPr lang="zh-CN" altLang="en-US" sz="1800" b="0"/>
              <a:t>背景位于内边距以内</a:t>
            </a:r>
            <a:endParaRPr lang="en-US" altLang="zh-CN" sz="1800" b="0"/>
          </a:p>
          <a:p>
            <a:pPr lvl="2">
              <a:buClr>
                <a:srgbClr val="C00000"/>
              </a:buClr>
              <a:buFont typeface="Wingdings" panose="05000000000000000000" pitchFamily="2" charset="2"/>
              <a:buChar char="•"/>
            </a:pPr>
            <a:r>
              <a:rPr lang="en-US" altLang="zh-CN" sz="1800" b="0"/>
              <a:t>content-box	: </a:t>
            </a:r>
            <a:r>
              <a:rPr lang="zh-CN" altLang="en-US" sz="1800" b="0"/>
              <a:t>背景位于内容区</a:t>
            </a:r>
            <a:endParaRPr lang="en-US" altLang="zh-CN" sz="1800" b="0"/>
          </a:p>
          <a:p>
            <a:pPr lvl="1">
              <a:buClr>
                <a:srgbClr val="C00000"/>
              </a:buClr>
              <a:buNone/>
            </a:pPr>
            <a:endParaRPr lang="en-US" altLang="zh-CN" sz="1800" b="0"/>
          </a:p>
          <a:p>
            <a:pPr lvl="1">
              <a:buClr>
                <a:srgbClr val="C00000"/>
              </a:buClr>
              <a:buNone/>
            </a:pPr>
            <a:r>
              <a:rPr lang="en-US" altLang="zh-CN" sz="1800"/>
              <a:t>	</a:t>
            </a:r>
          </a:p>
          <a:p>
            <a:pPr lvl="1">
              <a:buClr>
                <a:srgbClr val="C00000"/>
              </a:buClr>
              <a:buNone/>
            </a:pPr>
            <a:r>
              <a:rPr lang="en-US" altLang="zh-CN" sz="1800" b="0"/>
              <a:t>	</a:t>
            </a:r>
            <a:endParaRPr lang="zh-CN" altLang="en-US" sz="180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p:cNvSpPr>
          <p:nvPr>
            <p:ph type="title"/>
          </p:nvPr>
        </p:nvSpPr>
        <p:spPr/>
        <p:txBody>
          <a:bodyPr vert="horz" wrap="square" lIns="90333" tIns="44376" rIns="90333" bIns="44376" anchor="b"/>
          <a:lstStyle/>
          <a:p>
            <a:r>
              <a:rPr lang="zh-CN" altLang="en-US"/>
              <a:t>盒子背景样式</a:t>
            </a:r>
            <a:r>
              <a:rPr lang="en-US" altLang="zh-CN"/>
              <a:t>-background</a:t>
            </a:r>
            <a:endParaRPr lang="zh-CN" altLang="en-US"/>
          </a:p>
        </p:txBody>
      </p:sp>
      <p:sp>
        <p:nvSpPr>
          <p:cNvPr id="128002"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background-origin</a:t>
            </a:r>
            <a:endParaRPr lang="en-US" altLang="zh-CN"/>
          </a:p>
          <a:p>
            <a:pPr lvl="1">
              <a:buClr>
                <a:srgbClr val="C00000"/>
              </a:buClr>
              <a:buNone/>
            </a:pPr>
            <a:r>
              <a:rPr lang="zh-CN" altLang="en-US" b="0"/>
              <a:t>设定背景图片的起始覆盖点</a:t>
            </a:r>
            <a:endParaRPr lang="en-US" altLang="zh-CN" b="0"/>
          </a:p>
          <a:p>
            <a:pPr lvl="1">
              <a:buClr>
                <a:srgbClr val="C00000"/>
              </a:buClr>
              <a:buFont typeface="Wingdings" panose="05000000000000000000" pitchFamily="2" charset="2"/>
              <a:buChar char="Ø"/>
            </a:pPr>
            <a:r>
              <a:rPr lang="zh-CN" altLang="en-US" b="0"/>
              <a:t>取值：</a:t>
            </a:r>
            <a:endParaRPr lang="en-US" altLang="zh-CN" b="0"/>
          </a:p>
          <a:p>
            <a:pPr lvl="2">
              <a:buClr>
                <a:srgbClr val="C00000"/>
              </a:buClr>
              <a:buFont typeface="Wingdings" panose="05000000000000000000" pitchFamily="2" charset="2"/>
              <a:buChar char="•"/>
            </a:pPr>
            <a:r>
              <a:rPr lang="en-US" altLang="zh-CN" sz="1800" b="0"/>
              <a:t>border-box	: </a:t>
            </a:r>
            <a:r>
              <a:rPr lang="zh-CN" altLang="en-US" sz="1800" b="0"/>
              <a:t>背景图片从边框的外边缘开始绘制	</a:t>
            </a:r>
            <a:endParaRPr lang="en-US" altLang="zh-CN" sz="1800" b="0"/>
          </a:p>
          <a:p>
            <a:pPr lvl="2">
              <a:buClr>
                <a:srgbClr val="C00000"/>
              </a:buClr>
              <a:buFont typeface="Wingdings" panose="05000000000000000000" pitchFamily="2" charset="2"/>
              <a:buChar char="•"/>
            </a:pPr>
            <a:r>
              <a:rPr lang="en-US" altLang="zh-CN" sz="1800" b="0"/>
              <a:t>padding-box	: </a:t>
            </a:r>
            <a:r>
              <a:rPr lang="zh-CN" altLang="en-US" sz="1800" b="0"/>
              <a:t>背景图片从内边距的外边缘开始绘制</a:t>
            </a:r>
            <a:endParaRPr lang="en-US" altLang="zh-CN" sz="1800" b="0"/>
          </a:p>
          <a:p>
            <a:pPr lvl="2">
              <a:buClr>
                <a:srgbClr val="C00000"/>
              </a:buClr>
              <a:buFont typeface="Wingdings" panose="05000000000000000000" pitchFamily="2" charset="2"/>
              <a:buChar char="•"/>
            </a:pPr>
            <a:r>
              <a:rPr lang="en-US" altLang="zh-CN" sz="1800" b="0"/>
              <a:t>content-box	: </a:t>
            </a:r>
            <a:r>
              <a:rPr lang="zh-CN" altLang="en-US" sz="1800" b="0"/>
              <a:t>背景图片绘制在内容区</a:t>
            </a:r>
            <a:endParaRPr lang="en-US" altLang="zh-CN" sz="1800" b="0"/>
          </a:p>
          <a:p>
            <a:pPr lvl="1">
              <a:buClr>
                <a:srgbClr val="C00000"/>
              </a:buClr>
              <a:buNone/>
            </a:pPr>
            <a:endParaRPr lang="en-US" altLang="zh-CN" sz="1800" b="0"/>
          </a:p>
          <a:p>
            <a:pPr lvl="1">
              <a:buClr>
                <a:srgbClr val="C00000"/>
              </a:buClr>
              <a:buNone/>
            </a:pPr>
            <a:r>
              <a:rPr lang="en-US" altLang="zh-CN" sz="1800"/>
              <a:t>	</a:t>
            </a:r>
          </a:p>
          <a:p>
            <a:pPr lvl="1">
              <a:buClr>
                <a:srgbClr val="C00000"/>
              </a:buClr>
              <a:buNone/>
            </a:pPr>
            <a:r>
              <a:rPr lang="en-US" altLang="zh-CN" sz="1800" b="0"/>
              <a:t>	</a:t>
            </a:r>
            <a:endParaRPr lang="zh-CN" altLang="en-US" sz="180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p:cNvSpPr>
          <p:nvPr>
            <p:ph type="title"/>
          </p:nvPr>
        </p:nvSpPr>
        <p:spPr/>
        <p:txBody>
          <a:bodyPr vert="horz" wrap="square" lIns="90333" tIns="44376" rIns="90333" bIns="44376" anchor="b"/>
          <a:lstStyle/>
          <a:p>
            <a:r>
              <a:rPr lang="zh-CN" altLang="en-US"/>
              <a:t>盒子背景样式</a:t>
            </a:r>
            <a:r>
              <a:rPr lang="en-US" altLang="zh-CN"/>
              <a:t>-background</a:t>
            </a:r>
            <a:endParaRPr lang="zh-CN" altLang="en-US"/>
          </a:p>
        </p:txBody>
      </p:sp>
      <p:sp>
        <p:nvSpPr>
          <p:cNvPr id="129026"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background-position</a:t>
            </a:r>
            <a:endParaRPr lang="en-US" altLang="zh-CN"/>
          </a:p>
          <a:p>
            <a:pPr lvl="1">
              <a:buClr>
                <a:srgbClr val="C00000"/>
              </a:buClr>
              <a:buNone/>
            </a:pPr>
            <a:r>
              <a:rPr lang="zh-CN" altLang="en-US" b="0"/>
              <a:t>设置为背景图像初始位置</a:t>
            </a:r>
            <a:r>
              <a:rPr lang="en-US" altLang="zh-CN" b="0"/>
              <a:t>,</a:t>
            </a:r>
            <a:r>
              <a:rPr lang="zh-CN" altLang="en-US" b="0"/>
              <a:t>相对于</a:t>
            </a:r>
            <a:r>
              <a:rPr lang="en-US" altLang="zh-CN" b="0"/>
              <a:t>background-origin</a:t>
            </a:r>
            <a:r>
              <a:rPr lang="zh-CN" altLang="en-US" b="0"/>
              <a:t>定义的位置</a:t>
            </a:r>
            <a:endParaRPr lang="en-US" altLang="zh-CN" b="0"/>
          </a:p>
          <a:p>
            <a:pPr lvl="1">
              <a:buClr>
                <a:srgbClr val="C00000"/>
              </a:buClr>
              <a:buFont typeface="Wingdings" panose="05000000000000000000" pitchFamily="2" charset="2"/>
              <a:buChar char="Ø"/>
            </a:pPr>
            <a:r>
              <a:rPr lang="zh-CN" altLang="en-US" b="0"/>
              <a:t>取值：</a:t>
            </a:r>
            <a:endParaRPr lang="en-US" altLang="zh-CN" b="0"/>
          </a:p>
          <a:p>
            <a:pPr lvl="2">
              <a:buClr>
                <a:srgbClr val="C00000"/>
              </a:buClr>
              <a:buFont typeface="Wingdings" panose="05000000000000000000" pitchFamily="2" charset="2"/>
              <a:buChar char="•"/>
            </a:pPr>
            <a:r>
              <a:rPr lang="zh-CN" altLang="en-US" sz="1800" b="0"/>
              <a:t>关键字</a:t>
            </a:r>
            <a:endParaRPr lang="en-US" altLang="zh-CN" sz="1800" b="0"/>
          </a:p>
          <a:p>
            <a:pPr lvl="2">
              <a:buClr>
                <a:srgbClr val="C00000"/>
              </a:buClr>
              <a:buFont typeface="Wingdings" panose="05000000000000000000" pitchFamily="2" charset="2"/>
              <a:buChar char="•"/>
            </a:pPr>
            <a:r>
              <a:rPr lang="zh-CN" altLang="en-US" sz="1800" b="0"/>
              <a:t>坐标</a:t>
            </a:r>
            <a:endParaRPr lang="en-US" altLang="zh-CN" sz="1800" b="0"/>
          </a:p>
          <a:p>
            <a:pPr lvl="1">
              <a:buClr>
                <a:srgbClr val="C00000"/>
              </a:buClr>
              <a:buNone/>
            </a:pPr>
            <a:r>
              <a:rPr lang="en-US" altLang="zh-CN" sz="1800"/>
              <a:t>	</a:t>
            </a:r>
          </a:p>
          <a:p>
            <a:pPr lvl="1">
              <a:buClr>
                <a:srgbClr val="C00000"/>
              </a:buClr>
              <a:buNone/>
            </a:pPr>
            <a:r>
              <a:rPr lang="en-US" altLang="zh-CN" sz="1800" b="0"/>
              <a:t>	</a:t>
            </a:r>
            <a:endParaRPr lang="zh-CN" altLang="en-US" sz="180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p:cNvSpPr>
          <p:nvPr>
            <p:ph type="title"/>
          </p:nvPr>
        </p:nvSpPr>
        <p:spPr/>
        <p:txBody>
          <a:bodyPr vert="horz" wrap="square" lIns="90333" tIns="44376" rIns="90333" bIns="44376" anchor="b"/>
          <a:lstStyle/>
          <a:p>
            <a:r>
              <a:rPr lang="zh-CN" altLang="en-US"/>
              <a:t>盒子背景样式</a:t>
            </a:r>
            <a:r>
              <a:rPr lang="en-US" altLang="zh-CN"/>
              <a:t>-background</a:t>
            </a:r>
            <a:endParaRPr lang="zh-CN" altLang="en-US"/>
          </a:p>
        </p:txBody>
      </p:sp>
      <p:sp>
        <p:nvSpPr>
          <p:cNvPr id="130050"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background-repeat</a:t>
            </a:r>
            <a:endParaRPr lang="en-US" altLang="zh-CN"/>
          </a:p>
          <a:p>
            <a:pPr lvl="1">
              <a:buClr>
                <a:srgbClr val="C00000"/>
              </a:buClr>
              <a:buNone/>
            </a:pPr>
            <a:r>
              <a:rPr lang="zh-CN" altLang="en-US" b="0"/>
              <a:t>设置为背景图像的重复方式</a:t>
            </a:r>
            <a:endParaRPr lang="en-US" altLang="zh-CN" b="0"/>
          </a:p>
          <a:p>
            <a:pPr lvl="1">
              <a:buClr>
                <a:srgbClr val="C00000"/>
              </a:buClr>
              <a:buFont typeface="Wingdings" panose="05000000000000000000" pitchFamily="2" charset="2"/>
              <a:buChar char="Ø"/>
            </a:pPr>
            <a:r>
              <a:rPr lang="zh-CN" altLang="en-US" b="0"/>
              <a:t>取值：</a:t>
            </a:r>
            <a:endParaRPr lang="en-US" altLang="zh-CN" sz="1800" b="0"/>
          </a:p>
          <a:p>
            <a:pPr lvl="2">
              <a:buClr>
                <a:srgbClr val="C00000"/>
              </a:buClr>
              <a:buFont typeface="Wingdings" panose="05000000000000000000" pitchFamily="2" charset="2"/>
              <a:buChar char="•"/>
            </a:pPr>
            <a:r>
              <a:rPr lang="en-US" altLang="zh-CN" sz="1800" b="0"/>
              <a:t>repeat 		: </a:t>
            </a:r>
            <a:r>
              <a:rPr lang="zh-CN" altLang="en-US" sz="1800" b="0"/>
              <a:t>为了覆盖整个背景范围，背景图片尽可能多的重复，在背景边缘切割</a:t>
            </a:r>
            <a:r>
              <a:rPr lang="en-US" altLang="zh-CN" sz="1800" b="0"/>
              <a:t>(clipping)</a:t>
            </a:r>
            <a:r>
              <a:rPr lang="zh-CN" altLang="en-US" sz="1800" b="0"/>
              <a:t>最后一个图片以使用整个背景范围。</a:t>
            </a:r>
            <a:endParaRPr lang="en-US" altLang="zh-CN" sz="1800" b="0"/>
          </a:p>
          <a:p>
            <a:pPr lvl="2">
              <a:buClr>
                <a:srgbClr val="C00000"/>
              </a:buClr>
              <a:buFont typeface="Wingdings" panose="05000000000000000000" pitchFamily="2" charset="2"/>
              <a:buChar char="•"/>
            </a:pPr>
            <a:r>
              <a:rPr lang="en-US" altLang="zh-CN" sz="1800" b="0"/>
              <a:t>space 		: </a:t>
            </a:r>
            <a:r>
              <a:rPr lang="zh-CN" altLang="en-US" sz="1800" b="0"/>
              <a:t>使用空白分隔开图片，尽可能使背景图片占满整个屏幕而不使用切割</a:t>
            </a:r>
            <a:r>
              <a:rPr lang="en-US" altLang="zh-CN" sz="1800" b="0"/>
              <a:t>(clipping)</a:t>
            </a:r>
          </a:p>
          <a:p>
            <a:pPr lvl="2">
              <a:buClr>
                <a:srgbClr val="C00000"/>
              </a:buClr>
              <a:buFont typeface="Wingdings" panose="05000000000000000000" pitchFamily="2" charset="2"/>
              <a:buChar char="•"/>
            </a:pPr>
            <a:r>
              <a:rPr lang="en-US" altLang="zh-CN" sz="1800" b="0"/>
              <a:t>round 		: </a:t>
            </a:r>
            <a:r>
              <a:rPr lang="zh-CN" altLang="en-US" sz="1800" b="0"/>
              <a:t>将图片压缩或者是扩展以适应整个背景范围，不使用切割</a:t>
            </a:r>
            <a:endParaRPr lang="en-US" altLang="zh-CN" sz="1800" b="0"/>
          </a:p>
          <a:p>
            <a:pPr lvl="2">
              <a:buClr>
                <a:srgbClr val="C00000"/>
              </a:buClr>
              <a:buFont typeface="Wingdings" panose="05000000000000000000" pitchFamily="2" charset="2"/>
              <a:buChar char="•"/>
            </a:pPr>
            <a:r>
              <a:rPr lang="en-US" altLang="zh-CN" sz="1800" b="0"/>
              <a:t>no-repeat	: </a:t>
            </a:r>
            <a:r>
              <a:rPr lang="zh-CN" altLang="en-US" sz="1800" b="0"/>
              <a:t>不重复</a:t>
            </a:r>
            <a:endParaRPr lang="en-US" altLang="zh-CN" sz="1800" b="0"/>
          </a:p>
          <a:p>
            <a:pPr lvl="1">
              <a:buClr>
                <a:srgbClr val="C00000"/>
              </a:buClr>
              <a:buNone/>
            </a:pPr>
            <a:r>
              <a:rPr lang="en-US" altLang="zh-CN" sz="1800"/>
              <a:t>	</a:t>
            </a:r>
          </a:p>
          <a:p>
            <a:pPr lvl="1">
              <a:buClr>
                <a:srgbClr val="C00000"/>
              </a:buClr>
              <a:buNone/>
            </a:pPr>
            <a:r>
              <a:rPr lang="en-US" altLang="zh-CN" sz="1800" b="0"/>
              <a:t>	</a:t>
            </a:r>
            <a:endParaRPr lang="zh-CN" altLang="en-US" sz="180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p:cNvSpPr>
          <p:nvPr>
            <p:ph type="title"/>
          </p:nvPr>
        </p:nvSpPr>
        <p:spPr/>
        <p:txBody>
          <a:bodyPr vert="horz" wrap="square" lIns="90333" tIns="44376" rIns="90333" bIns="44376" anchor="b"/>
          <a:lstStyle/>
          <a:p>
            <a:r>
              <a:rPr lang="zh-CN" altLang="en-US"/>
              <a:t>盒子背景样式</a:t>
            </a:r>
            <a:r>
              <a:rPr lang="en-US" altLang="zh-CN"/>
              <a:t>-background</a:t>
            </a:r>
            <a:endParaRPr lang="zh-CN" altLang="en-US"/>
          </a:p>
        </p:txBody>
      </p:sp>
      <p:sp>
        <p:nvSpPr>
          <p:cNvPr id="131074"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background-attachment</a:t>
            </a:r>
            <a:endParaRPr lang="en-US" altLang="zh-CN"/>
          </a:p>
          <a:p>
            <a:pPr lvl="1">
              <a:buClr>
                <a:srgbClr val="C00000"/>
              </a:buClr>
              <a:buNone/>
            </a:pPr>
            <a:r>
              <a:rPr lang="zh-CN" altLang="en-US" b="0"/>
              <a:t>设置为背景图像的固定点</a:t>
            </a:r>
            <a:endParaRPr lang="en-US" altLang="zh-CN" b="0"/>
          </a:p>
          <a:p>
            <a:pPr lvl="1">
              <a:buClr>
                <a:srgbClr val="C00000"/>
              </a:buClr>
              <a:buFont typeface="Wingdings" panose="05000000000000000000" pitchFamily="2" charset="2"/>
              <a:buChar char="Ø"/>
            </a:pPr>
            <a:r>
              <a:rPr lang="zh-CN" altLang="en-US" b="0"/>
              <a:t>取值：</a:t>
            </a:r>
            <a:endParaRPr lang="en-US" altLang="zh-CN" sz="1800" b="0"/>
          </a:p>
          <a:p>
            <a:pPr lvl="2">
              <a:buClr>
                <a:srgbClr val="C00000"/>
              </a:buClr>
              <a:buFont typeface="Wingdings" panose="05000000000000000000" pitchFamily="2" charset="2"/>
              <a:buChar char="•"/>
            </a:pPr>
            <a:r>
              <a:rPr lang="en-US" altLang="zh-CN" sz="1800" b="0"/>
              <a:t>fixed 	: </a:t>
            </a:r>
            <a:r>
              <a:rPr lang="zh-CN" altLang="en-US" sz="1800" b="0"/>
              <a:t>背景固定在视口上</a:t>
            </a:r>
            <a:endParaRPr lang="en-US" altLang="zh-CN" sz="1800" b="0"/>
          </a:p>
          <a:p>
            <a:pPr lvl="2">
              <a:buClr>
                <a:srgbClr val="C00000"/>
              </a:buClr>
              <a:buFont typeface="Wingdings" panose="05000000000000000000" pitchFamily="2" charset="2"/>
              <a:buChar char="•"/>
            </a:pPr>
            <a:r>
              <a:rPr lang="en-US" altLang="zh-CN" sz="1800" b="0"/>
              <a:t>scroll 	: </a:t>
            </a:r>
            <a:r>
              <a:rPr lang="zh-CN" altLang="en-US" sz="1800" b="0"/>
              <a:t>背景固定在自身元素上</a:t>
            </a:r>
            <a:endParaRPr lang="en-US" altLang="zh-CN" sz="1800" b="0"/>
          </a:p>
          <a:p>
            <a:pPr lvl="2">
              <a:buClr>
                <a:srgbClr val="C00000"/>
              </a:buClr>
              <a:buFont typeface="Wingdings" panose="05000000000000000000" pitchFamily="2" charset="2"/>
              <a:buChar char="•"/>
            </a:pPr>
            <a:r>
              <a:rPr lang="en-US" altLang="zh-CN" sz="1800" b="0"/>
              <a:t>local 	: </a:t>
            </a:r>
            <a:r>
              <a:rPr lang="zh-CN" altLang="en-US" sz="1800" b="0"/>
              <a:t>背景固定在自身元素的内容上</a:t>
            </a:r>
            <a:endParaRPr lang="en-US" altLang="zh-CN" sz="1800" b="0"/>
          </a:p>
          <a:p>
            <a:pPr lvl="1">
              <a:buClr>
                <a:srgbClr val="C00000"/>
              </a:buClr>
              <a:buNone/>
            </a:pPr>
            <a:r>
              <a:rPr lang="en-US" altLang="zh-CN" sz="1800"/>
              <a:t>	</a:t>
            </a:r>
          </a:p>
          <a:p>
            <a:pPr lvl="1">
              <a:buClr>
                <a:srgbClr val="C00000"/>
              </a:buClr>
              <a:buNone/>
            </a:pPr>
            <a:r>
              <a:rPr lang="en-US" altLang="zh-CN" sz="1800" b="0"/>
              <a:t>	</a:t>
            </a:r>
            <a:endParaRPr lang="zh-CN" altLang="en-US" sz="180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p:cNvSpPr>
          <p:nvPr>
            <p:ph type="title"/>
          </p:nvPr>
        </p:nvSpPr>
        <p:spPr/>
        <p:txBody>
          <a:bodyPr vert="horz" wrap="square" lIns="90333" tIns="44376" rIns="90333" bIns="44376" anchor="b"/>
          <a:lstStyle/>
          <a:p>
            <a:r>
              <a:rPr lang="zh-CN" altLang="en-US"/>
              <a:t>盒子背景样式</a:t>
            </a:r>
            <a:r>
              <a:rPr lang="en-US" altLang="zh-CN"/>
              <a:t>-background</a:t>
            </a:r>
            <a:endParaRPr lang="zh-CN" altLang="en-US"/>
          </a:p>
        </p:txBody>
      </p:sp>
      <p:sp>
        <p:nvSpPr>
          <p:cNvPr id="132098"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background-size</a:t>
            </a:r>
            <a:endParaRPr lang="en-US" altLang="zh-CN"/>
          </a:p>
          <a:p>
            <a:pPr lvl="1">
              <a:buClr>
                <a:srgbClr val="C00000"/>
              </a:buClr>
              <a:buNone/>
            </a:pPr>
            <a:r>
              <a:rPr lang="zh-CN" altLang="en-US" b="0"/>
              <a:t>设置背景的大小</a:t>
            </a:r>
            <a:endParaRPr lang="en-US" altLang="zh-CN" b="0"/>
          </a:p>
          <a:p>
            <a:pPr lvl="1">
              <a:buClr>
                <a:srgbClr val="C00000"/>
              </a:buClr>
              <a:buFont typeface="Wingdings" panose="05000000000000000000" pitchFamily="2" charset="2"/>
              <a:buChar char="Ø"/>
            </a:pPr>
            <a:r>
              <a:rPr lang="zh-CN" altLang="en-US" b="0"/>
              <a:t>取值：</a:t>
            </a:r>
            <a:endParaRPr lang="en-US" altLang="zh-CN" sz="1800" b="0"/>
          </a:p>
          <a:p>
            <a:pPr lvl="2">
              <a:buClr>
                <a:srgbClr val="C00000"/>
              </a:buClr>
              <a:buFont typeface="Wingdings" panose="05000000000000000000" pitchFamily="2" charset="2"/>
              <a:buChar char="•"/>
            </a:pPr>
            <a:r>
              <a:rPr lang="en-US" altLang="zh-CN" sz="1800" b="0"/>
              <a:t>cover 	: </a:t>
            </a:r>
            <a:r>
              <a:rPr lang="zh-CN" altLang="en-US" sz="1800" b="0"/>
              <a:t>背景铺满整个屏幕，（尽量不要使用大图覆盖小范围）</a:t>
            </a:r>
            <a:endParaRPr lang="en-US" altLang="zh-CN" sz="1800" b="0"/>
          </a:p>
          <a:p>
            <a:pPr lvl="1">
              <a:buClr>
                <a:srgbClr val="C00000"/>
              </a:buClr>
              <a:buNone/>
            </a:pPr>
            <a:r>
              <a:rPr lang="en-US" altLang="zh-CN" sz="1800"/>
              <a:t>	</a:t>
            </a:r>
          </a:p>
          <a:p>
            <a:pPr lvl="1">
              <a:buClr>
                <a:srgbClr val="C00000"/>
              </a:buClr>
              <a:buNone/>
            </a:pPr>
            <a:r>
              <a:rPr lang="en-US" altLang="zh-CN" sz="1800" b="0"/>
              <a:t>	</a:t>
            </a:r>
            <a:endParaRPr lang="zh-CN" altLang="en-US" sz="180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7"/>
          <p:cNvSpPr>
            <a:spLocks noGrp="1"/>
          </p:cNvSpPr>
          <p:nvPr>
            <p:ph type="title"/>
          </p:nvPr>
        </p:nvSpPr>
        <p:spPr/>
        <p:txBody>
          <a:bodyPr vert="horz" wrap="square" lIns="90333" tIns="44376" rIns="90333" bIns="44376" anchor="b"/>
          <a:lstStyle/>
          <a:p>
            <a:r>
              <a:rPr lang="zh-CN" altLang="en-US"/>
              <a:t>交互</a:t>
            </a:r>
          </a:p>
        </p:txBody>
      </p:sp>
      <p:sp>
        <p:nvSpPr>
          <p:cNvPr id="26626" name="TextBox 2"/>
          <p:cNvSpPr txBox="1"/>
          <p:nvPr/>
        </p:nvSpPr>
        <p:spPr>
          <a:xfrm>
            <a:off x="428625" y="1857375"/>
            <a:ext cx="3643313" cy="660400"/>
          </a:xfrm>
          <a:prstGeom prst="rect">
            <a:avLst/>
          </a:prstGeom>
          <a:noFill/>
          <a:ln w="9525">
            <a:noFill/>
          </a:ln>
        </p:spPr>
        <p:txBody>
          <a:bodyPr>
            <a:spAutoFit/>
          </a:bodyPr>
          <a:lstStyle/>
          <a:p>
            <a:pPr>
              <a:lnSpc>
                <a:spcPct val="150000"/>
              </a:lnSpc>
            </a:pPr>
            <a:r>
              <a:rPr lang="en-US" altLang="zh-CN" sz="1400">
                <a:latin typeface="微软雅黑" panose="020B0503020204020204" pitchFamily="34" charset="-122"/>
                <a:cs typeface="Arial" panose="020B0604020202020204" pitchFamily="34" charset="0"/>
              </a:rPr>
              <a:t>        </a:t>
            </a:r>
            <a:r>
              <a:rPr lang="en-US" altLang="zh-CN" sz="1200" b="0" i="0">
                <a:latin typeface="微软雅黑" panose="020B0503020204020204" pitchFamily="34" charset="-122"/>
                <a:cs typeface="Arial" panose="020B0604020202020204" pitchFamily="34" charset="0"/>
              </a:rPr>
              <a:t>Axure</a:t>
            </a:r>
            <a:r>
              <a:rPr lang="zh-CN" altLang="en-US" sz="1200" b="0" i="0">
                <a:latin typeface="微软雅黑" panose="020B0503020204020204" pitchFamily="34" charset="-122"/>
                <a:ea typeface="微软雅黑" panose="020B0503020204020204" pitchFamily="34" charset="-122"/>
              </a:rPr>
              <a:t>里的交互动作大致包括：定义链接、设置动作、多个条件场景、页面上的交互四种类型。</a:t>
            </a:r>
          </a:p>
        </p:txBody>
      </p:sp>
      <p:sp>
        <p:nvSpPr>
          <p:cNvPr id="26627" name="TextBox 4"/>
          <p:cNvSpPr txBox="1"/>
          <p:nvPr/>
        </p:nvSpPr>
        <p:spPr>
          <a:xfrm>
            <a:off x="428625" y="1285875"/>
            <a:ext cx="1004888"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交互类型</a:t>
            </a:r>
          </a:p>
        </p:txBody>
      </p:sp>
      <p:pic>
        <p:nvPicPr>
          <p:cNvPr id="26628" name="Picture 7"/>
          <p:cNvPicPr>
            <a:picLocks noChangeAspect="1"/>
          </p:cNvPicPr>
          <p:nvPr/>
        </p:nvPicPr>
        <p:blipFill>
          <a:blip r:embed="rId2" cstate="print"/>
          <a:stretch>
            <a:fillRect/>
          </a:stretch>
        </p:blipFill>
        <p:spPr>
          <a:xfrm>
            <a:off x="5486400" y="1143000"/>
            <a:ext cx="2895600" cy="4271963"/>
          </a:xfrm>
          <a:prstGeom prst="rect">
            <a:avLst/>
          </a:prstGeom>
          <a:noFill/>
          <a:ln w="9525">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p:cNvSpPr>
          <p:nvPr>
            <p:ph type="title"/>
          </p:nvPr>
        </p:nvSpPr>
        <p:spPr/>
        <p:txBody>
          <a:bodyPr vert="horz" wrap="square" lIns="90333" tIns="44376" rIns="90333" bIns="44376" anchor="b"/>
          <a:lstStyle/>
          <a:p>
            <a:r>
              <a:rPr lang="zh-CN" altLang="en-US"/>
              <a:t>盒子背景样式</a:t>
            </a:r>
            <a:r>
              <a:rPr lang="en-US" altLang="zh-CN"/>
              <a:t>-background</a:t>
            </a:r>
            <a:endParaRPr lang="zh-CN" altLang="en-US"/>
          </a:p>
        </p:txBody>
      </p:sp>
      <p:sp>
        <p:nvSpPr>
          <p:cNvPr id="133122"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background</a:t>
            </a:r>
            <a:endParaRPr lang="en-US" altLang="zh-CN"/>
          </a:p>
          <a:p>
            <a:pPr lvl="1">
              <a:buClr>
                <a:srgbClr val="C00000"/>
              </a:buClr>
              <a:buNone/>
            </a:pPr>
            <a:r>
              <a:rPr lang="zh-CN" altLang="en-US" b="0"/>
              <a:t>背景相关属性的速记写法</a:t>
            </a:r>
            <a:endParaRPr lang="en-US" altLang="zh-CN" b="0"/>
          </a:p>
          <a:p>
            <a:pPr lvl="1">
              <a:buClr>
                <a:srgbClr val="C00000"/>
              </a:buClr>
              <a:buFont typeface="Wingdings" panose="05000000000000000000" pitchFamily="2" charset="2"/>
              <a:buChar char="Ø"/>
            </a:pPr>
            <a:r>
              <a:rPr lang="zh-CN" altLang="en-US" b="0"/>
              <a:t>取值：</a:t>
            </a:r>
            <a:endParaRPr lang="en-US" altLang="zh-CN" sz="1800" b="0"/>
          </a:p>
          <a:p>
            <a:pPr lvl="1">
              <a:buClr>
                <a:srgbClr val="C00000"/>
              </a:buClr>
              <a:buNone/>
            </a:pPr>
            <a:r>
              <a:rPr lang="en-US" altLang="zh-CN" sz="1800" b="0"/>
              <a:t>[&lt;attachment&gt;][&lt;clip&gt;][&lt;color&gt;][&lt;image&gt;][&lt;position&gt;][&lt;repeat&gt;]</a:t>
            </a:r>
            <a:endParaRPr lang="zh-CN" altLang="en-US" sz="1800" b="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p:cNvSpPr>
          <p:nvPr>
            <p:ph type="title"/>
          </p:nvPr>
        </p:nvSpPr>
        <p:spPr/>
        <p:txBody>
          <a:bodyPr vert="horz" wrap="square" lIns="90333" tIns="44376" rIns="90333" bIns="44376" anchor="b"/>
          <a:lstStyle/>
          <a:p>
            <a:r>
              <a:rPr lang="zh-CN" altLang="en-US"/>
              <a:t>盒子边框样式</a:t>
            </a:r>
            <a:r>
              <a:rPr lang="en-US" altLang="zh-CN"/>
              <a:t>-border</a:t>
            </a:r>
            <a:endParaRPr lang="zh-CN" altLang="en-US"/>
          </a:p>
        </p:txBody>
      </p:sp>
      <p:sp>
        <p:nvSpPr>
          <p:cNvPr id="134146"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边框 （</a:t>
            </a:r>
            <a:r>
              <a:rPr lang="en-US" altLang="zh-CN"/>
              <a:t>border</a:t>
            </a:r>
            <a:r>
              <a:rPr lang="zh-CN" altLang="en-US"/>
              <a:t>）</a:t>
            </a:r>
            <a:endParaRPr lang="en-US" altLang="zh-CN"/>
          </a:p>
          <a:p>
            <a:pPr marL="228600" lvl="1" indent="0">
              <a:buClr>
                <a:srgbClr val="C00000"/>
              </a:buClr>
            </a:pPr>
            <a:r>
              <a:rPr lang="en-US" altLang="zh-CN" sz="1800" b="0"/>
              <a:t>border-width		</a:t>
            </a:r>
            <a:r>
              <a:rPr lang="zh-CN" altLang="en-US" sz="1800" b="0"/>
              <a:t>为元素指定边框的宽度</a:t>
            </a:r>
            <a:endParaRPr lang="en-US" altLang="zh-CN" sz="1800" b="0"/>
          </a:p>
          <a:p>
            <a:pPr marL="228600" lvl="1" indent="0">
              <a:buClr>
                <a:srgbClr val="C00000"/>
              </a:buClr>
            </a:pPr>
            <a:r>
              <a:rPr lang="en-US" altLang="zh-CN" sz="1800" b="0"/>
              <a:t>border-style		</a:t>
            </a:r>
            <a:r>
              <a:rPr lang="zh-CN" altLang="en-US" sz="1800" b="0"/>
              <a:t>为元素指定边框样式</a:t>
            </a:r>
            <a:endParaRPr lang="en-US" altLang="zh-CN" sz="1800" b="0"/>
          </a:p>
          <a:p>
            <a:pPr marL="228600" lvl="1" indent="0">
              <a:buClr>
                <a:srgbClr val="C00000"/>
              </a:buClr>
            </a:pPr>
            <a:r>
              <a:rPr lang="en-US" altLang="zh-CN" sz="1800" b="0"/>
              <a:t>border-color		</a:t>
            </a:r>
            <a:r>
              <a:rPr lang="zh-CN" altLang="en-US" sz="1800" b="0"/>
              <a:t>为元素指定边框颜色</a:t>
            </a:r>
            <a:endParaRPr lang="en-US" altLang="zh-CN" sz="1800" b="0"/>
          </a:p>
          <a:p>
            <a:pPr marL="228600" lvl="1" indent="0">
              <a:buClr>
                <a:srgbClr val="C00000"/>
              </a:buClr>
            </a:pPr>
            <a:r>
              <a:rPr lang="en-US" altLang="zh-CN" sz="1800" b="0"/>
              <a:t>border-radius		</a:t>
            </a:r>
            <a:r>
              <a:rPr lang="zh-CN" altLang="en-US" sz="1800" b="0"/>
              <a:t>为元素指定圆角边框的半径</a:t>
            </a:r>
            <a:endParaRPr lang="en-US" altLang="zh-CN" sz="1800" b="0"/>
          </a:p>
          <a:p>
            <a:pPr marL="228600" lvl="1" indent="0">
              <a:buClr>
                <a:srgbClr val="C00000"/>
              </a:buClr>
            </a:pPr>
            <a:r>
              <a:rPr lang="en-US" altLang="zh-CN" sz="1800" b="0"/>
              <a:t>border-image		</a:t>
            </a:r>
            <a:r>
              <a:rPr lang="zh-CN" altLang="en-US" sz="1800" b="0"/>
              <a:t>为元素设定边框背景</a:t>
            </a:r>
            <a:endParaRPr lang="en-US" altLang="zh-CN" sz="1800" b="0"/>
          </a:p>
          <a:p>
            <a:pPr lvl="2">
              <a:buClr>
                <a:srgbClr val="C00000"/>
              </a:buClr>
            </a:pPr>
            <a:r>
              <a:rPr lang="en-US" altLang="zh-CN" b="0"/>
              <a:t>border-image-source	</a:t>
            </a:r>
            <a:r>
              <a:rPr lang="zh-CN" altLang="en-US" b="0"/>
              <a:t>用于加载作为边框的图片</a:t>
            </a:r>
            <a:endParaRPr lang="en-US" altLang="zh-CN" b="0"/>
          </a:p>
          <a:p>
            <a:pPr lvl="2">
              <a:buClr>
                <a:srgbClr val="C00000"/>
              </a:buClr>
            </a:pPr>
            <a:r>
              <a:rPr lang="en-US" altLang="zh-CN" b="0"/>
              <a:t>border-image-slice		</a:t>
            </a:r>
            <a:r>
              <a:rPr lang="zh-CN" altLang="en-US" b="0"/>
              <a:t>用于切割边框图片</a:t>
            </a:r>
            <a:endParaRPr lang="en-US" altLang="zh-CN" b="0"/>
          </a:p>
          <a:p>
            <a:pPr lvl="2">
              <a:buClr>
                <a:srgbClr val="C00000"/>
              </a:buClr>
            </a:pPr>
            <a:r>
              <a:rPr lang="en-US" altLang="zh-CN" b="0"/>
              <a:t>border-image-repeat	</a:t>
            </a:r>
            <a:r>
              <a:rPr lang="zh-CN" altLang="en-US" b="0"/>
              <a:t>用于设置边框图片重复方式</a:t>
            </a:r>
            <a:endParaRPr lang="en-US" altLang="zh-CN" sz="1800" b="0"/>
          </a:p>
          <a:p>
            <a:pPr marL="228600" lvl="1" indent="0">
              <a:buClr>
                <a:srgbClr val="C00000"/>
              </a:buClr>
            </a:pPr>
            <a:r>
              <a:rPr lang="en-US" altLang="zh-CN" sz="1800" b="0"/>
              <a:t>border</a:t>
            </a:r>
            <a:r>
              <a:rPr lang="zh-CN" altLang="en-US" sz="1800" b="0"/>
              <a:t> </a:t>
            </a:r>
            <a:r>
              <a:rPr lang="en-US" altLang="zh-CN" sz="1800" b="0"/>
              <a:t>		</a:t>
            </a:r>
            <a:r>
              <a:rPr lang="zh-CN" altLang="en-US" sz="1800" b="0"/>
              <a:t>边框相关属性的速记写法</a:t>
            </a:r>
            <a:endParaRPr lang="en-US" altLang="zh-CN" sz="1800" b="0"/>
          </a:p>
          <a:p>
            <a:pPr marL="228600" lvl="1" indent="0">
              <a:buClr>
                <a:srgbClr val="C00000"/>
              </a:buClr>
              <a:buNone/>
            </a:pPr>
            <a:endParaRPr lang="en-US" altLang="zh-CN" sz="1800"/>
          </a:p>
          <a:p>
            <a:pPr marL="228600" lvl="1" indent="0">
              <a:buClr>
                <a:srgbClr val="C00000"/>
              </a:buClr>
              <a:buNone/>
            </a:pPr>
            <a:r>
              <a:rPr lang="en-US" altLang="zh-CN" sz="1800"/>
              <a:t>	</a:t>
            </a:r>
          </a:p>
          <a:p>
            <a:pPr marL="228600" lvl="1" indent="0">
              <a:buClr>
                <a:srgbClr val="C00000"/>
              </a:buClr>
              <a:buNone/>
            </a:pPr>
            <a:r>
              <a:rPr lang="en-US" altLang="zh-CN" sz="1800" b="0"/>
              <a:t>	</a:t>
            </a:r>
            <a:endParaRPr lang="zh-CN" altLang="en-US" sz="1800">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p:cNvSpPr>
          <p:nvPr>
            <p:ph type="title"/>
          </p:nvPr>
        </p:nvSpPr>
        <p:spPr/>
        <p:txBody>
          <a:bodyPr vert="horz" wrap="square" lIns="90333" tIns="44376" rIns="90333" bIns="44376" anchor="b"/>
          <a:lstStyle/>
          <a:p>
            <a:r>
              <a:rPr lang="zh-CN" altLang="en-US"/>
              <a:t>盒子边框样式</a:t>
            </a:r>
            <a:r>
              <a:rPr lang="en-US" altLang="zh-CN"/>
              <a:t>-border</a:t>
            </a:r>
            <a:endParaRPr lang="zh-CN" altLang="en-US"/>
          </a:p>
        </p:txBody>
      </p:sp>
      <p:sp>
        <p:nvSpPr>
          <p:cNvPr id="135170"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border-width</a:t>
            </a:r>
            <a:endParaRPr lang="en-US" altLang="zh-CN"/>
          </a:p>
          <a:p>
            <a:pPr lvl="1">
              <a:buClr>
                <a:srgbClr val="C00000"/>
              </a:buClr>
              <a:buNone/>
            </a:pPr>
            <a:r>
              <a:rPr lang="zh-CN" altLang="en-US" b="0"/>
              <a:t>为元素指定边框的宽度</a:t>
            </a:r>
            <a:endParaRPr lang="en-US" altLang="zh-CN" b="0"/>
          </a:p>
          <a:p>
            <a:pPr lvl="1">
              <a:buClr>
                <a:srgbClr val="C00000"/>
              </a:buClr>
              <a:buFont typeface="Wingdings" panose="05000000000000000000" pitchFamily="2" charset="2"/>
              <a:buChar char="Ø"/>
            </a:pPr>
            <a:r>
              <a:rPr lang="zh-CN" altLang="en-US" b="0"/>
              <a:t>取值：</a:t>
            </a:r>
            <a:endParaRPr lang="en-US" altLang="zh-CN" sz="1800" b="0"/>
          </a:p>
          <a:p>
            <a:pPr lvl="2">
              <a:buClr>
                <a:srgbClr val="C00000"/>
              </a:buClr>
              <a:buFont typeface="Wingdings" panose="05000000000000000000" pitchFamily="2" charset="2"/>
              <a:buChar char="•"/>
            </a:pPr>
            <a:r>
              <a:rPr lang="zh-CN" altLang="en-US" sz="1800" b="0">
                <a:sym typeface="宋体" panose="02010600030101010101" pitchFamily="2" charset="-122"/>
              </a:rPr>
              <a:t>关键字</a:t>
            </a:r>
            <a:r>
              <a:rPr lang="en-US" altLang="zh-CN" sz="1800" b="0">
                <a:sym typeface="宋体" panose="02010600030101010101" pitchFamily="2" charset="-122"/>
              </a:rPr>
              <a:t>	: thin </a:t>
            </a:r>
            <a:r>
              <a:rPr lang="zh-CN" altLang="en-US" sz="1800" b="0">
                <a:sym typeface="宋体" panose="02010600030101010101" pitchFamily="2" charset="-122"/>
              </a:rPr>
              <a:t>、</a:t>
            </a:r>
            <a:r>
              <a:rPr lang="en-US" altLang="zh-CN" sz="1800" b="0">
                <a:sym typeface="宋体" panose="02010600030101010101" pitchFamily="2" charset="-122"/>
              </a:rPr>
              <a:t>medium</a:t>
            </a:r>
            <a:r>
              <a:rPr lang="zh-CN" altLang="en-US" sz="1800" b="0">
                <a:sym typeface="宋体" panose="02010600030101010101" pitchFamily="2" charset="-122"/>
              </a:rPr>
              <a:t>、</a:t>
            </a:r>
            <a:r>
              <a:rPr lang="en-US" altLang="zh-CN" sz="1800" b="0">
                <a:sym typeface="宋体" panose="02010600030101010101" pitchFamily="2" charset="-122"/>
              </a:rPr>
              <a:t>thick</a:t>
            </a:r>
          </a:p>
          <a:p>
            <a:pPr lvl="2">
              <a:buClr>
                <a:srgbClr val="C00000"/>
              </a:buClr>
              <a:buFont typeface="Wingdings" panose="05000000000000000000" pitchFamily="2" charset="2"/>
              <a:buChar char="•"/>
            </a:pPr>
            <a:r>
              <a:rPr lang="zh-CN" altLang="en-US" sz="1800" b="0">
                <a:sym typeface="宋体" panose="02010600030101010101" pitchFamily="2" charset="-122"/>
              </a:rPr>
              <a:t>单位</a:t>
            </a:r>
            <a:r>
              <a:rPr lang="en-US" altLang="zh-CN" sz="1800" b="0">
                <a:sym typeface="宋体" panose="02010600030101010101" pitchFamily="2" charset="-122"/>
              </a:rPr>
              <a:t>	:</a:t>
            </a:r>
            <a:r>
              <a:rPr lang="zh-CN" altLang="en-US" sz="1800" b="0">
                <a:sym typeface="宋体" panose="02010600030101010101" pitchFamily="2" charset="-122"/>
              </a:rPr>
              <a:t> </a:t>
            </a:r>
            <a:r>
              <a:rPr lang="en-US" altLang="zh-CN" sz="1800" b="0">
                <a:sym typeface="宋体" panose="02010600030101010101" pitchFamily="2" charset="-122"/>
              </a:rPr>
              <a:t>px</a:t>
            </a:r>
            <a:r>
              <a:rPr lang="zh-CN" altLang="en-US" sz="1800" b="0">
                <a:sym typeface="宋体" panose="02010600030101010101" pitchFamily="2" charset="-122"/>
              </a:rPr>
              <a:t>、</a:t>
            </a:r>
            <a:r>
              <a:rPr lang="en-US" altLang="zh-CN" sz="1800" b="0">
                <a:sym typeface="宋体" panose="02010600030101010101" pitchFamily="2" charset="-122"/>
              </a:rPr>
              <a:t>em</a:t>
            </a:r>
            <a:endParaRPr lang="zh-CN" altLang="en-US" sz="1800" b="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p:cNvSpPr>
          <p:nvPr>
            <p:ph type="title"/>
          </p:nvPr>
        </p:nvSpPr>
        <p:spPr/>
        <p:txBody>
          <a:bodyPr vert="horz" wrap="square" lIns="90333" tIns="44376" rIns="90333" bIns="44376" anchor="b"/>
          <a:lstStyle/>
          <a:p>
            <a:r>
              <a:rPr lang="zh-CN" altLang="en-US"/>
              <a:t>盒子边框样式</a:t>
            </a:r>
            <a:r>
              <a:rPr lang="en-US" altLang="zh-CN"/>
              <a:t>-border</a:t>
            </a:r>
            <a:endParaRPr lang="zh-CN" altLang="en-US"/>
          </a:p>
        </p:txBody>
      </p:sp>
      <p:sp>
        <p:nvSpPr>
          <p:cNvPr id="136194" name="Rectangle 3"/>
          <p:cNvSpPr>
            <a:spLocks noGrp="1"/>
          </p:cNvSpPr>
          <p:nvPr>
            <p:ph type="body" idx="4294967295"/>
          </p:nvPr>
        </p:nvSpPr>
        <p:spPr>
          <a:xfrm>
            <a:off x="0" y="515938"/>
            <a:ext cx="9144000" cy="5961062"/>
          </a:xfrm>
        </p:spPr>
        <p:txBody>
          <a:bodyPr vert="horz" wrap="square" lIns="90050" tIns="45024" rIns="90050" bIns="45024" anchor="t"/>
          <a:lstStyle/>
          <a:p>
            <a:pPr lvl="1">
              <a:buClr>
                <a:srgbClr val="C00000"/>
              </a:buClr>
            </a:pPr>
            <a:r>
              <a:rPr lang="en-US" altLang="zh-CN" b="0"/>
              <a:t>border-style</a:t>
            </a:r>
            <a:endParaRPr lang="en-US" altLang="zh-CN"/>
          </a:p>
          <a:p>
            <a:pPr lvl="1">
              <a:buClr>
                <a:srgbClr val="C00000"/>
              </a:buClr>
              <a:buNone/>
            </a:pPr>
            <a:r>
              <a:rPr lang="en-US" altLang="zh-CN" b="0"/>
              <a:t>	</a:t>
            </a:r>
            <a:r>
              <a:rPr lang="zh-CN" altLang="en-US" b="0"/>
              <a:t>为元素指定边框的样式</a:t>
            </a:r>
            <a:endParaRPr lang="en-US" altLang="zh-CN" b="0"/>
          </a:p>
          <a:p>
            <a:pPr lvl="1">
              <a:buClr>
                <a:srgbClr val="C00000"/>
              </a:buClr>
              <a:buFont typeface="Wingdings" panose="05000000000000000000" pitchFamily="2" charset="2"/>
              <a:buChar char="Ø"/>
            </a:pPr>
            <a:r>
              <a:rPr lang="zh-CN" altLang="en-US" b="0"/>
              <a:t>取值：</a:t>
            </a:r>
            <a:endParaRPr lang="en-US" altLang="zh-CN" sz="1800" b="0"/>
          </a:p>
          <a:p>
            <a:pPr lvl="2">
              <a:buClr>
                <a:srgbClr val="C00000"/>
              </a:buClr>
              <a:buFont typeface="Wingdings" panose="05000000000000000000" pitchFamily="2" charset="2"/>
              <a:buChar char="•"/>
            </a:pPr>
            <a:r>
              <a:rPr lang="en-US" altLang="zh-CN" sz="1800" b="0">
                <a:sym typeface="宋体" panose="02010600030101010101" pitchFamily="2" charset="-122"/>
              </a:rPr>
              <a:t>none 	: </a:t>
            </a:r>
            <a:r>
              <a:rPr lang="zh-CN" altLang="en-US" sz="1800" b="0">
                <a:sym typeface="宋体" panose="02010600030101010101" pitchFamily="2" charset="-122"/>
              </a:rPr>
              <a:t>不设置</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hidden 	: </a:t>
            </a:r>
            <a:r>
              <a:rPr lang="zh-CN" altLang="en-US" sz="1800" b="0">
                <a:sym typeface="宋体" panose="02010600030101010101" pitchFamily="2" charset="-122"/>
              </a:rPr>
              <a:t>隐藏</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dotted 	: </a:t>
            </a:r>
            <a:r>
              <a:rPr lang="zh-CN" altLang="en-US" sz="1800" b="0">
                <a:sym typeface="宋体" panose="02010600030101010101" pitchFamily="2" charset="-122"/>
              </a:rPr>
              <a:t>显示一系列的点</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dashed : </a:t>
            </a:r>
            <a:r>
              <a:rPr lang="zh-CN" altLang="en-US" sz="1800" b="0">
                <a:sym typeface="宋体" panose="02010600030101010101" pitchFamily="2" charset="-122"/>
              </a:rPr>
              <a:t>显示一系列小线段</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solid 	: </a:t>
            </a:r>
            <a:r>
              <a:rPr lang="zh-CN" altLang="en-US" sz="1800" b="0">
                <a:sym typeface="宋体" panose="02010600030101010101" pitchFamily="2" charset="-122"/>
              </a:rPr>
              <a:t>显示一条单一的实心直线</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double 	: </a:t>
            </a:r>
            <a:r>
              <a:rPr lang="zh-CN" altLang="en-US" sz="1800" b="0">
                <a:sym typeface="宋体" panose="02010600030101010101" pitchFamily="2" charset="-122"/>
              </a:rPr>
              <a:t>显示两条实心直线</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groove 	: </a:t>
            </a:r>
            <a:r>
              <a:rPr lang="zh-CN" altLang="en-US" sz="1800" b="0">
                <a:sym typeface="宋体" panose="02010600030101010101" pitchFamily="2" charset="-122"/>
              </a:rPr>
              <a:t>边框雕刻效果</a:t>
            </a:r>
            <a:r>
              <a:rPr lang="en-US" altLang="zh-CN" sz="1800" b="0">
                <a:sym typeface="宋体" panose="02010600030101010101" pitchFamily="2" charset="-122"/>
              </a:rPr>
              <a:t>(</a:t>
            </a:r>
            <a:r>
              <a:rPr lang="zh-CN" altLang="en-US" sz="1800" b="0">
                <a:sym typeface="宋体" panose="02010600030101010101" pitchFamily="2" charset="-122"/>
              </a:rPr>
              <a:t>与</a:t>
            </a:r>
            <a:r>
              <a:rPr lang="en-US" altLang="zh-CN" sz="1800" b="0">
                <a:sym typeface="宋体" panose="02010600030101010101" pitchFamily="2" charset="-122"/>
              </a:rPr>
              <a:t>ridge</a:t>
            </a:r>
            <a:r>
              <a:rPr lang="zh-CN" altLang="en-US" sz="1800" b="0">
                <a:sym typeface="宋体" panose="02010600030101010101" pitchFamily="2" charset="-122"/>
              </a:rPr>
              <a:t>相反</a:t>
            </a:r>
            <a:r>
              <a:rPr lang="en-US" altLang="zh-CN" sz="1800" b="0">
                <a:sym typeface="宋体" panose="02010600030101010101" pitchFamily="2" charset="-122"/>
              </a:rPr>
              <a:t>)</a:t>
            </a:r>
          </a:p>
          <a:p>
            <a:pPr lvl="2">
              <a:buClr>
                <a:srgbClr val="C00000"/>
              </a:buClr>
              <a:buFont typeface="Wingdings" panose="05000000000000000000" pitchFamily="2" charset="2"/>
              <a:buChar char="•"/>
            </a:pPr>
            <a:r>
              <a:rPr lang="en-US" altLang="zh-CN" sz="1800" b="0">
                <a:sym typeface="宋体" panose="02010600030101010101" pitchFamily="2" charset="-122"/>
              </a:rPr>
              <a:t>ridge 	: </a:t>
            </a:r>
            <a:r>
              <a:rPr lang="zh-CN" altLang="en-US" sz="1800" b="0">
                <a:sym typeface="宋体" panose="02010600030101010101" pitchFamily="2" charset="-122"/>
              </a:rPr>
              <a:t>与</a:t>
            </a:r>
            <a:r>
              <a:rPr lang="en-US" altLang="zh-CN" sz="1800" b="0">
                <a:sym typeface="宋体" panose="02010600030101010101" pitchFamily="2" charset="-122"/>
              </a:rPr>
              <a:t>groove</a:t>
            </a:r>
            <a:r>
              <a:rPr lang="zh-CN" altLang="en-US" sz="1800" b="0">
                <a:sym typeface="宋体" panose="02010600030101010101" pitchFamily="2" charset="-122"/>
              </a:rPr>
              <a:t>相反</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inset 	: </a:t>
            </a:r>
            <a:r>
              <a:rPr lang="zh-CN" altLang="en-US" sz="1800" b="0">
                <a:sym typeface="宋体" panose="02010600030101010101" pitchFamily="2" charset="-122"/>
              </a:rPr>
              <a:t>嵌入式边界框</a:t>
            </a:r>
            <a:r>
              <a:rPr lang="en-US" altLang="zh-CN" sz="1800" b="0">
                <a:sym typeface="宋体" panose="02010600030101010101" pitchFamily="2" charset="-122"/>
              </a:rPr>
              <a:t>(</a:t>
            </a:r>
            <a:r>
              <a:rPr lang="zh-CN" altLang="en-US" sz="1800" b="0">
                <a:sym typeface="宋体" panose="02010600030101010101" pitchFamily="2" charset="-122"/>
              </a:rPr>
              <a:t>与</a:t>
            </a:r>
            <a:r>
              <a:rPr lang="en-US" altLang="zh-CN" sz="1800" b="0">
                <a:sym typeface="宋体" panose="02010600030101010101" pitchFamily="2" charset="-122"/>
              </a:rPr>
              <a:t>outset</a:t>
            </a:r>
            <a:r>
              <a:rPr lang="zh-CN" altLang="en-US" sz="1800" b="0">
                <a:sym typeface="宋体" panose="02010600030101010101" pitchFamily="2" charset="-122"/>
              </a:rPr>
              <a:t>相反</a:t>
            </a:r>
            <a:r>
              <a:rPr lang="en-US" altLang="zh-CN" sz="1800" b="0">
                <a:sym typeface="宋体" panose="02010600030101010101" pitchFamily="2" charset="-122"/>
              </a:rPr>
              <a:t>)</a:t>
            </a:r>
          </a:p>
          <a:p>
            <a:pPr lvl="2">
              <a:buClr>
                <a:srgbClr val="C00000"/>
              </a:buClr>
              <a:buFont typeface="Wingdings" panose="05000000000000000000" pitchFamily="2" charset="2"/>
              <a:buChar char="•"/>
            </a:pPr>
            <a:r>
              <a:rPr lang="en-US" altLang="zh-CN" sz="1800" b="0">
                <a:sym typeface="宋体" panose="02010600030101010101" pitchFamily="2" charset="-122"/>
              </a:rPr>
              <a:t>outset 	: </a:t>
            </a:r>
            <a:r>
              <a:rPr lang="zh-CN" altLang="en-US" sz="1800" b="0">
                <a:sym typeface="宋体" panose="02010600030101010101" pitchFamily="2" charset="-122"/>
              </a:rPr>
              <a:t>突出的边界框</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is-IS" altLang="zh-CN" sz="1800" b="0">
                <a:sym typeface="宋体" panose="02010600030101010101" pitchFamily="2" charset="-122"/>
              </a:rPr>
              <a:t>…</a:t>
            </a:r>
            <a:endParaRPr lang="zh-CN" altLang="en-US" sz="1800" b="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p:cNvSpPr>
          <p:nvPr>
            <p:ph type="title"/>
          </p:nvPr>
        </p:nvSpPr>
        <p:spPr/>
        <p:txBody>
          <a:bodyPr vert="horz" wrap="square" lIns="90333" tIns="44376" rIns="90333" bIns="44376" anchor="b"/>
          <a:lstStyle/>
          <a:p>
            <a:r>
              <a:rPr lang="zh-CN" altLang="en-US"/>
              <a:t>盒子边框样式</a:t>
            </a:r>
            <a:r>
              <a:rPr lang="en-US" altLang="zh-CN"/>
              <a:t>-border</a:t>
            </a:r>
            <a:endParaRPr lang="zh-CN" altLang="en-US"/>
          </a:p>
        </p:txBody>
      </p:sp>
      <p:sp>
        <p:nvSpPr>
          <p:cNvPr id="137218"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border-color</a:t>
            </a:r>
            <a:endParaRPr lang="en-US" altLang="zh-CN"/>
          </a:p>
          <a:p>
            <a:pPr lvl="1">
              <a:buClr>
                <a:srgbClr val="C00000"/>
              </a:buClr>
              <a:buNone/>
            </a:pPr>
            <a:r>
              <a:rPr lang="zh-CN" altLang="en-US" b="0"/>
              <a:t>为元素指定边框的颜色</a:t>
            </a:r>
            <a:endParaRPr lang="en-US" altLang="zh-CN" b="0"/>
          </a:p>
          <a:p>
            <a:pPr lvl="1">
              <a:buClr>
                <a:srgbClr val="C00000"/>
              </a:buClr>
              <a:buFont typeface="Wingdings" panose="05000000000000000000" pitchFamily="2" charset="2"/>
              <a:buChar char="Ø"/>
            </a:pPr>
            <a:r>
              <a:rPr lang="zh-CN" altLang="en-US" b="0"/>
              <a:t>取值：</a:t>
            </a:r>
            <a:endParaRPr lang="en-US" altLang="zh-CN" sz="1800" b="0"/>
          </a:p>
          <a:p>
            <a:pPr lvl="2">
              <a:buClr>
                <a:srgbClr val="C00000"/>
              </a:buClr>
              <a:buFont typeface="Wingdings" panose="05000000000000000000" pitchFamily="2" charset="2"/>
              <a:buChar char="•"/>
            </a:pPr>
            <a:r>
              <a:rPr lang="zh-CN" altLang="en-US" sz="1800" b="0"/>
              <a:t>关键字</a:t>
            </a:r>
            <a:endParaRPr lang="en-US" altLang="zh-CN" sz="1800" b="0"/>
          </a:p>
          <a:p>
            <a:pPr lvl="2">
              <a:buClr>
                <a:srgbClr val="C00000"/>
              </a:buClr>
              <a:buFont typeface="Wingdings" panose="05000000000000000000" pitchFamily="2" charset="2"/>
              <a:buChar char="•"/>
            </a:pPr>
            <a:r>
              <a:rPr lang="zh-CN" altLang="en-US" sz="1800" b="0"/>
              <a:t>十六进制</a:t>
            </a:r>
            <a:endParaRPr lang="en-US" altLang="zh-CN" sz="1800" b="0"/>
          </a:p>
          <a:p>
            <a:pPr lvl="2">
              <a:buClr>
                <a:srgbClr val="C00000"/>
              </a:buClr>
              <a:buFont typeface="Wingdings" panose="05000000000000000000" pitchFamily="2" charset="2"/>
              <a:buChar char="•"/>
            </a:pPr>
            <a:r>
              <a:rPr lang="en-US" altLang="zh-CN" sz="1800" b="0"/>
              <a:t>RGB</a:t>
            </a:r>
          </a:p>
          <a:p>
            <a:pPr lvl="2">
              <a:buClr>
                <a:srgbClr val="C00000"/>
              </a:buClr>
              <a:buFont typeface="Wingdings" panose="05000000000000000000" pitchFamily="2" charset="2"/>
              <a:buChar char="•"/>
            </a:pPr>
            <a:r>
              <a:rPr lang="en-US" altLang="zh-CN" sz="1800" b="0"/>
              <a:t>HSL</a:t>
            </a:r>
          </a:p>
          <a:p>
            <a:pPr lvl="2">
              <a:buClr>
                <a:srgbClr val="C00000"/>
              </a:buClr>
              <a:buFont typeface="Wingdings" panose="05000000000000000000" pitchFamily="2" charset="2"/>
              <a:buChar char="•"/>
            </a:pPr>
            <a:r>
              <a:rPr lang="en-US" altLang="zh-CN" sz="1800" b="0"/>
              <a:t>RGBA</a:t>
            </a:r>
          </a:p>
          <a:p>
            <a:pPr lvl="2">
              <a:buClr>
                <a:srgbClr val="C00000"/>
              </a:buClr>
              <a:buFont typeface="Wingdings" panose="05000000000000000000" pitchFamily="2" charset="2"/>
              <a:buChar char="•"/>
            </a:pPr>
            <a:r>
              <a:rPr lang="en-US" altLang="zh-CN" sz="1800" b="0"/>
              <a:t>HSLA</a:t>
            </a:r>
          </a:p>
          <a:p>
            <a:pPr lvl="2">
              <a:buClr>
                <a:srgbClr val="C00000"/>
              </a:buClr>
              <a:buFont typeface="Wingdings" panose="05000000000000000000" pitchFamily="2" charset="2"/>
              <a:buChar char="•"/>
            </a:pPr>
            <a:endParaRPr lang="zh-CN" altLang="en-US" sz="1800" b="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p:cNvSpPr>
          <p:nvPr>
            <p:ph type="title"/>
          </p:nvPr>
        </p:nvSpPr>
        <p:spPr/>
        <p:txBody>
          <a:bodyPr vert="horz" wrap="square" lIns="90333" tIns="44376" rIns="90333" bIns="44376" anchor="b"/>
          <a:lstStyle/>
          <a:p>
            <a:r>
              <a:rPr lang="zh-CN" altLang="en-US"/>
              <a:t>盒子边框样式</a:t>
            </a:r>
            <a:r>
              <a:rPr lang="en-US" altLang="zh-CN"/>
              <a:t>-border</a:t>
            </a:r>
            <a:endParaRPr lang="zh-CN" altLang="en-US"/>
          </a:p>
        </p:txBody>
      </p:sp>
      <p:sp>
        <p:nvSpPr>
          <p:cNvPr id="138242"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border-radius</a:t>
            </a:r>
            <a:endParaRPr lang="en-US" altLang="zh-CN"/>
          </a:p>
          <a:p>
            <a:pPr lvl="1">
              <a:buClr>
                <a:srgbClr val="C00000"/>
              </a:buClr>
              <a:buNone/>
            </a:pPr>
            <a:r>
              <a:rPr lang="zh-CN" altLang="en-US" b="0"/>
              <a:t>为元素指定圆角边框的半径</a:t>
            </a:r>
            <a:endParaRPr lang="en-US" altLang="zh-CN" b="0"/>
          </a:p>
          <a:p>
            <a:pPr lvl="1">
              <a:buClr>
                <a:srgbClr val="C00000"/>
              </a:buClr>
              <a:buFont typeface="Wingdings" panose="05000000000000000000" pitchFamily="2" charset="2"/>
              <a:buChar char="Ø"/>
            </a:pPr>
            <a:r>
              <a:rPr lang="zh-CN" altLang="en-US" b="0"/>
              <a:t>取值：</a:t>
            </a:r>
            <a:endParaRPr lang="en-US" altLang="zh-CN" sz="1800" b="0"/>
          </a:p>
          <a:p>
            <a:pPr lvl="2">
              <a:buClr>
                <a:srgbClr val="C00000"/>
              </a:buClr>
              <a:buFont typeface="Wingdings" panose="05000000000000000000" pitchFamily="2" charset="2"/>
              <a:buChar char="•"/>
            </a:pPr>
            <a:r>
              <a:rPr lang="zh-CN" altLang="en-US" sz="1800" b="0">
                <a:sym typeface="宋体" panose="02010600030101010101" pitchFamily="2" charset="-122"/>
              </a:rPr>
              <a:t>绝对值</a:t>
            </a:r>
            <a:r>
              <a:rPr lang="en-US" altLang="zh-CN" sz="1800" b="0">
                <a:sym typeface="宋体" panose="02010600030101010101" pitchFamily="2" charset="-122"/>
              </a:rPr>
              <a:t>	:</a:t>
            </a:r>
            <a:r>
              <a:rPr lang="zh-CN" altLang="en-US" sz="1800" b="0">
                <a:sym typeface="宋体" panose="02010600030101010101" pitchFamily="2" charset="-122"/>
              </a:rPr>
              <a:t> </a:t>
            </a:r>
            <a:r>
              <a:rPr lang="en-US" altLang="zh-CN" sz="1800" b="0">
                <a:sym typeface="宋体" panose="02010600030101010101" pitchFamily="2" charset="-122"/>
              </a:rPr>
              <a:t>px</a:t>
            </a:r>
            <a:r>
              <a:rPr lang="zh-CN" altLang="en-US" sz="1800" b="0">
                <a:sym typeface="宋体" panose="02010600030101010101" pitchFamily="2" charset="-122"/>
              </a:rPr>
              <a:t>、</a:t>
            </a:r>
            <a:r>
              <a:rPr lang="en-US" altLang="zh-CN" sz="1800" b="0">
                <a:sym typeface="宋体" panose="02010600030101010101" pitchFamily="2" charset="-122"/>
              </a:rPr>
              <a:t>mm</a:t>
            </a:r>
            <a:r>
              <a:rPr lang="zh-CN" altLang="en-US" sz="1800" b="0">
                <a:sym typeface="宋体" panose="02010600030101010101" pitchFamily="2" charset="-122"/>
              </a:rPr>
              <a:t> 、</a:t>
            </a:r>
            <a:r>
              <a:rPr lang="en-US" altLang="zh-CN" sz="1800" b="0">
                <a:sym typeface="宋体" panose="02010600030101010101" pitchFamily="2" charset="-122"/>
              </a:rPr>
              <a:t>cm</a:t>
            </a:r>
            <a:r>
              <a:rPr lang="zh-CN" altLang="en-US" sz="1800" b="0">
                <a:sym typeface="宋体" panose="02010600030101010101" pitchFamily="2" charset="-122"/>
              </a:rPr>
              <a:t> </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zh-CN" altLang="en-US" sz="1800" b="0">
                <a:sym typeface="宋体" panose="02010600030101010101" pitchFamily="2" charset="-122"/>
              </a:rPr>
              <a:t>相对值</a:t>
            </a:r>
            <a:r>
              <a:rPr lang="en-US" altLang="zh-CN" sz="1800" b="0">
                <a:sym typeface="宋体" panose="02010600030101010101" pitchFamily="2" charset="-122"/>
              </a:rPr>
              <a:t>	:</a:t>
            </a:r>
            <a:r>
              <a:rPr lang="zh-CN" altLang="en-US" sz="1800" b="0">
                <a:sym typeface="宋体" panose="02010600030101010101" pitchFamily="2" charset="-122"/>
              </a:rPr>
              <a:t> </a:t>
            </a:r>
            <a:r>
              <a:rPr lang="en-US" altLang="zh-CN" sz="1800" b="0">
                <a:sym typeface="宋体" panose="02010600030101010101" pitchFamily="2" charset="-122"/>
              </a:rPr>
              <a:t>em</a:t>
            </a:r>
            <a:r>
              <a:rPr lang="zh-CN" altLang="en-US" sz="1800" b="0">
                <a:sym typeface="宋体" panose="02010600030101010101" pitchFamily="2" charset="-122"/>
              </a:rPr>
              <a:t> 、</a:t>
            </a:r>
            <a:r>
              <a:rPr lang="en-US" altLang="zh-CN" sz="1800" b="0">
                <a:sym typeface="宋体" panose="02010600030101010101" pitchFamily="2" charset="-122"/>
              </a:rPr>
              <a:t>rem</a:t>
            </a:r>
            <a:endParaRPr lang="zh-CN" altLang="en-US" sz="1800" b="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p:cNvSpPr>
          <p:nvPr>
            <p:ph type="title"/>
          </p:nvPr>
        </p:nvSpPr>
        <p:spPr/>
        <p:txBody>
          <a:bodyPr vert="horz" wrap="square" lIns="90333" tIns="44376" rIns="90333" bIns="44376" anchor="b"/>
          <a:lstStyle/>
          <a:p>
            <a:r>
              <a:rPr lang="zh-CN" altLang="en-US"/>
              <a:t>盒子边框样式</a:t>
            </a:r>
            <a:r>
              <a:rPr lang="en-US" altLang="zh-CN"/>
              <a:t>-border</a:t>
            </a:r>
            <a:endParaRPr lang="zh-CN" altLang="en-US"/>
          </a:p>
        </p:txBody>
      </p:sp>
      <p:sp>
        <p:nvSpPr>
          <p:cNvPr id="139266"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border-image</a:t>
            </a:r>
            <a:endParaRPr lang="en-US" altLang="zh-CN"/>
          </a:p>
          <a:p>
            <a:pPr lvl="1">
              <a:buClr>
                <a:srgbClr val="C00000"/>
              </a:buClr>
              <a:buNone/>
            </a:pPr>
            <a:r>
              <a:rPr lang="en-US" altLang="zh-CN" b="0"/>
              <a:t>	</a:t>
            </a:r>
            <a:r>
              <a:rPr lang="zh-CN" altLang="en-US" b="0"/>
              <a:t>为元素设定边框背景的速记写法</a:t>
            </a:r>
            <a:endParaRPr lang="en-US" altLang="zh-CN" b="0"/>
          </a:p>
          <a:p>
            <a:pPr lvl="1">
              <a:buClr>
                <a:srgbClr val="C00000"/>
              </a:buClr>
              <a:buFont typeface="Wingdings" panose="05000000000000000000" pitchFamily="2" charset="2"/>
              <a:buChar char="Ø"/>
            </a:pPr>
            <a:r>
              <a:rPr lang="zh-CN" altLang="en-US" b="0"/>
              <a:t>子属性：</a:t>
            </a:r>
            <a:endParaRPr lang="en-US" altLang="zh-CN" sz="1800" b="0"/>
          </a:p>
          <a:p>
            <a:pPr lvl="2">
              <a:buClr>
                <a:srgbClr val="C00000"/>
              </a:buClr>
            </a:pPr>
            <a:r>
              <a:rPr lang="en-US" altLang="zh-CN" sz="1800" b="0"/>
              <a:t>border-image-source	</a:t>
            </a:r>
            <a:r>
              <a:rPr lang="zh-CN" altLang="en-US" sz="1800" b="0"/>
              <a:t>用于加载作为边框的图片</a:t>
            </a:r>
            <a:endParaRPr lang="en-US" altLang="zh-CN" sz="1800" b="0"/>
          </a:p>
          <a:p>
            <a:pPr lvl="3">
              <a:buClr>
                <a:srgbClr val="C00000"/>
              </a:buClr>
            </a:pPr>
            <a:r>
              <a:rPr lang="en-US" altLang="zh-CN" sz="1600" b="0"/>
              <a:t>url()</a:t>
            </a:r>
          </a:p>
          <a:p>
            <a:pPr lvl="2">
              <a:buClr>
                <a:srgbClr val="C00000"/>
              </a:buClr>
            </a:pPr>
            <a:r>
              <a:rPr lang="en-US" altLang="zh-CN" sz="1800" b="0"/>
              <a:t>border-image-slice	</a:t>
            </a:r>
            <a:r>
              <a:rPr lang="zh-CN" altLang="en-US" sz="1800" b="0"/>
              <a:t>用于切割边框图片</a:t>
            </a:r>
            <a:endParaRPr lang="en-US" altLang="zh-CN" sz="1800" b="0"/>
          </a:p>
          <a:p>
            <a:pPr lvl="3">
              <a:buClr>
                <a:srgbClr val="C00000"/>
              </a:buClr>
            </a:pPr>
            <a:r>
              <a:rPr lang="en-US" altLang="zh-CN" sz="1600" b="0"/>
              <a:t>one value 	: all the slices are the same size</a:t>
            </a:r>
          </a:p>
          <a:p>
            <a:pPr lvl="3">
              <a:buClr>
                <a:srgbClr val="C00000"/>
              </a:buClr>
            </a:pPr>
            <a:r>
              <a:rPr lang="en-US" altLang="zh-CN" sz="1600" b="0"/>
              <a:t>Two values	: top and bottom, left and right</a:t>
            </a:r>
          </a:p>
          <a:p>
            <a:pPr lvl="3">
              <a:buClr>
                <a:srgbClr val="C00000"/>
              </a:buClr>
            </a:pPr>
            <a:r>
              <a:rPr lang="en-US" altLang="zh-CN" sz="1600" b="0"/>
              <a:t>Three values	: Top, left and right, bottom</a:t>
            </a:r>
          </a:p>
          <a:p>
            <a:pPr lvl="3">
              <a:buClr>
                <a:srgbClr val="C00000"/>
              </a:buClr>
            </a:pPr>
            <a:r>
              <a:rPr lang="en-US" altLang="zh-CN" sz="1600" b="0"/>
              <a:t>Four values	: Top, right, bottom, left</a:t>
            </a:r>
          </a:p>
          <a:p>
            <a:pPr lvl="2">
              <a:buClr>
                <a:srgbClr val="C00000"/>
              </a:buClr>
            </a:pPr>
            <a:r>
              <a:rPr lang="en-US" altLang="zh-CN" sz="1800" b="0"/>
              <a:t>border-image-repeat	</a:t>
            </a:r>
            <a:r>
              <a:rPr lang="zh-CN" altLang="en-US" sz="1800" b="0"/>
              <a:t>用于设置边框图片重复方式</a:t>
            </a:r>
            <a:endParaRPr lang="en-US" altLang="zh-CN" b="0">
              <a:sym typeface="宋体" panose="02010600030101010101" pitchFamily="2" charset="-122"/>
            </a:endParaRPr>
          </a:p>
          <a:p>
            <a:pPr lvl="3">
              <a:buClr>
                <a:srgbClr val="C00000"/>
              </a:buClr>
            </a:pPr>
            <a:r>
              <a:rPr lang="en-US" altLang="zh-CN" sz="1600" b="0">
                <a:sym typeface="宋体" panose="02010600030101010101" pitchFamily="2" charset="-122"/>
              </a:rPr>
              <a:t>stretch</a:t>
            </a:r>
            <a:r>
              <a:rPr lang="zh-CN" altLang="en-US" sz="1600" b="0">
                <a:sym typeface="宋体" panose="02010600030101010101" pitchFamily="2" charset="-122"/>
              </a:rPr>
              <a:t>  </a:t>
            </a:r>
            <a:r>
              <a:rPr lang="en-US" altLang="zh-CN" sz="1600" b="0">
                <a:sym typeface="宋体" panose="02010600030101010101" pitchFamily="2" charset="-122"/>
              </a:rPr>
              <a:t>: </a:t>
            </a:r>
            <a:r>
              <a:rPr lang="zh-CN" altLang="en-US" sz="1600" b="0">
                <a:sym typeface="宋体" panose="02010600030101010101" pitchFamily="2" charset="-122"/>
              </a:rPr>
              <a:t>拉伸，不推荐；</a:t>
            </a:r>
            <a:r>
              <a:rPr lang="en-US" altLang="zh-CN" sz="1600" b="0">
                <a:sym typeface="宋体" panose="02010600030101010101" pitchFamily="2" charset="-122"/>
              </a:rPr>
              <a:t>	repeat</a:t>
            </a:r>
            <a:r>
              <a:rPr lang="zh-CN" altLang="en-US" sz="1600" b="0">
                <a:sym typeface="宋体" panose="02010600030101010101" pitchFamily="2" charset="-122"/>
              </a:rPr>
              <a:t>  </a:t>
            </a:r>
            <a:r>
              <a:rPr lang="en-US" altLang="zh-CN" sz="1600" b="0">
                <a:sym typeface="宋体" panose="02010600030101010101" pitchFamily="2" charset="-122"/>
              </a:rPr>
              <a:t>: </a:t>
            </a:r>
            <a:r>
              <a:rPr lang="zh-CN" altLang="en-US" sz="1600" b="0">
                <a:sym typeface="宋体" panose="02010600030101010101" pitchFamily="2" charset="-122"/>
              </a:rPr>
              <a:t>重复切割；</a:t>
            </a:r>
            <a:endParaRPr lang="en-US" altLang="zh-CN" sz="1600" b="0">
              <a:sym typeface="宋体" panose="02010600030101010101" pitchFamily="2" charset="-122"/>
            </a:endParaRPr>
          </a:p>
          <a:p>
            <a:pPr lvl="3">
              <a:buClr>
                <a:srgbClr val="C00000"/>
              </a:buClr>
            </a:pPr>
            <a:r>
              <a:rPr lang="en-US" altLang="zh-CN" sz="1600" b="0">
                <a:sym typeface="宋体" panose="02010600030101010101" pitchFamily="2" charset="-122"/>
              </a:rPr>
              <a:t>round</a:t>
            </a:r>
            <a:r>
              <a:rPr lang="zh-CN" altLang="en-US" sz="1600" b="0">
                <a:sym typeface="宋体" panose="02010600030101010101" pitchFamily="2" charset="-122"/>
              </a:rPr>
              <a:t>  </a:t>
            </a:r>
            <a:r>
              <a:rPr lang="en-US" altLang="zh-CN" sz="1600" b="0">
                <a:sym typeface="宋体" panose="02010600030101010101" pitchFamily="2" charset="-122"/>
              </a:rPr>
              <a:t>: </a:t>
            </a:r>
            <a:r>
              <a:rPr lang="zh-CN" altLang="en-US" sz="1600" b="0">
                <a:sym typeface="宋体" panose="02010600030101010101" pitchFamily="2" charset="-122"/>
              </a:rPr>
              <a:t>重复自适应；</a:t>
            </a:r>
            <a:r>
              <a:rPr lang="en-US" altLang="zh-CN" sz="1600" b="0">
                <a:sym typeface="宋体" panose="02010600030101010101" pitchFamily="2" charset="-122"/>
              </a:rPr>
              <a:t>	space</a:t>
            </a:r>
            <a:r>
              <a:rPr lang="zh-CN" altLang="en-US" sz="1600" b="0">
                <a:sym typeface="宋体" panose="02010600030101010101" pitchFamily="2" charset="-122"/>
              </a:rPr>
              <a:t>  </a:t>
            </a:r>
            <a:r>
              <a:rPr lang="en-US" altLang="zh-CN" sz="1600" b="0">
                <a:sym typeface="宋体" panose="02010600030101010101" pitchFamily="2" charset="-122"/>
              </a:rPr>
              <a:t>: </a:t>
            </a:r>
            <a:r>
              <a:rPr lang="zh-CN" altLang="en-US" sz="1600" b="0">
                <a:sym typeface="宋体" panose="02010600030101010101" pitchFamily="2" charset="-122"/>
              </a:rPr>
              <a:t>重复自适应；</a:t>
            </a: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p:cNvSpPr>
          <p:nvPr>
            <p:ph type="title"/>
          </p:nvPr>
        </p:nvSpPr>
        <p:spPr/>
        <p:txBody>
          <a:bodyPr vert="horz" wrap="square" lIns="90333" tIns="44376" rIns="90333" bIns="44376" anchor="b"/>
          <a:lstStyle/>
          <a:p>
            <a:r>
              <a:rPr lang="zh-CN" altLang="en-US"/>
              <a:t>表格样式 </a:t>
            </a:r>
            <a:r>
              <a:rPr lang="en-US" altLang="zh-CN"/>
              <a:t>table</a:t>
            </a:r>
            <a:endParaRPr lang="zh-CN" altLang="en-US"/>
          </a:p>
        </p:txBody>
      </p:sp>
      <p:sp>
        <p:nvSpPr>
          <p:cNvPr id="140290"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表格 （</a:t>
            </a:r>
            <a:r>
              <a:rPr lang="en-US" altLang="zh-CN"/>
              <a:t> Styling tables </a:t>
            </a:r>
            <a:r>
              <a:rPr lang="zh-CN" altLang="en-US"/>
              <a:t>）</a:t>
            </a:r>
            <a:endParaRPr lang="en-US" altLang="zh-CN"/>
          </a:p>
          <a:p>
            <a:pPr marL="228600" lvl="1" indent="0">
              <a:buClr>
                <a:srgbClr val="C00000"/>
              </a:buClr>
            </a:pPr>
            <a:r>
              <a:rPr lang="en-US" altLang="zh-CN" sz="1800" b="0"/>
              <a:t>table-layout 		</a:t>
            </a:r>
            <a:r>
              <a:rPr lang="zh-CN" altLang="en-US" sz="1800" b="0"/>
              <a:t>指定显示表格的盒子，行，列的算法</a:t>
            </a:r>
            <a:endParaRPr lang="en-US" altLang="zh-CN" sz="1800" b="0"/>
          </a:p>
          <a:p>
            <a:pPr marL="228600" lvl="1" indent="0">
              <a:buClr>
                <a:srgbClr val="C00000"/>
              </a:buClr>
            </a:pPr>
            <a:r>
              <a:rPr lang="en-US" altLang="zh-CN" sz="1800" b="0"/>
              <a:t>border-collapse 	</a:t>
            </a:r>
            <a:r>
              <a:rPr lang="zh-CN" altLang="en-US" sz="1800" b="0"/>
              <a:t>指定表格的边框是合并还是分开</a:t>
            </a:r>
            <a:endParaRPr lang="en-US" altLang="zh-CN" sz="1800" b="0"/>
          </a:p>
          <a:p>
            <a:pPr marL="228600" lvl="1" indent="0">
              <a:buClr>
                <a:srgbClr val="C00000"/>
              </a:buClr>
            </a:pPr>
            <a:r>
              <a:rPr lang="en-US" altLang="zh-CN" sz="1800" b="0"/>
              <a:t>caption-side 		</a:t>
            </a:r>
            <a:r>
              <a:rPr lang="zh-CN" altLang="en-US" sz="1800" b="0"/>
              <a:t>指定</a:t>
            </a:r>
            <a:r>
              <a:rPr lang="en-US" altLang="zh-CN" sz="1800" b="0"/>
              <a:t>caption</a:t>
            </a:r>
            <a:r>
              <a:rPr lang="zh-CN" altLang="en-US" sz="1800" b="0"/>
              <a:t>坐落在表格的哪个位置上</a:t>
            </a:r>
            <a:endParaRPr lang="en-US" altLang="zh-CN" sz="1800" b="0"/>
          </a:p>
          <a:p>
            <a:pPr marL="228600" lvl="1" indent="0">
              <a:buClr>
                <a:srgbClr val="C00000"/>
              </a:buClr>
            </a:pPr>
            <a:r>
              <a:rPr lang="zh-CN" altLang="en-US" sz="1800" b="0"/>
              <a:t>其他</a:t>
            </a:r>
            <a:r>
              <a:rPr lang="en-US" altLang="zh-CN" sz="1800" b="0"/>
              <a:t>	</a:t>
            </a:r>
            <a:endParaRPr lang="en-US" altLang="zh-CN" b="0"/>
          </a:p>
          <a:p>
            <a:pPr lvl="2">
              <a:buClr>
                <a:srgbClr val="C00000"/>
              </a:buClr>
            </a:pPr>
            <a:r>
              <a:rPr lang="en-US" altLang="zh-CN" b="0"/>
              <a:t>background 	</a:t>
            </a:r>
            <a:r>
              <a:rPr lang="zh-CN" altLang="en-US" b="0"/>
              <a:t>为表格添加背景色</a:t>
            </a:r>
            <a:endParaRPr lang="en-US" altLang="zh-CN" sz="1800" b="0"/>
          </a:p>
          <a:p>
            <a:pPr marL="228600" lvl="1" indent="0">
              <a:buClr>
                <a:srgbClr val="C00000"/>
              </a:buClr>
              <a:buNone/>
            </a:pPr>
            <a:endParaRPr lang="en-US" altLang="zh-CN" sz="1800"/>
          </a:p>
          <a:p>
            <a:pPr marL="228600" lvl="1" indent="0">
              <a:buClr>
                <a:srgbClr val="C00000"/>
              </a:buClr>
              <a:buNone/>
            </a:pPr>
            <a:r>
              <a:rPr lang="en-US" altLang="zh-CN" sz="1800"/>
              <a:t>	</a:t>
            </a:r>
          </a:p>
          <a:p>
            <a:pPr marL="228600" lvl="1" indent="0">
              <a:buClr>
                <a:srgbClr val="C00000"/>
              </a:buClr>
              <a:buNone/>
            </a:pPr>
            <a:r>
              <a:rPr lang="en-US" altLang="zh-CN" sz="1800" b="0"/>
              <a:t>	</a:t>
            </a:r>
            <a:endParaRPr lang="zh-CN" altLang="en-US" sz="1800">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p:cNvSpPr>
          <p:nvPr>
            <p:ph type="title"/>
          </p:nvPr>
        </p:nvSpPr>
        <p:spPr/>
        <p:txBody>
          <a:bodyPr vert="horz" wrap="square" lIns="90333" tIns="44376" rIns="90333" bIns="44376" anchor="b"/>
          <a:lstStyle/>
          <a:p>
            <a:r>
              <a:rPr lang="zh-CN" altLang="en-US"/>
              <a:t>表格样式 </a:t>
            </a:r>
            <a:r>
              <a:rPr lang="en-US" altLang="zh-CN"/>
              <a:t>table</a:t>
            </a:r>
            <a:endParaRPr lang="zh-CN" altLang="en-US"/>
          </a:p>
        </p:txBody>
      </p:sp>
      <p:sp>
        <p:nvSpPr>
          <p:cNvPr id="141314"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table-layout</a:t>
            </a:r>
            <a:endParaRPr lang="en-US" altLang="zh-CN"/>
          </a:p>
          <a:p>
            <a:pPr lvl="1">
              <a:buClr>
                <a:srgbClr val="C00000"/>
              </a:buClr>
              <a:buNone/>
            </a:pPr>
            <a:r>
              <a:rPr lang="en-US" altLang="zh-CN" b="0"/>
              <a:t>	</a:t>
            </a:r>
            <a:r>
              <a:rPr lang="zh-CN" altLang="en-US" b="0"/>
              <a:t>指定显示表格的盒子，行，列的算法</a:t>
            </a:r>
            <a:endParaRPr lang="en-US" altLang="zh-CN" b="0"/>
          </a:p>
          <a:p>
            <a:pPr lvl="1">
              <a:buClr>
                <a:srgbClr val="C00000"/>
              </a:buClr>
              <a:buFont typeface="Wingdings" panose="05000000000000000000" pitchFamily="2" charset="2"/>
              <a:buChar char="Ø"/>
            </a:pPr>
            <a:r>
              <a:rPr lang="zh-CN" altLang="en-US" b="0"/>
              <a:t>取值：</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auto	: 【</a:t>
            </a:r>
            <a:r>
              <a:rPr lang="zh-CN" altLang="en-US" sz="1800" b="0">
                <a:sym typeface="宋体" panose="02010600030101010101" pitchFamily="2" charset="-122"/>
              </a:rPr>
              <a:t>默认值</a:t>
            </a:r>
            <a:r>
              <a:rPr lang="en-US" altLang="zh-CN" sz="1800" b="0">
                <a:sym typeface="宋体" panose="02010600030101010101" pitchFamily="2" charset="-122"/>
              </a:rPr>
              <a:t>】</a:t>
            </a:r>
            <a:r>
              <a:rPr lang="zh-CN" altLang="en-US" sz="1800" b="0">
                <a:sym typeface="宋体" panose="02010600030101010101" pitchFamily="2" charset="-122"/>
              </a:rPr>
              <a:t>绝大多数浏览器采用的一种布局表格的方式。</a:t>
            </a:r>
            <a:r>
              <a:rPr lang="en-US" altLang="zh-CN" sz="1800" b="0">
                <a:sym typeface="宋体" panose="02010600030101010101" pitchFamily="2" charset="-122"/>
              </a:rPr>
              <a:t>table</a:t>
            </a:r>
            <a:r>
              <a:rPr lang="zh-CN" altLang="en-US" sz="1800" b="0">
                <a:sym typeface="宋体" panose="02010600030101010101" pitchFamily="2" charset="-122"/>
              </a:rPr>
              <a:t>以及</a:t>
            </a:r>
            <a:r>
              <a:rPr lang="en-US" altLang="zh-CN" sz="1800" b="0">
                <a:sym typeface="宋体" panose="02010600030101010101" pitchFamily="2" charset="-122"/>
              </a:rPr>
              <a:t>cell</a:t>
            </a:r>
            <a:r>
              <a:rPr lang="zh-CN" altLang="en-US" sz="1800" b="0">
                <a:sym typeface="宋体" panose="02010600030101010101" pitchFamily="2" charset="-122"/>
              </a:rPr>
              <a:t>的宽度取决于包含在其中的内容 </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fixed 	: table</a:t>
            </a:r>
            <a:r>
              <a:rPr lang="zh-CN" altLang="en-US" sz="1800" b="0">
                <a:sym typeface="宋体" panose="02010600030101010101" pitchFamily="2" charset="-122"/>
              </a:rPr>
              <a:t>的宽度以及列的宽度取决于表格的第一行各列设定的宽度</a:t>
            </a: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p:cNvSpPr>
          <p:nvPr>
            <p:ph type="title"/>
          </p:nvPr>
        </p:nvSpPr>
        <p:spPr/>
        <p:txBody>
          <a:bodyPr vert="horz" wrap="square" lIns="90333" tIns="44376" rIns="90333" bIns="44376" anchor="b"/>
          <a:lstStyle/>
          <a:p>
            <a:r>
              <a:rPr lang="zh-CN" altLang="en-US"/>
              <a:t>表格样式 </a:t>
            </a:r>
            <a:r>
              <a:rPr lang="en-US" altLang="zh-CN"/>
              <a:t>table</a:t>
            </a:r>
            <a:endParaRPr lang="zh-CN" altLang="en-US"/>
          </a:p>
        </p:txBody>
      </p:sp>
      <p:sp>
        <p:nvSpPr>
          <p:cNvPr id="142338"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border-collapse</a:t>
            </a:r>
            <a:endParaRPr lang="en-US" altLang="zh-CN"/>
          </a:p>
          <a:p>
            <a:pPr lvl="1">
              <a:buClr>
                <a:srgbClr val="C00000"/>
              </a:buClr>
              <a:buNone/>
            </a:pPr>
            <a:r>
              <a:rPr lang="zh-CN" altLang="en-US" b="0"/>
              <a:t>指定表格的边框是合并还是分开</a:t>
            </a:r>
            <a:endParaRPr lang="en-US" altLang="zh-CN" b="0"/>
          </a:p>
          <a:p>
            <a:pPr lvl="1">
              <a:buClr>
                <a:srgbClr val="C00000"/>
              </a:buClr>
              <a:buFont typeface="Wingdings" panose="05000000000000000000" pitchFamily="2" charset="2"/>
              <a:buChar char="Ø"/>
            </a:pPr>
            <a:r>
              <a:rPr lang="zh-CN" altLang="en-US" b="0"/>
              <a:t>取值</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separate: 【</a:t>
            </a:r>
            <a:r>
              <a:rPr lang="zh-CN" altLang="en-US" sz="1800" b="0">
                <a:sym typeface="宋体" panose="02010600030101010101" pitchFamily="2" charset="-122"/>
              </a:rPr>
              <a:t>默认值</a:t>
            </a:r>
            <a:r>
              <a:rPr lang="en-US" altLang="zh-CN" sz="1800" b="0">
                <a:sym typeface="宋体" panose="02010600030101010101" pitchFamily="2" charset="-122"/>
              </a:rPr>
              <a:t>】</a:t>
            </a:r>
            <a:r>
              <a:rPr lang="zh-CN" altLang="en-US" sz="1800" b="0">
                <a:sym typeface="宋体" panose="02010600030101010101" pitchFamily="2" charset="-122"/>
              </a:rPr>
              <a:t>分开模式，表示相邻的两个格子都有独立边框</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collapse: </a:t>
            </a:r>
            <a:r>
              <a:rPr lang="zh-CN" altLang="en-US" sz="1800" b="0">
                <a:sym typeface="宋体" panose="02010600030101010101" pitchFamily="2" charset="-122"/>
              </a:rPr>
              <a:t>合并模式，表示相邻的两个格子共享边框</a:t>
            </a: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7"/>
          <p:cNvSpPr>
            <a:spLocks noGrp="1"/>
          </p:cNvSpPr>
          <p:nvPr>
            <p:ph type="title"/>
          </p:nvPr>
        </p:nvSpPr>
        <p:spPr/>
        <p:txBody>
          <a:bodyPr vert="horz" wrap="square" lIns="90333" tIns="44376" rIns="90333" bIns="44376" anchor="b"/>
          <a:lstStyle/>
          <a:p>
            <a:r>
              <a:rPr lang="zh-CN" altLang="en-US"/>
              <a:t>交互</a:t>
            </a:r>
          </a:p>
        </p:txBody>
      </p:sp>
      <p:grpSp>
        <p:nvGrpSpPr>
          <p:cNvPr id="2" name="组合 2"/>
          <p:cNvGrpSpPr/>
          <p:nvPr/>
        </p:nvGrpSpPr>
        <p:grpSpPr>
          <a:xfrm>
            <a:off x="571472" y="1857370"/>
            <a:ext cx="3049151" cy="2716516"/>
            <a:chOff x="1000100" y="2143116"/>
            <a:chExt cx="3929090" cy="3500462"/>
          </a:xfrm>
          <a:effectLst>
            <a:outerShdw blurRad="50800" dist="38100" dir="2700000" algn="tl" rotWithShape="0">
              <a:prstClr val="black">
                <a:alpha val="40000"/>
              </a:prstClr>
            </a:outerShdw>
          </a:effectLst>
        </p:grpSpPr>
        <p:sp>
          <p:nvSpPr>
            <p:cNvPr id="4" name="圆角矩形 3"/>
            <p:cNvSpPr/>
            <p:nvPr/>
          </p:nvSpPr>
          <p:spPr>
            <a:xfrm>
              <a:off x="1000100" y="3643314"/>
              <a:ext cx="1000132" cy="42862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事件</a:t>
              </a:r>
            </a:p>
          </p:txBody>
        </p:sp>
        <p:sp>
          <p:nvSpPr>
            <p:cNvPr id="5" name="圆角矩形 4"/>
            <p:cNvSpPr/>
            <p:nvPr/>
          </p:nvSpPr>
          <p:spPr>
            <a:xfrm>
              <a:off x="2357422" y="2714620"/>
              <a:ext cx="1000132" cy="428628"/>
            </a:xfrm>
            <a:prstGeom prst="roundRect">
              <a:avLst/>
            </a:prstGeom>
            <a:solidFill>
              <a:schemeClr val="accent4">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场景</a:t>
              </a:r>
              <a:r>
                <a:rPr kumimoji="0" lang="en-US" altLang="zh-CN"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1</a:t>
              </a:r>
              <a:endPar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2357422" y="4572008"/>
              <a:ext cx="1000132" cy="428628"/>
            </a:xfrm>
            <a:prstGeom prst="roundRect">
              <a:avLst/>
            </a:prstGeom>
            <a:solidFill>
              <a:schemeClr val="accent4">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场景</a:t>
              </a:r>
              <a:r>
                <a:rPr kumimoji="0" lang="en-US" altLang="zh-CN"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2</a:t>
              </a:r>
              <a:endPar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a:off x="3929058" y="2143116"/>
              <a:ext cx="1000132" cy="42862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动作</a:t>
              </a:r>
              <a:r>
                <a:rPr kumimoji="0" lang="en-US" altLang="zh-CN"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1</a:t>
              </a:r>
              <a:endPar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a:off x="3929058" y="2714620"/>
              <a:ext cx="1000132" cy="42862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动作</a:t>
              </a:r>
              <a:r>
                <a:rPr kumimoji="0" lang="en-US" altLang="zh-CN"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2</a:t>
              </a:r>
              <a:endPar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a:off x="3929058" y="3357562"/>
              <a:ext cx="1000132" cy="42862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动作</a:t>
              </a:r>
              <a:r>
                <a:rPr kumimoji="0" lang="en-US" altLang="zh-CN"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3</a:t>
              </a:r>
              <a:endPar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3929058" y="4000504"/>
              <a:ext cx="1000132" cy="42862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动作</a:t>
              </a:r>
              <a:r>
                <a:rPr kumimoji="0" lang="en-US" altLang="zh-CN"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1</a:t>
              </a:r>
              <a:endPar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 name="圆角矩形 10"/>
            <p:cNvSpPr/>
            <p:nvPr/>
          </p:nvSpPr>
          <p:spPr>
            <a:xfrm>
              <a:off x="3929058" y="5214950"/>
              <a:ext cx="1000132" cy="42862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动作</a:t>
              </a:r>
              <a:r>
                <a:rPr kumimoji="0" lang="en-US" altLang="zh-CN"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3</a:t>
              </a:r>
              <a:endPar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12" name="直接连接符 11"/>
            <p:cNvCxnSpPr>
              <a:stCxn id="4" idx="3"/>
              <a:endCxn id="5" idx="1"/>
            </p:cNvCxnSpPr>
            <p:nvPr/>
          </p:nvCxnSpPr>
          <p:spPr>
            <a:xfrm flipV="1">
              <a:off x="2000232" y="2928934"/>
              <a:ext cx="357190" cy="928694"/>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 idx="3"/>
              <a:endCxn id="6" idx="1"/>
            </p:cNvCxnSpPr>
            <p:nvPr/>
          </p:nvCxnSpPr>
          <p:spPr>
            <a:xfrm>
              <a:off x="2000232" y="3857628"/>
              <a:ext cx="357190" cy="928694"/>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3"/>
              <a:endCxn id="7" idx="1"/>
            </p:cNvCxnSpPr>
            <p:nvPr/>
          </p:nvCxnSpPr>
          <p:spPr>
            <a:xfrm flipV="1">
              <a:off x="3357554" y="2357430"/>
              <a:ext cx="571504" cy="571504"/>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3"/>
              <a:endCxn id="8" idx="1"/>
            </p:cNvCxnSpPr>
            <p:nvPr/>
          </p:nvCxnSpPr>
          <p:spPr>
            <a:xfrm>
              <a:off x="3357554" y="2928934"/>
              <a:ext cx="571504" cy="1588"/>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 idx="3"/>
              <a:endCxn id="9" idx="1"/>
            </p:cNvCxnSpPr>
            <p:nvPr/>
          </p:nvCxnSpPr>
          <p:spPr>
            <a:xfrm>
              <a:off x="3357554" y="2928934"/>
              <a:ext cx="571504" cy="642942"/>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3"/>
              <a:endCxn id="10" idx="1"/>
            </p:cNvCxnSpPr>
            <p:nvPr/>
          </p:nvCxnSpPr>
          <p:spPr>
            <a:xfrm flipV="1">
              <a:off x="3357554" y="4214818"/>
              <a:ext cx="571504" cy="571504"/>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6" idx="3"/>
              <a:endCxn id="11" idx="1"/>
            </p:cNvCxnSpPr>
            <p:nvPr/>
          </p:nvCxnSpPr>
          <p:spPr>
            <a:xfrm>
              <a:off x="3357554" y="4786322"/>
              <a:ext cx="571504" cy="642942"/>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3929058" y="4572008"/>
              <a:ext cx="1000132" cy="42862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动作</a:t>
              </a:r>
              <a:r>
                <a:rPr kumimoji="0" lang="en-US" altLang="zh-CN"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2</a:t>
              </a:r>
              <a:endParaRPr kumimoji="0" lang="zh-CN" altLang="en-US" sz="1200" b="1" i="1"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21" name="直接连接符 20"/>
            <p:cNvCxnSpPr>
              <a:stCxn id="6" idx="3"/>
              <a:endCxn id="20" idx="1"/>
            </p:cNvCxnSpPr>
            <p:nvPr/>
          </p:nvCxnSpPr>
          <p:spPr>
            <a:xfrm>
              <a:off x="3357554" y="4786322"/>
              <a:ext cx="571504" cy="1588"/>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7651" name="TextBox 21"/>
          <p:cNvSpPr txBox="1"/>
          <p:nvPr/>
        </p:nvSpPr>
        <p:spPr>
          <a:xfrm>
            <a:off x="428625" y="1285875"/>
            <a:ext cx="1825625"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事件、场景、动作</a:t>
            </a:r>
          </a:p>
        </p:txBody>
      </p:sp>
      <p:pic>
        <p:nvPicPr>
          <p:cNvPr id="27652" name="Picture 2"/>
          <p:cNvPicPr>
            <a:picLocks noChangeAspect="1"/>
          </p:cNvPicPr>
          <p:nvPr/>
        </p:nvPicPr>
        <p:blipFill>
          <a:blip r:embed="rId2" cstate="print"/>
          <a:stretch>
            <a:fillRect/>
          </a:stretch>
        </p:blipFill>
        <p:spPr>
          <a:xfrm>
            <a:off x="4643438" y="1785938"/>
            <a:ext cx="3838575" cy="2876550"/>
          </a:xfrm>
          <a:prstGeom prst="rect">
            <a:avLst/>
          </a:prstGeom>
          <a:noFill/>
          <a:ln w="9525">
            <a:noFill/>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p:cNvSpPr>
          <p:nvPr>
            <p:ph type="title"/>
          </p:nvPr>
        </p:nvSpPr>
        <p:spPr/>
        <p:txBody>
          <a:bodyPr vert="horz" wrap="square" lIns="90333" tIns="44376" rIns="90333" bIns="44376" anchor="b"/>
          <a:lstStyle/>
          <a:p>
            <a:r>
              <a:rPr lang="zh-CN" altLang="en-US"/>
              <a:t>表格样式 </a:t>
            </a:r>
            <a:r>
              <a:rPr lang="en-US" altLang="zh-CN"/>
              <a:t>table</a:t>
            </a:r>
            <a:endParaRPr lang="zh-CN" altLang="en-US"/>
          </a:p>
        </p:txBody>
      </p:sp>
      <p:sp>
        <p:nvSpPr>
          <p:cNvPr id="143362"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pPr>
            <a:r>
              <a:rPr lang="en-US" altLang="zh-CN" b="0"/>
              <a:t>caption-side</a:t>
            </a:r>
            <a:endParaRPr lang="en-US" altLang="zh-CN"/>
          </a:p>
          <a:p>
            <a:pPr lvl="1">
              <a:buClr>
                <a:srgbClr val="C00000"/>
              </a:buClr>
              <a:buNone/>
            </a:pPr>
            <a:r>
              <a:rPr lang="zh-CN" altLang="en-US" b="0"/>
              <a:t>指定</a:t>
            </a:r>
            <a:r>
              <a:rPr lang="en-US" altLang="zh-CN" b="0"/>
              <a:t>caption</a:t>
            </a:r>
            <a:r>
              <a:rPr lang="zh-CN" altLang="en-US" b="0"/>
              <a:t>坐落在表格的哪个位置上</a:t>
            </a:r>
            <a:endParaRPr lang="en-US" altLang="zh-CN" b="0"/>
          </a:p>
          <a:p>
            <a:pPr lvl="1">
              <a:buClr>
                <a:srgbClr val="C00000"/>
              </a:buClr>
              <a:buFont typeface="Wingdings" panose="05000000000000000000" pitchFamily="2" charset="2"/>
              <a:buChar char="Ø"/>
            </a:pPr>
            <a:r>
              <a:rPr lang="zh-CN" altLang="en-US" b="0"/>
              <a:t>取值</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top 	: </a:t>
            </a:r>
            <a:r>
              <a:rPr lang="zh-CN" altLang="en-US" sz="1800" b="0">
                <a:sym typeface="宋体" panose="02010600030101010101" pitchFamily="2" charset="-122"/>
              </a:rPr>
              <a:t>标题位于表格的上方</a:t>
            </a:r>
            <a:endParaRPr lang="en-US" altLang="zh-CN" sz="1800" b="0">
              <a:sym typeface="宋体" panose="02010600030101010101" pitchFamily="2" charset="-122"/>
            </a:endParaRPr>
          </a:p>
          <a:p>
            <a:pPr lvl="2">
              <a:buClr>
                <a:srgbClr val="C00000"/>
              </a:buClr>
              <a:buFont typeface="Wingdings" panose="05000000000000000000" pitchFamily="2" charset="2"/>
              <a:buChar char="•"/>
            </a:pPr>
            <a:r>
              <a:rPr lang="en-US" altLang="zh-CN" sz="1800" b="0">
                <a:sym typeface="宋体" panose="02010600030101010101" pitchFamily="2" charset="-122"/>
              </a:rPr>
              <a:t>bottom 	: </a:t>
            </a:r>
            <a:r>
              <a:rPr lang="zh-CN" altLang="en-US" sz="1800" b="0">
                <a:sym typeface="宋体" panose="02010600030101010101" pitchFamily="2" charset="-122"/>
              </a:rPr>
              <a:t>标题位于表格的下方</a:t>
            </a: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505228"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2800" dirty="0">
                <a:solidFill>
                  <a:srgbClr val="CC0099"/>
                </a:solidFill>
                <a:effectLst>
                  <a:outerShdw blurRad="38100" dist="38100" dir="2700000">
                    <a:srgbClr val="C0C0C0"/>
                  </a:outerShdw>
                </a:effectLst>
              </a:rPr>
              <a:t>CSS3</a:t>
            </a:r>
            <a:br>
              <a:rPr lang="en-US" altLang="zh-CN" sz="2800" dirty="0">
                <a:solidFill>
                  <a:srgbClr val="CC0099"/>
                </a:solidFill>
                <a:effectLst>
                  <a:outerShdw blurRad="38100" dist="38100" dir="2700000">
                    <a:srgbClr val="C0C0C0"/>
                  </a:outerShdw>
                </a:effectLst>
              </a:rPr>
            </a:br>
            <a:r>
              <a:rPr lang="en-US" altLang="zh-CN" sz="2800" dirty="0">
                <a:solidFill>
                  <a:srgbClr val="CC0099"/>
                </a:solidFill>
                <a:effectLst>
                  <a:outerShdw blurRad="38100" dist="38100" dir="2700000">
                    <a:srgbClr val="C0C0C0"/>
                  </a:outerShdw>
                </a:effectLst>
              </a:rPr>
              <a:t/>
            </a:r>
            <a:br>
              <a:rPr lang="en-US" altLang="zh-CN"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第 </a:t>
            </a:r>
            <a:r>
              <a:rPr lang="en-US" altLang="zh-CN" sz="2800" dirty="0">
                <a:solidFill>
                  <a:srgbClr val="CC0099"/>
                </a:solidFill>
                <a:effectLst>
                  <a:outerShdw blurRad="38100" dist="38100" dir="2700000">
                    <a:srgbClr val="C0C0C0"/>
                  </a:outerShdw>
                </a:effectLst>
              </a:rPr>
              <a:t>5</a:t>
            </a:r>
            <a:r>
              <a:rPr lang="zh-CN" altLang="en-US" sz="2800" dirty="0">
                <a:solidFill>
                  <a:srgbClr val="CC0099"/>
                </a:solidFill>
                <a:effectLst>
                  <a:outerShdw blurRad="38100" dist="38100" dir="2700000">
                    <a:srgbClr val="C0C0C0"/>
                  </a:outerShdw>
                </a:effectLst>
              </a:rPr>
              <a:t> 章: 布局</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p:cNvSpPr>
          <p:nvPr>
            <p:ph type="title"/>
          </p:nvPr>
        </p:nvSpPr>
        <p:spPr/>
        <p:txBody>
          <a:bodyPr vert="horz" wrap="square" lIns="90333" tIns="44376" rIns="90333" bIns="44376" anchor="b"/>
          <a:lstStyle/>
          <a:p>
            <a:r>
              <a:rPr lang="zh-CN" altLang="en-US"/>
              <a:t>学习目标</a:t>
            </a:r>
          </a:p>
        </p:txBody>
      </p:sp>
      <p:sp>
        <p:nvSpPr>
          <p:cNvPr id="145410" name="Rectangle 3"/>
          <p:cNvSpPr>
            <a:spLocks noGrp="1"/>
          </p:cNvSpPr>
          <p:nvPr>
            <p:ph idx="1"/>
          </p:nvPr>
        </p:nvSpPr>
        <p:spPr/>
        <p:txBody>
          <a:bodyPr vert="horz" wrap="square" lIns="90050" tIns="45024" rIns="90050" bIns="45024" anchor="t"/>
          <a:lstStyle/>
          <a:p>
            <a:r>
              <a:rPr lang="zh-CN" altLang="en-US"/>
              <a:t> 掌握默认文档流</a:t>
            </a:r>
          </a:p>
          <a:p>
            <a:r>
              <a:rPr lang="zh-CN" altLang="en-US"/>
              <a:t> 掌握浮动布局</a:t>
            </a:r>
          </a:p>
          <a:p>
            <a:r>
              <a:rPr lang="zh-CN" altLang="en-US"/>
              <a:t> 掌握定位布局</a:t>
            </a:r>
            <a:endParaRPr lang="en-US" altLang="zh-CN"/>
          </a:p>
          <a:p>
            <a:r>
              <a:rPr lang="zh-CN" altLang="en-US"/>
              <a:t> 掌握伸缩盒布局</a:t>
            </a:r>
            <a:endParaRPr lang="en-US" altLang="zh-CN"/>
          </a:p>
          <a:p>
            <a:r>
              <a:rPr lang="zh-CN" altLang="en-US"/>
              <a:t> 熟悉网格布局</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p:cNvSpPr>
          <p:nvPr>
            <p:ph type="title"/>
          </p:nvPr>
        </p:nvSpPr>
        <p:spPr/>
        <p:txBody>
          <a:bodyPr vert="horz" wrap="square" lIns="90333" tIns="44376" rIns="90333" bIns="44376" anchor="b"/>
          <a:lstStyle/>
          <a:p>
            <a:r>
              <a:rPr lang="zh-CN" altLang="en-US"/>
              <a:t>默认文档流</a:t>
            </a:r>
          </a:p>
        </p:txBody>
      </p:sp>
      <p:sp>
        <p:nvSpPr>
          <p:cNvPr id="146434"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默认文档流（</a:t>
            </a:r>
            <a:r>
              <a:rPr lang="en-US" altLang="zh-CN"/>
              <a:t>Normal layout flow</a:t>
            </a:r>
            <a:r>
              <a:rPr lang="zh-CN" altLang="en-US"/>
              <a:t>） </a:t>
            </a:r>
            <a:endParaRPr lang="en-US" altLang="zh-CN"/>
          </a:p>
          <a:p>
            <a:pPr marL="228600" lvl="1" indent="0">
              <a:buClr>
                <a:srgbClr val="C00000"/>
              </a:buClr>
              <a:buNone/>
            </a:pPr>
            <a:r>
              <a:rPr lang="zh-CN" altLang="en-US" sz="1800" b="0"/>
              <a:t>默认文档流就是对页面布局不加任何修饰，元素自动的布局方式，其特点如下</a:t>
            </a:r>
            <a:endParaRPr lang="en-US" altLang="zh-CN" sz="1800" b="0"/>
          </a:p>
          <a:p>
            <a:pPr marL="228600" lvl="1" indent="0">
              <a:buClr>
                <a:srgbClr val="C00000"/>
              </a:buClr>
              <a:buFont typeface="Wingdings" panose="05000000000000000000" pitchFamily="2" charset="2"/>
              <a:buAutoNum type="arabicParenR"/>
            </a:pPr>
            <a:r>
              <a:rPr lang="zh-CN" altLang="en-US" sz="1800" b="0"/>
              <a:t>元素在页面中的显示顺序与元素在代码中出现的顺序是一致的。	</a:t>
            </a:r>
            <a:endParaRPr lang="en-US" altLang="zh-CN" sz="1800" b="0"/>
          </a:p>
          <a:p>
            <a:pPr marL="228600" lvl="1" indent="0">
              <a:buClr>
                <a:srgbClr val="C00000"/>
              </a:buClr>
              <a:buFont typeface="Wingdings" panose="05000000000000000000" pitchFamily="2" charset="2"/>
              <a:buAutoNum type="arabicParenR"/>
            </a:pPr>
            <a:r>
              <a:rPr lang="zh-CN" altLang="en-US" sz="1800" b="0"/>
              <a:t>块级元素独占一行空间，宽度默认为父级的</a:t>
            </a:r>
            <a:r>
              <a:rPr lang="en-US" altLang="zh-CN" sz="1800" b="0"/>
              <a:t>100%</a:t>
            </a:r>
            <a:r>
              <a:rPr lang="zh-CN" altLang="en-US" sz="1800" b="0"/>
              <a:t>，高度由其内容高度所决定。</a:t>
            </a:r>
            <a:endParaRPr lang="en-US" altLang="zh-CN" sz="1800" b="0"/>
          </a:p>
          <a:p>
            <a:pPr marL="228600" lvl="1" indent="0">
              <a:buClr>
                <a:srgbClr val="C00000"/>
              </a:buClr>
              <a:buFont typeface="Wingdings" panose="05000000000000000000" pitchFamily="2" charset="2"/>
              <a:buAutoNum type="arabicParenR"/>
            </a:pPr>
            <a:r>
              <a:rPr lang="zh-CN" altLang="en-US" sz="1800" b="0"/>
              <a:t>行内元素与其他元素共享一行空间，宽高由其内容所决定。</a:t>
            </a:r>
            <a:endParaRPr lang="en-US" altLang="zh-CN" sz="1800" b="0"/>
          </a:p>
          <a:p>
            <a:pPr marL="228600" lvl="1" indent="0">
              <a:buClr>
                <a:srgbClr val="C00000"/>
              </a:buClr>
              <a:buNone/>
            </a:pPr>
            <a:endParaRPr lang="en-US" altLang="zh-CN" sz="1800" b="0"/>
          </a:p>
          <a:p>
            <a:pPr marL="228600" lvl="1" indent="0">
              <a:buClr>
                <a:srgbClr val="C00000"/>
              </a:buClr>
              <a:buNone/>
            </a:pPr>
            <a:r>
              <a:rPr lang="zh-CN" altLang="en-US" sz="1800"/>
              <a:t>默认文档流往往不能满足我们的布局需求，我们可以使用如下属性改变默认布局</a:t>
            </a:r>
            <a:endParaRPr lang="en-US" altLang="zh-CN" sz="1800"/>
          </a:p>
          <a:p>
            <a:pPr marL="228600" lvl="1" indent="0">
              <a:buClr>
                <a:srgbClr val="C00000"/>
              </a:buClr>
              <a:buFont typeface="Wingdings" panose="05000000000000000000" pitchFamily="2" charset="2"/>
              <a:buChar char="ü"/>
            </a:pPr>
            <a:r>
              <a:rPr lang="en-US" altLang="zh-CN" sz="1800" b="0"/>
              <a:t> position</a:t>
            </a:r>
            <a:r>
              <a:rPr lang="zh-CN" altLang="en-US" sz="1800" b="0"/>
              <a:t> </a:t>
            </a:r>
            <a:r>
              <a:rPr lang="en-US" altLang="zh-CN" sz="1800" b="0"/>
              <a:t>: </a:t>
            </a:r>
            <a:r>
              <a:rPr lang="zh-CN" altLang="en-US" sz="1800" b="0"/>
              <a:t>默认情况下使用的是正常布局就，通过指定值来改变其布局方式（例如 </a:t>
            </a:r>
            <a:r>
              <a:rPr lang="en-US" altLang="zh-CN" sz="1800" b="0"/>
              <a:t>fixed,relative</a:t>
            </a:r>
            <a:r>
              <a:rPr lang="zh-CN" altLang="en-US" sz="1800" b="0"/>
              <a:t>）</a:t>
            </a:r>
            <a:endParaRPr lang="en-US" altLang="zh-CN" sz="1800" b="0"/>
          </a:p>
          <a:p>
            <a:pPr marL="228600" lvl="1" indent="0">
              <a:buClr>
                <a:srgbClr val="C00000"/>
              </a:buClr>
              <a:buFont typeface="Wingdings" panose="05000000000000000000" pitchFamily="2" charset="2"/>
              <a:buChar char="ü"/>
            </a:pPr>
            <a:r>
              <a:rPr lang="en-US" altLang="zh-CN" sz="1800" b="0"/>
              <a:t> float </a:t>
            </a:r>
            <a:r>
              <a:rPr lang="zh-CN" altLang="en-US" sz="1800" b="0"/>
              <a:t>      </a:t>
            </a:r>
            <a:r>
              <a:rPr lang="en-US" altLang="zh-CN" sz="1800" b="0"/>
              <a:t>: </a:t>
            </a:r>
            <a:r>
              <a:rPr lang="zh-CN" altLang="en-US" sz="1800" b="0"/>
              <a:t>通过为</a:t>
            </a:r>
            <a:r>
              <a:rPr lang="en-US" altLang="zh-CN" sz="1800" b="0"/>
              <a:t>float</a:t>
            </a:r>
            <a:r>
              <a:rPr lang="zh-CN" altLang="en-US" sz="1800" b="0"/>
              <a:t>属性指定值</a:t>
            </a:r>
            <a:r>
              <a:rPr lang="en-US" altLang="zh-CN" sz="1800" b="0"/>
              <a:t>left</a:t>
            </a:r>
            <a:r>
              <a:rPr lang="zh-CN" altLang="en-US" sz="1800" b="0"/>
              <a:t>、</a:t>
            </a:r>
            <a:r>
              <a:rPr lang="en-US" altLang="zh-CN" sz="1800" b="0"/>
              <a:t>right</a:t>
            </a:r>
            <a:r>
              <a:rPr lang="zh-CN" altLang="en-US" sz="1800" b="0"/>
              <a:t>使得块级元素在一行中排列</a:t>
            </a:r>
            <a:endParaRPr lang="en-US" altLang="zh-CN" sz="1800" b="0"/>
          </a:p>
          <a:p>
            <a:pPr marL="228600" lvl="1" indent="0">
              <a:buClr>
                <a:srgbClr val="C00000"/>
              </a:buClr>
              <a:buFont typeface="Wingdings" panose="05000000000000000000" pitchFamily="2" charset="2"/>
              <a:buChar char="ü"/>
            </a:pPr>
            <a:r>
              <a:rPr lang="en-US" altLang="zh-CN" sz="1800" b="0"/>
              <a:t> display  : </a:t>
            </a:r>
            <a:r>
              <a:rPr lang="zh-CN" altLang="en-US" sz="1800" b="0"/>
              <a:t>通过为</a:t>
            </a:r>
            <a:r>
              <a:rPr lang="en-US" altLang="zh-CN" sz="1800" b="0"/>
              <a:t>display</a:t>
            </a:r>
            <a:r>
              <a:rPr lang="zh-CN" altLang="en-US" sz="1800" b="0"/>
              <a:t>属性指定值</a:t>
            </a:r>
            <a:r>
              <a:rPr lang="en-US" altLang="zh-CN" sz="1800" b="0"/>
              <a:t>block, inline ,inline-block</a:t>
            </a:r>
            <a:r>
              <a:rPr lang="zh-CN" altLang="en-US" sz="1800" b="0"/>
              <a:t>等可以改变元素在正常流中的行为</a:t>
            </a:r>
            <a:endParaRPr lang="en-US" altLang="zh-CN" sz="1800" b="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p:cNvSpPr>
          <p:nvPr>
            <p:ph type="title"/>
          </p:nvPr>
        </p:nvSpPr>
        <p:spPr/>
        <p:txBody>
          <a:bodyPr vert="horz" wrap="square" lIns="90333" tIns="44376" rIns="90333" bIns="44376" anchor="b"/>
          <a:lstStyle/>
          <a:p>
            <a:r>
              <a:rPr lang="zh-CN" altLang="en-US"/>
              <a:t>浮动布局</a:t>
            </a:r>
          </a:p>
        </p:txBody>
      </p:sp>
      <p:sp>
        <p:nvSpPr>
          <p:cNvPr id="147458"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浮动布局（</a:t>
            </a:r>
            <a:r>
              <a:rPr lang="en-US" altLang="zh-CN"/>
              <a:t>Floats</a:t>
            </a:r>
            <a:r>
              <a:rPr lang="zh-CN" altLang="en-US"/>
              <a:t>）</a:t>
            </a:r>
            <a:endParaRPr lang="en-US" altLang="zh-CN"/>
          </a:p>
          <a:p>
            <a:pPr marL="228600" lvl="1" indent="0">
              <a:buClr>
                <a:srgbClr val="C00000"/>
              </a:buClr>
              <a:buNone/>
            </a:pPr>
            <a:r>
              <a:rPr lang="zh-CN" altLang="en-US" sz="1800" b="0"/>
              <a:t>浮动布局的主要用法是为了让块级元素在一行中显示（列级布局），或者让文字在图片的周围显示。</a:t>
            </a:r>
            <a:endParaRPr lang="en-US" altLang="zh-CN" sz="1800" b="0"/>
          </a:p>
          <a:p>
            <a:pPr marL="228600" lvl="1" indent="0">
              <a:buClr>
                <a:srgbClr val="C00000"/>
              </a:buClr>
              <a:buNone/>
            </a:pPr>
            <a:r>
              <a:rPr lang="en-US" altLang="zh-CN" sz="1800" b="0"/>
              <a:t>float</a:t>
            </a:r>
            <a:r>
              <a:rPr lang="zh-CN" altLang="en-US" sz="1800" b="0"/>
              <a:t>属性取值：</a:t>
            </a:r>
            <a:endParaRPr lang="en-US" altLang="zh-CN" sz="1800" b="0"/>
          </a:p>
          <a:p>
            <a:pPr marL="228600" lvl="1" indent="0">
              <a:buClr>
                <a:srgbClr val="C00000"/>
              </a:buClr>
              <a:buFont typeface="Wingdings" panose="05000000000000000000" pitchFamily="2" charset="2"/>
              <a:buChar char="ü"/>
            </a:pPr>
            <a:r>
              <a:rPr lang="en-US" altLang="zh-CN" sz="1800" b="0"/>
              <a:t>left	</a:t>
            </a:r>
            <a:r>
              <a:rPr lang="zh-CN" altLang="en-US" sz="1800" b="0"/>
              <a:t>     </a:t>
            </a:r>
            <a:r>
              <a:rPr lang="en-US" altLang="zh-CN" sz="1800" b="0"/>
              <a:t>: </a:t>
            </a:r>
            <a:r>
              <a:rPr lang="zh-CN" altLang="en-US" sz="1800" b="0"/>
              <a:t>向左浮动元素	    </a:t>
            </a:r>
            <a:endParaRPr lang="en-US" altLang="zh-CN" sz="1800" b="0"/>
          </a:p>
          <a:p>
            <a:pPr marL="228600" lvl="1" indent="0">
              <a:buClr>
                <a:srgbClr val="C00000"/>
              </a:buClr>
              <a:buFont typeface="Wingdings" panose="05000000000000000000" pitchFamily="2" charset="2"/>
              <a:buChar char="ü"/>
            </a:pPr>
            <a:r>
              <a:rPr lang="en-US" altLang="zh-CN" sz="1800" b="0"/>
              <a:t>right </a:t>
            </a:r>
            <a:r>
              <a:rPr lang="zh-CN" altLang="en-US" sz="1800" b="0"/>
              <a:t>   </a:t>
            </a:r>
            <a:r>
              <a:rPr lang="en-US" altLang="zh-CN" sz="1800" b="0"/>
              <a:t>: </a:t>
            </a:r>
            <a:r>
              <a:rPr lang="zh-CN" altLang="en-US" sz="1800" b="0"/>
              <a:t>向右浮动元素	    </a:t>
            </a:r>
            <a:endParaRPr lang="en-US" altLang="zh-CN" sz="1800" b="0"/>
          </a:p>
          <a:p>
            <a:pPr marL="228600" lvl="1" indent="0">
              <a:buClr>
                <a:srgbClr val="C00000"/>
              </a:buClr>
              <a:buFont typeface="Wingdings" panose="05000000000000000000" pitchFamily="2" charset="2"/>
              <a:buChar char="ü"/>
            </a:pPr>
            <a:r>
              <a:rPr lang="en-US" altLang="zh-CN" sz="1800" b="0"/>
              <a:t>none </a:t>
            </a:r>
            <a:r>
              <a:rPr lang="zh-CN" altLang="en-US" sz="1800" b="0"/>
              <a:t>  </a:t>
            </a:r>
            <a:r>
              <a:rPr lang="en-US" altLang="zh-CN" sz="1800" b="0"/>
              <a:t>: 【</a:t>
            </a:r>
            <a:r>
              <a:rPr lang="zh-CN" altLang="en-US" sz="1800" b="0"/>
              <a:t>默认值</a:t>
            </a:r>
            <a:r>
              <a:rPr lang="en-US" altLang="zh-CN" sz="1800" b="0"/>
              <a:t>】</a:t>
            </a:r>
            <a:r>
              <a:rPr lang="zh-CN" altLang="en-US" sz="1800" b="0"/>
              <a:t>，不浮动	    </a:t>
            </a:r>
            <a:endParaRPr lang="en-US" altLang="zh-CN" sz="1800" b="0"/>
          </a:p>
          <a:p>
            <a:pPr marL="228600" lvl="1" indent="0">
              <a:buClr>
                <a:srgbClr val="C00000"/>
              </a:buClr>
              <a:buFont typeface="Wingdings" panose="05000000000000000000" pitchFamily="2" charset="2"/>
              <a:buChar char="ü"/>
            </a:pPr>
            <a:r>
              <a:rPr lang="en-US" altLang="zh-CN" sz="1800" b="0"/>
              <a:t>inherit : </a:t>
            </a:r>
            <a:r>
              <a:rPr lang="zh-CN" altLang="en-US" sz="1800" b="0"/>
              <a:t>浮动方式继承父元素</a:t>
            </a:r>
            <a:endParaRPr lang="en-US" altLang="zh-CN" sz="1800" b="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p:cNvSpPr>
          <p:nvPr>
            <p:ph type="title"/>
          </p:nvPr>
        </p:nvSpPr>
        <p:spPr/>
        <p:txBody>
          <a:bodyPr vert="horz" wrap="square" lIns="90333" tIns="44376" rIns="90333" bIns="44376" anchor="b"/>
          <a:lstStyle/>
          <a:p>
            <a:r>
              <a:rPr lang="zh-CN" altLang="en-US"/>
              <a:t>浮动布局</a:t>
            </a:r>
          </a:p>
        </p:txBody>
      </p:sp>
      <p:sp>
        <p:nvSpPr>
          <p:cNvPr id="148482"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浮动布局（</a:t>
            </a:r>
            <a:r>
              <a:rPr lang="en-US" altLang="zh-CN"/>
              <a:t>Floats</a:t>
            </a:r>
            <a:r>
              <a:rPr lang="zh-CN" altLang="en-US"/>
              <a:t>）</a:t>
            </a:r>
          </a:p>
          <a:p>
            <a:pPr marL="228600" lvl="1" indent="0">
              <a:buClr>
                <a:srgbClr val="C00000"/>
              </a:buClr>
            </a:pPr>
            <a:r>
              <a:rPr lang="zh-CN" altLang="en-US" sz="1800" b="0"/>
              <a:t>文字环绕图片</a:t>
            </a:r>
            <a:endParaRPr lang="en-US" altLang="zh-CN" sz="1800" b="0"/>
          </a:p>
          <a:p>
            <a:pPr marL="228600" lvl="1" indent="0">
              <a:buClr>
                <a:srgbClr val="C00000"/>
              </a:buClr>
              <a:buNone/>
            </a:pPr>
            <a:r>
              <a:rPr lang="zh-CN" altLang="en-US" sz="1800" b="0"/>
              <a:t>将图片设置为浮动元素即可。</a:t>
            </a:r>
            <a:endParaRPr lang="en-US" altLang="zh-CN" sz="1800" b="0"/>
          </a:p>
          <a:p>
            <a:pPr marL="228600" lvl="1" indent="0">
              <a:spcBef>
                <a:spcPts val="300"/>
              </a:spcBef>
              <a:spcAft>
                <a:spcPts val="300"/>
              </a:spcAft>
              <a:buClr>
                <a:srgbClr val="C00000"/>
              </a:buClr>
              <a:buNone/>
            </a:pPr>
            <a:r>
              <a:rPr lang="en-US" altLang="zh-CN" sz="1800" b="0"/>
              <a:t>img { </a:t>
            </a:r>
          </a:p>
          <a:p>
            <a:pPr marL="228600" lvl="1" indent="0">
              <a:spcBef>
                <a:spcPts val="300"/>
              </a:spcBef>
              <a:spcAft>
                <a:spcPts val="300"/>
              </a:spcAft>
              <a:buClr>
                <a:srgbClr val="C00000"/>
              </a:buClr>
              <a:buNone/>
            </a:pPr>
            <a:r>
              <a:rPr lang="en-US" altLang="zh-CN" sz="1800" b="0"/>
              <a:t>	float: left; </a:t>
            </a:r>
          </a:p>
          <a:p>
            <a:pPr marL="228600" lvl="1" indent="0">
              <a:spcBef>
                <a:spcPts val="300"/>
              </a:spcBef>
              <a:spcAft>
                <a:spcPts val="300"/>
              </a:spcAft>
              <a:buClr>
                <a:srgbClr val="C00000"/>
              </a:buClr>
              <a:buNone/>
            </a:pPr>
            <a:r>
              <a:rPr lang="en-US" altLang="zh-CN" sz="1800" b="0"/>
              <a:t>	margin-right: 30px; </a:t>
            </a:r>
          </a:p>
          <a:p>
            <a:pPr marL="228600" lvl="1" indent="0">
              <a:spcBef>
                <a:spcPts val="300"/>
              </a:spcBef>
              <a:spcAft>
                <a:spcPts val="300"/>
              </a:spcAft>
              <a:buClr>
                <a:srgbClr val="C00000"/>
              </a:buClr>
              <a:buNone/>
            </a:pPr>
            <a:r>
              <a:rPr lang="en-US" altLang="zh-CN" sz="1800" b="0"/>
              <a:t>}</a:t>
            </a:r>
          </a:p>
        </p:txBody>
      </p:sp>
      <p:pic>
        <p:nvPicPr>
          <p:cNvPr id="148483" name="图片 1"/>
          <p:cNvPicPr>
            <a:picLocks noChangeAspect="1"/>
          </p:cNvPicPr>
          <p:nvPr/>
        </p:nvPicPr>
        <p:blipFill>
          <a:blip r:embed="rId2" cstate="print"/>
          <a:stretch>
            <a:fillRect/>
          </a:stretch>
        </p:blipFill>
        <p:spPr>
          <a:xfrm>
            <a:off x="3836988" y="1066800"/>
            <a:ext cx="5180012" cy="4486275"/>
          </a:xfrm>
          <a:prstGeom prst="rect">
            <a:avLst/>
          </a:prstGeom>
          <a:noFill/>
          <a:ln w="9525">
            <a:noFill/>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p:cNvSpPr>
          <p:nvPr>
            <p:ph type="title"/>
          </p:nvPr>
        </p:nvSpPr>
        <p:spPr>
          <a:xfrm>
            <a:off x="0" y="-12700"/>
            <a:ext cx="7624763" cy="515938"/>
          </a:xfrm>
        </p:spPr>
        <p:txBody>
          <a:bodyPr vert="horz" wrap="square" lIns="90333" tIns="44376" rIns="90333" bIns="44376" anchor="b"/>
          <a:lstStyle/>
          <a:p>
            <a:r>
              <a:rPr lang="zh-CN" altLang="en-US"/>
              <a:t>浮动布局</a:t>
            </a:r>
          </a:p>
        </p:txBody>
      </p:sp>
      <p:sp>
        <p:nvSpPr>
          <p:cNvPr id="149506" name="Rectangle 3"/>
          <p:cNvSpPr>
            <a:spLocks noGrp="1"/>
          </p:cNvSpPr>
          <p:nvPr>
            <p:ph type="body" idx="4294967295"/>
          </p:nvPr>
        </p:nvSpPr>
        <p:spPr>
          <a:xfrm>
            <a:off x="0" y="587375"/>
            <a:ext cx="9144000" cy="5889625"/>
          </a:xfrm>
        </p:spPr>
        <p:txBody>
          <a:bodyPr vert="horz" wrap="square" lIns="90050" tIns="45024" rIns="90050" bIns="45024" anchor="t"/>
          <a:lstStyle/>
          <a:p>
            <a:pPr marL="228600" lvl="1" indent="0">
              <a:buClr>
                <a:srgbClr val="C00000"/>
              </a:buClr>
              <a:buNone/>
            </a:pPr>
            <a:r>
              <a:rPr lang="zh-CN" altLang="en-US"/>
              <a:t>浮动布局（</a:t>
            </a:r>
            <a:r>
              <a:rPr lang="en-US" altLang="zh-CN"/>
              <a:t>Floats</a:t>
            </a:r>
            <a:r>
              <a:rPr lang="zh-CN" altLang="en-US"/>
              <a:t>）</a:t>
            </a:r>
          </a:p>
          <a:p>
            <a:pPr marL="228600" lvl="1" indent="0">
              <a:buClr>
                <a:srgbClr val="C00000"/>
              </a:buClr>
            </a:pPr>
            <a:r>
              <a:rPr lang="zh-CN" altLang="en-US" sz="1800" b="0"/>
              <a:t>多列布局  将图片设置为浮动元素即可。</a:t>
            </a:r>
            <a:endParaRPr lang="en-US" altLang="zh-CN" sz="1800" b="0"/>
          </a:p>
          <a:p>
            <a:pPr marL="228600" lvl="1" indent="0">
              <a:lnSpc>
                <a:spcPts val="1200"/>
              </a:lnSpc>
              <a:buClr>
                <a:srgbClr val="C00000"/>
              </a:buClr>
              <a:buNone/>
            </a:pPr>
            <a:r>
              <a:rPr lang="en-US" altLang="zh-CN" sz="1800" b="0"/>
              <a:t>.one {			</a:t>
            </a:r>
          </a:p>
          <a:p>
            <a:pPr marL="228600" lvl="1" indent="0">
              <a:lnSpc>
                <a:spcPts val="1200"/>
              </a:lnSpc>
              <a:buClr>
                <a:srgbClr val="C00000"/>
              </a:buClr>
              <a:buNone/>
            </a:pPr>
            <a:r>
              <a:rPr lang="en-US" altLang="zh-CN" sz="1800" b="0"/>
              <a:t>  	width: 36%;			  </a:t>
            </a:r>
          </a:p>
          <a:p>
            <a:pPr marL="228600" lvl="1" indent="0">
              <a:lnSpc>
                <a:spcPts val="1200"/>
              </a:lnSpc>
              <a:buClr>
                <a:srgbClr val="C00000"/>
              </a:buClr>
              <a:buNone/>
            </a:pPr>
            <a:r>
              <a:rPr lang="en-US" altLang="zh-CN" sz="1800" b="0"/>
              <a:t>	float: left;			</a:t>
            </a:r>
          </a:p>
          <a:p>
            <a:pPr marL="228600" lvl="1" indent="0">
              <a:lnSpc>
                <a:spcPts val="1200"/>
              </a:lnSpc>
              <a:buClr>
                <a:srgbClr val="C00000"/>
              </a:buClr>
              <a:buNone/>
            </a:pPr>
            <a:r>
              <a:rPr lang="en-US" altLang="zh-CN" sz="1800" b="0"/>
              <a:t>}			</a:t>
            </a:r>
          </a:p>
          <a:p>
            <a:pPr marL="228600" lvl="1" indent="0">
              <a:lnSpc>
                <a:spcPts val="1200"/>
              </a:lnSpc>
              <a:buClr>
                <a:srgbClr val="C00000"/>
              </a:buClr>
              <a:buNone/>
            </a:pPr>
            <a:r>
              <a:rPr lang="en-US" altLang="zh-CN" sz="1800" b="0"/>
              <a:t>.two {			 </a:t>
            </a:r>
          </a:p>
          <a:p>
            <a:pPr marL="228600" lvl="1" indent="0">
              <a:lnSpc>
                <a:spcPts val="1200"/>
              </a:lnSpc>
              <a:buClr>
                <a:srgbClr val="C00000"/>
              </a:buClr>
              <a:buNone/>
            </a:pPr>
            <a:r>
              <a:rPr lang="en-US" altLang="zh-CN" sz="1800" b="0"/>
              <a:t>	width: 30%;			  </a:t>
            </a:r>
          </a:p>
          <a:p>
            <a:pPr marL="228600" lvl="1" indent="0">
              <a:lnSpc>
                <a:spcPts val="1200"/>
              </a:lnSpc>
              <a:buClr>
                <a:srgbClr val="C00000"/>
              </a:buClr>
              <a:buNone/>
            </a:pPr>
            <a:r>
              <a:rPr lang="en-US" altLang="zh-CN" sz="1800" b="0"/>
              <a:t>	float: left;			</a:t>
            </a:r>
          </a:p>
          <a:p>
            <a:pPr marL="228600" lvl="1" indent="0">
              <a:lnSpc>
                <a:spcPts val="1200"/>
              </a:lnSpc>
              <a:buClr>
                <a:srgbClr val="C00000"/>
              </a:buClr>
              <a:buNone/>
            </a:pPr>
            <a:r>
              <a:rPr lang="en-US" altLang="zh-CN" sz="1800" b="0"/>
              <a:t>  	margin-left: 4%;			</a:t>
            </a:r>
          </a:p>
          <a:p>
            <a:pPr marL="228600" lvl="1" indent="0">
              <a:lnSpc>
                <a:spcPts val="1200"/>
              </a:lnSpc>
              <a:buClr>
                <a:srgbClr val="C00000"/>
              </a:buClr>
              <a:buNone/>
            </a:pPr>
            <a:r>
              <a:rPr lang="en-US" altLang="zh-CN" sz="1800" b="0"/>
              <a:t>}			</a:t>
            </a:r>
          </a:p>
          <a:p>
            <a:pPr marL="228600" lvl="1" indent="0">
              <a:lnSpc>
                <a:spcPts val="1200"/>
              </a:lnSpc>
              <a:buClr>
                <a:srgbClr val="C00000"/>
              </a:buClr>
              <a:buNone/>
            </a:pPr>
            <a:r>
              <a:rPr lang="en-US" altLang="zh-CN" sz="1800" b="0"/>
              <a:t>.three {			</a:t>
            </a:r>
          </a:p>
          <a:p>
            <a:pPr marL="228600" lvl="1" indent="0">
              <a:lnSpc>
                <a:spcPts val="1200"/>
              </a:lnSpc>
              <a:buClr>
                <a:srgbClr val="C00000"/>
              </a:buClr>
              <a:buNone/>
            </a:pPr>
            <a:r>
              <a:rPr lang="en-US" altLang="zh-CN" sz="1800" b="0"/>
              <a:t> 	width: 26%;</a:t>
            </a:r>
          </a:p>
          <a:p>
            <a:pPr marL="228600" lvl="1" indent="0">
              <a:lnSpc>
                <a:spcPts val="1200"/>
              </a:lnSpc>
              <a:buClr>
                <a:srgbClr val="C00000"/>
              </a:buClr>
              <a:buNone/>
            </a:pPr>
            <a:r>
              <a:rPr lang="en-US" altLang="zh-CN" sz="1800" b="0"/>
              <a:t>	float: right;			</a:t>
            </a:r>
          </a:p>
          <a:p>
            <a:pPr marL="228600" lvl="1" indent="0">
              <a:lnSpc>
                <a:spcPts val="1200"/>
              </a:lnSpc>
              <a:buClr>
                <a:srgbClr val="C00000"/>
              </a:buClr>
              <a:buNone/>
            </a:pPr>
            <a:r>
              <a:rPr lang="en-US" altLang="zh-CN" sz="1800" b="0"/>
              <a:t>}</a:t>
            </a:r>
          </a:p>
          <a:p>
            <a:pPr marL="228600" lvl="1" indent="0">
              <a:buClr>
                <a:srgbClr val="C00000"/>
              </a:buClr>
              <a:buNone/>
            </a:pPr>
            <a:r>
              <a:rPr lang="en-US" altLang="zh-CN" sz="1800" b="0"/>
              <a:t>【</a:t>
            </a:r>
            <a:r>
              <a:rPr lang="zh-CN" altLang="en-US" sz="1800" b="0"/>
              <a:t>注意</a:t>
            </a:r>
            <a:r>
              <a:rPr lang="en-US" altLang="zh-CN" sz="1800" b="0"/>
              <a:t>】</a:t>
            </a:r>
            <a:r>
              <a:rPr lang="zh-CN" altLang="en-US" sz="1800" b="0"/>
              <a:t>当屏幕很窄的时候，显示效果就很糟糕，因此可以使用响应式布局来解决这个问题。另外我们也可以为每个元素指定固定值，当浏览器发生变化时，显示出滚动条即可。源代码中元素出现的位置尽量与显示顺序一致。</a:t>
            </a:r>
            <a:endParaRPr lang="en-US" altLang="zh-CN" sz="1800" b="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p:cNvSpPr>
          <p:nvPr>
            <p:ph type="title"/>
          </p:nvPr>
        </p:nvSpPr>
        <p:spPr/>
        <p:txBody>
          <a:bodyPr vert="horz" wrap="square" lIns="90333" tIns="44376" rIns="90333" bIns="44376" anchor="b"/>
          <a:lstStyle/>
          <a:p>
            <a:r>
              <a:rPr lang="zh-CN" altLang="en-US"/>
              <a:t>浮动布局</a:t>
            </a:r>
          </a:p>
        </p:txBody>
      </p:sp>
      <p:sp>
        <p:nvSpPr>
          <p:cNvPr id="150530"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浮动布局（</a:t>
            </a:r>
            <a:r>
              <a:rPr lang="en-US" altLang="zh-CN"/>
              <a:t>Floats</a:t>
            </a:r>
            <a:r>
              <a:rPr lang="zh-CN" altLang="en-US"/>
              <a:t>）</a:t>
            </a:r>
          </a:p>
          <a:p>
            <a:pPr marL="228600" lvl="1" indent="0">
              <a:buClr>
                <a:srgbClr val="C00000"/>
              </a:buClr>
            </a:pPr>
            <a:r>
              <a:rPr lang="zh-CN" altLang="en-US" sz="1800" b="0"/>
              <a:t>清除浮动</a:t>
            </a:r>
            <a:endParaRPr lang="en-US" altLang="zh-CN" sz="1800" b="0"/>
          </a:p>
          <a:p>
            <a:pPr marL="228600" lvl="1" indent="0">
              <a:buClr>
                <a:srgbClr val="C00000"/>
              </a:buClr>
              <a:buNone/>
            </a:pPr>
            <a:r>
              <a:rPr lang="zh-CN" altLang="en-US" sz="1800" b="0"/>
              <a:t>位于浮动元素下的非浮动元素会显示到浮动元素的下面，非浮动元素中的文字会环绕在浮动元素周围，这并不是我们想要的。要想让该非浮动元素位于浮动元素之后（单独一行）需要清除浮动。</a:t>
            </a:r>
            <a:endParaRPr lang="en-US" altLang="zh-CN" sz="1800" b="0"/>
          </a:p>
          <a:p>
            <a:pPr marL="228600" lvl="1" indent="0">
              <a:buClr>
                <a:srgbClr val="C00000"/>
              </a:buClr>
              <a:buNone/>
            </a:pPr>
            <a:r>
              <a:rPr lang="en-US" altLang="zh-CN" sz="1800" b="0"/>
              <a:t>clear:both;</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p:cNvSpPr>
          <p:nvPr>
            <p:ph type="title"/>
          </p:nvPr>
        </p:nvSpPr>
        <p:spPr/>
        <p:txBody>
          <a:bodyPr vert="horz" wrap="square" lIns="90333" tIns="44376" rIns="90333" bIns="44376" anchor="b"/>
          <a:lstStyle/>
          <a:p>
            <a:r>
              <a:rPr lang="zh-CN" altLang="en-US"/>
              <a:t>定位布局</a:t>
            </a:r>
          </a:p>
        </p:txBody>
      </p:sp>
      <p:sp>
        <p:nvSpPr>
          <p:cNvPr id="151554"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定位布局（</a:t>
            </a:r>
            <a:r>
              <a:rPr lang="en-US" altLang="zh-CN"/>
              <a:t> Positioning</a:t>
            </a:r>
            <a:r>
              <a:rPr lang="zh-CN" altLang="en-US"/>
              <a:t>）</a:t>
            </a:r>
          </a:p>
          <a:p>
            <a:pPr marL="228600" lvl="1" indent="0">
              <a:buClr>
                <a:srgbClr val="C00000"/>
              </a:buClr>
            </a:pPr>
            <a:r>
              <a:rPr lang="zh-CN" altLang="en-US" sz="1800" b="0"/>
              <a:t>静态定位（</a:t>
            </a:r>
            <a:r>
              <a:rPr lang="en-US" altLang="zh-CN" sz="1800" b="0"/>
              <a:t> Static positioning</a:t>
            </a:r>
            <a:r>
              <a:rPr lang="zh-CN" altLang="en-US" sz="1800" b="0"/>
              <a:t>）</a:t>
            </a:r>
            <a:endParaRPr lang="en-US" altLang="zh-CN" sz="1800" b="0"/>
          </a:p>
          <a:p>
            <a:pPr marL="228600" lvl="1" indent="0">
              <a:buClr>
                <a:srgbClr val="C00000"/>
              </a:buClr>
              <a:buNone/>
            </a:pPr>
            <a:r>
              <a:rPr lang="zh-CN" altLang="en-US" sz="1800" b="0"/>
              <a:t>是所有元素的默认定位方式。意味着将一个元素定位在默认文档流中。</a:t>
            </a:r>
            <a:endParaRPr lang="en-US" altLang="zh-CN" sz="1800" b="0"/>
          </a:p>
          <a:p>
            <a:pPr marL="228600" lvl="1" indent="0">
              <a:buClr>
                <a:srgbClr val="C00000"/>
              </a:buClr>
              <a:buNone/>
            </a:pPr>
            <a:r>
              <a:rPr lang="en-US" altLang="zh-CN" sz="1800" b="0"/>
              <a:t>position: static;</a:t>
            </a:r>
          </a:p>
          <a:p>
            <a:pPr marL="228600" lvl="1" indent="0">
              <a:buClr>
                <a:srgbClr val="C00000"/>
              </a:buClr>
            </a:pPr>
            <a:r>
              <a:rPr lang="zh-CN" altLang="en-US" sz="1800" b="0"/>
              <a:t>相对定位 （</a:t>
            </a:r>
            <a:r>
              <a:rPr lang="en-US" altLang="zh-CN" sz="1800" b="0"/>
              <a:t> Relative positioning</a:t>
            </a:r>
            <a:r>
              <a:rPr lang="zh-CN" altLang="en-US" sz="1800" b="0"/>
              <a:t> ）</a:t>
            </a:r>
            <a:endParaRPr lang="en-US" altLang="zh-CN" sz="1800" b="0"/>
          </a:p>
          <a:p>
            <a:pPr lvl="2">
              <a:buClr>
                <a:srgbClr val="C00000"/>
              </a:buClr>
            </a:pPr>
            <a:r>
              <a:rPr lang="zh-CN" altLang="en-US" b="0"/>
              <a:t>与静态定位相似。		</a:t>
            </a:r>
            <a:endParaRPr lang="en-US" altLang="zh-CN" b="0"/>
          </a:p>
          <a:p>
            <a:pPr lvl="2">
              <a:buClr>
                <a:srgbClr val="C00000"/>
              </a:buClr>
            </a:pPr>
            <a:r>
              <a:rPr lang="zh-CN" altLang="en-US" b="0"/>
              <a:t>对于相对定位的元素我们可以通过属性</a:t>
            </a:r>
            <a:r>
              <a:rPr lang="en-US" altLang="zh-CN" b="0"/>
              <a:t>top, bottom, left, right</a:t>
            </a:r>
            <a:r>
              <a:rPr lang="zh-CN" altLang="en-US" b="0"/>
              <a:t>来改变元素最终的位置。元素移动的时候是相对于</a:t>
            </a:r>
            <a:r>
              <a:rPr lang="en-US" altLang="zh-CN" b="0"/>
              <a:t>【</a:t>
            </a:r>
            <a:r>
              <a:rPr lang="zh-CN" altLang="en-US" b="0"/>
              <a:t>当前元素所在的位置</a:t>
            </a:r>
            <a:r>
              <a:rPr lang="en-US" altLang="zh-CN" b="0"/>
              <a:t>】</a:t>
            </a:r>
            <a:r>
              <a:rPr lang="zh-CN" altLang="en-US" b="0"/>
              <a:t>进行移动。</a:t>
            </a:r>
            <a:endParaRPr lang="en-US" altLang="zh-CN" b="0"/>
          </a:p>
          <a:p>
            <a:pPr marL="228600" lvl="1" indent="0">
              <a:buClr>
                <a:srgbClr val="C00000"/>
              </a:buClr>
              <a:buNone/>
            </a:pPr>
            <a:r>
              <a:rPr lang="en-US" altLang="zh-CN" sz="1800" b="0"/>
              <a:t>position: relative;</a:t>
            </a:r>
          </a:p>
          <a:p>
            <a:pPr marL="228600" lvl="1" indent="0">
              <a:buClr>
                <a:srgbClr val="C00000"/>
              </a:buClr>
              <a:buNone/>
            </a:pPr>
            <a:endParaRPr lang="en-US" altLang="zh-CN" sz="1800" b="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p:cNvSpPr>
          <p:nvPr>
            <p:ph type="title"/>
          </p:nvPr>
        </p:nvSpPr>
        <p:spPr/>
        <p:txBody>
          <a:bodyPr vert="horz" wrap="square" lIns="90333" tIns="44376" rIns="90333" bIns="44376" anchor="b"/>
          <a:lstStyle/>
          <a:p>
            <a:r>
              <a:rPr lang="zh-CN" altLang="en-US"/>
              <a:t>定位布局</a:t>
            </a:r>
          </a:p>
        </p:txBody>
      </p:sp>
      <p:sp>
        <p:nvSpPr>
          <p:cNvPr id="152578"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定位布局（</a:t>
            </a:r>
            <a:r>
              <a:rPr lang="en-US" altLang="zh-CN"/>
              <a:t> Positioning</a:t>
            </a:r>
            <a:r>
              <a:rPr lang="zh-CN" altLang="en-US"/>
              <a:t>）</a:t>
            </a:r>
          </a:p>
          <a:p>
            <a:pPr marL="228600" lvl="1" indent="0">
              <a:buClr>
                <a:srgbClr val="C00000"/>
              </a:buClr>
            </a:pPr>
            <a:r>
              <a:rPr lang="zh-CN" altLang="en-US" sz="1800" b="0"/>
              <a:t>绝对定位（</a:t>
            </a:r>
            <a:r>
              <a:rPr lang="en-US" altLang="zh-CN" sz="1800" b="0"/>
              <a:t> Absolute positioning </a:t>
            </a:r>
            <a:r>
              <a:rPr lang="zh-CN" altLang="en-US" sz="1800" b="0"/>
              <a:t>）</a:t>
            </a:r>
            <a:endParaRPr lang="en-US" altLang="zh-CN" sz="1800" b="0"/>
          </a:p>
          <a:p>
            <a:pPr lvl="2">
              <a:buClr>
                <a:srgbClr val="C00000"/>
              </a:buClr>
            </a:pPr>
            <a:r>
              <a:rPr lang="zh-CN" altLang="en-US" b="0"/>
              <a:t>元素脱离了文档流，即不在原来的位置上。</a:t>
            </a:r>
            <a:endParaRPr lang="en-US" altLang="zh-CN" b="0"/>
          </a:p>
          <a:p>
            <a:pPr lvl="2">
              <a:buClr>
                <a:srgbClr val="C00000"/>
              </a:buClr>
            </a:pPr>
            <a:r>
              <a:rPr lang="zh-CN" altLang="en-US" b="0"/>
              <a:t>不干扰其他元素在页面中的位置，显示在其他元素的上方。</a:t>
            </a:r>
            <a:endParaRPr lang="en-US" altLang="zh-CN" b="0"/>
          </a:p>
          <a:p>
            <a:pPr lvl="2">
              <a:buClr>
                <a:srgbClr val="C00000"/>
              </a:buClr>
            </a:pPr>
            <a:r>
              <a:rPr lang="zh-CN" altLang="en-US" b="0"/>
              <a:t>绝对定位元素是相对于他的</a:t>
            </a:r>
            <a:r>
              <a:rPr lang="en-US" altLang="zh-CN" b="0"/>
              <a:t>【</a:t>
            </a:r>
            <a:r>
              <a:rPr lang="zh-CN" altLang="en-US" b="0"/>
              <a:t>包含元素</a:t>
            </a:r>
            <a:r>
              <a:rPr lang="en-US" altLang="zh-CN" b="0"/>
              <a:t>】</a:t>
            </a:r>
            <a:r>
              <a:rPr lang="zh-CN" altLang="en-US" b="0"/>
              <a:t>定位</a:t>
            </a:r>
            <a:endParaRPr lang="en-US" altLang="zh-CN" b="0"/>
          </a:p>
          <a:p>
            <a:pPr lvl="2">
              <a:buClr>
                <a:srgbClr val="C00000"/>
              </a:buClr>
            </a:pPr>
            <a:r>
              <a:rPr lang="en-US" altLang="zh-CN" b="0"/>
              <a:t>【</a:t>
            </a:r>
            <a:r>
              <a:rPr lang="zh-CN" altLang="en-US" b="0"/>
              <a:t>包含元素</a:t>
            </a:r>
            <a:r>
              <a:rPr lang="en-US" altLang="zh-CN" b="0"/>
              <a:t>】</a:t>
            </a:r>
            <a:r>
              <a:rPr lang="zh-CN" altLang="en-US" b="0"/>
              <a:t>默认情况下为</a:t>
            </a:r>
            <a:r>
              <a:rPr lang="en-US" altLang="zh-CN" b="0"/>
              <a:t>html</a:t>
            </a:r>
            <a:r>
              <a:rPr lang="zh-CN" altLang="en-US" b="0"/>
              <a:t>，通过为绝对定位元素的父元素设定</a:t>
            </a:r>
            <a:r>
              <a:rPr lang="en-US" altLang="zh-CN" b="0"/>
              <a:t>"position:relative"</a:t>
            </a:r>
            <a:r>
              <a:rPr lang="zh-CN" altLang="en-US" b="0"/>
              <a:t>可以将这个父元素变为当前绝对定位元素的父元素。</a:t>
            </a:r>
            <a:endParaRPr lang="en-US" altLang="zh-CN" b="0"/>
          </a:p>
          <a:p>
            <a:pPr lvl="2">
              <a:buClr>
                <a:srgbClr val="C00000"/>
              </a:buClr>
            </a:pPr>
            <a:r>
              <a:rPr lang="zh-CN" altLang="en-US" b="0"/>
              <a:t>当两个绝对定位元素叠加在一起的时候，可以使用</a:t>
            </a:r>
            <a:r>
              <a:rPr lang="en-US" altLang="zh-CN" b="0"/>
              <a:t>“z-index”</a:t>
            </a:r>
            <a:r>
              <a:rPr lang="zh-CN" altLang="en-US" b="0"/>
              <a:t>来改变两个绝对定位元素出现的顺序（ </a:t>
            </a:r>
            <a:r>
              <a:rPr lang="en-US" altLang="zh-CN" b="0"/>
              <a:t>z-index </a:t>
            </a:r>
            <a:r>
              <a:rPr lang="zh-CN" altLang="en-US" b="0"/>
              <a:t>取值无需指定单位，值大的显示在上方。 ）</a:t>
            </a:r>
            <a:endParaRPr lang="en-US" altLang="zh-CN" b="0"/>
          </a:p>
          <a:p>
            <a:pPr lvl="2">
              <a:buClr>
                <a:srgbClr val="C00000"/>
              </a:buClr>
              <a:buNone/>
            </a:pPr>
            <a:r>
              <a:rPr lang="en-US" altLang="zh-CN" sz="1800" b="0"/>
              <a:t>position: relative;</a:t>
            </a:r>
            <a:endParaRPr lang="en-US" altLang="zh-CN" b="0"/>
          </a:p>
          <a:p>
            <a:pPr marL="228600" lvl="1" indent="0">
              <a:buClr>
                <a:srgbClr val="C00000"/>
              </a:buClr>
            </a:pPr>
            <a:r>
              <a:rPr lang="zh-CN" altLang="en-US" sz="1800" b="0"/>
              <a:t>固定定位 </a:t>
            </a:r>
            <a:r>
              <a:rPr lang="en-US" altLang="zh-CN" sz="1800" b="0"/>
              <a:t>(Fixed positioning) </a:t>
            </a:r>
          </a:p>
          <a:p>
            <a:pPr lvl="2">
              <a:buClr>
                <a:srgbClr val="C00000"/>
              </a:buClr>
            </a:pPr>
            <a:r>
              <a:rPr lang="en-US" altLang="zh-CN" b="0"/>
              <a:t>1. </a:t>
            </a:r>
            <a:r>
              <a:rPr lang="zh-CN" altLang="en-US" b="0"/>
              <a:t>固定定位元素相对于浏览器视口。		</a:t>
            </a:r>
            <a:endParaRPr lang="en-US" altLang="zh-CN" b="0"/>
          </a:p>
          <a:p>
            <a:pPr lvl="2">
              <a:buClr>
                <a:srgbClr val="C00000"/>
              </a:buClr>
            </a:pPr>
            <a:r>
              <a:rPr lang="en-US" altLang="zh-CN" b="0"/>
              <a:t>2. </a:t>
            </a:r>
            <a:r>
              <a:rPr lang="zh-CN" altLang="en-US" b="0"/>
              <a:t>不会随着浏览器的滚动而滚动</a:t>
            </a:r>
            <a:endParaRPr lang="en-US" altLang="zh-CN" b="0"/>
          </a:p>
          <a:p>
            <a:pPr marL="228600" lvl="1" indent="0">
              <a:buClr>
                <a:srgbClr val="C00000"/>
              </a:buClr>
              <a:buNone/>
            </a:pPr>
            <a:r>
              <a:rPr lang="en-US" altLang="zh-CN" sz="1800" b="0"/>
              <a:t>position: fixed;	</a:t>
            </a:r>
          </a:p>
          <a:p>
            <a:pPr marL="228600" lvl="1" indent="0">
              <a:buClr>
                <a:srgbClr val="C00000"/>
              </a:buClr>
              <a:buNone/>
            </a:pPr>
            <a:endParaRPr lang="en-US" altLang="zh-CN" sz="1800" b="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7"/>
          <p:cNvSpPr>
            <a:spLocks noGrp="1"/>
          </p:cNvSpPr>
          <p:nvPr>
            <p:ph type="title"/>
          </p:nvPr>
        </p:nvSpPr>
        <p:spPr/>
        <p:txBody>
          <a:bodyPr vert="horz" wrap="square" lIns="90333" tIns="44376" rIns="90333" bIns="44376" anchor="b"/>
          <a:lstStyle/>
          <a:p>
            <a:r>
              <a:rPr lang="zh-CN" altLang="en-US"/>
              <a:t>定义链接</a:t>
            </a:r>
          </a:p>
        </p:txBody>
      </p:sp>
      <p:sp>
        <p:nvSpPr>
          <p:cNvPr id="28674" name="TextBox 30"/>
          <p:cNvSpPr txBox="1"/>
          <p:nvPr/>
        </p:nvSpPr>
        <p:spPr>
          <a:xfrm>
            <a:off x="428625" y="1928813"/>
            <a:ext cx="3240088" cy="1998662"/>
          </a:xfrm>
          <a:prstGeom prst="rect">
            <a:avLst/>
          </a:prstGeom>
          <a:noFill/>
          <a:ln w="9525">
            <a:noFill/>
          </a:ln>
        </p:spPr>
        <p:txBody>
          <a:bodyPr>
            <a:spAutoFit/>
          </a:bodyPr>
          <a:lstStyle/>
          <a:p>
            <a:pPr>
              <a:lnSpc>
                <a:spcPct val="150000"/>
              </a:lnSpc>
            </a:pPr>
            <a:r>
              <a:rPr lang="zh-CN" altLang="en-US" sz="1200" b="0" i="0">
                <a:latin typeface="微软雅黑" panose="020B0503020204020204" pitchFamily="34" charset="-122"/>
                <a:ea typeface="微软雅黑" panose="020B0503020204020204" pitchFamily="34" charset="-122"/>
              </a:rPr>
              <a:t>         定义链接可以让一个组件响应一个动作时（如鼠标点击、飘过）链接到其他页面。</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zh-CN" altLang="en-US" sz="1200" b="0" i="0">
                <a:latin typeface="微软雅黑" panose="020B0503020204020204" pitchFamily="34" charset="-122"/>
                <a:ea typeface="微软雅黑" panose="020B0503020204020204" pitchFamily="34" charset="-122"/>
              </a:rPr>
              <a:t>在</a:t>
            </a:r>
            <a:r>
              <a:rPr lang="en-US" altLang="zh-CN" sz="1200" b="0" i="0">
                <a:latin typeface="微软雅黑" panose="020B0503020204020204" pitchFamily="34" charset="-122"/>
                <a:ea typeface="微软雅黑" panose="020B0503020204020204" pitchFamily="34" charset="-122"/>
              </a:rPr>
              <a:t>Axure</a:t>
            </a:r>
            <a:r>
              <a:rPr lang="zh-CN" altLang="en-US" sz="1200" b="0" i="0">
                <a:latin typeface="微软雅黑" panose="020B0503020204020204" pitchFamily="34" charset="-122"/>
                <a:ea typeface="微软雅黑" panose="020B0503020204020204" pitchFamily="34" charset="-122"/>
              </a:rPr>
              <a:t>里提供了四种链接方式：</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en-US" altLang="zh-CN" sz="1200" b="0" i="0">
                <a:latin typeface="微软雅黑" panose="020B0503020204020204" pitchFamily="34" charset="-122"/>
                <a:ea typeface="微软雅黑" panose="020B0503020204020204" pitchFamily="34" charset="-122"/>
              </a:rPr>
              <a:t>1</a:t>
            </a:r>
            <a:r>
              <a:rPr lang="zh-CN" altLang="en-US" sz="1200" b="0" i="0">
                <a:latin typeface="微软雅黑" panose="020B0503020204020204" pitchFamily="34" charset="-122"/>
                <a:ea typeface="微软雅黑" panose="020B0503020204020204" pitchFamily="34" charset="-122"/>
              </a:rPr>
              <a:t>、链接到设计中的页面；</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en-US" altLang="zh-CN" sz="1200" b="0" i="0">
                <a:latin typeface="微软雅黑" panose="020B0503020204020204" pitchFamily="34" charset="-122"/>
                <a:ea typeface="微软雅黑" panose="020B0503020204020204" pitchFamily="34" charset="-122"/>
              </a:rPr>
              <a:t>2</a:t>
            </a:r>
            <a:r>
              <a:rPr lang="zh-CN" altLang="en-US" sz="1200" b="0" i="0">
                <a:latin typeface="微软雅黑" panose="020B0503020204020204" pitchFamily="34" charset="-122"/>
                <a:ea typeface="微软雅黑" panose="020B0503020204020204" pitchFamily="34" charset="-122"/>
              </a:rPr>
              <a:t>、连接到外部网址或文件；</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en-US" altLang="zh-CN" sz="1200" b="0" i="0">
                <a:latin typeface="微软雅黑" panose="020B0503020204020204" pitchFamily="34" charset="-122"/>
                <a:ea typeface="微软雅黑" panose="020B0503020204020204" pitchFamily="34" charset="-122"/>
              </a:rPr>
              <a:t>3</a:t>
            </a:r>
            <a:r>
              <a:rPr lang="zh-CN" altLang="en-US" sz="1200" b="0" i="0">
                <a:latin typeface="微软雅黑" panose="020B0503020204020204" pitchFamily="34" charset="-122"/>
                <a:ea typeface="微软雅黑" panose="020B0503020204020204" pitchFamily="34" charset="-122"/>
              </a:rPr>
              <a:t>、重新载入当前页面；</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en-US" altLang="zh-CN" sz="1200" b="0" i="0">
                <a:latin typeface="微软雅黑" panose="020B0503020204020204" pitchFamily="34" charset="-122"/>
                <a:ea typeface="微软雅黑" panose="020B0503020204020204" pitchFamily="34" charset="-122"/>
              </a:rPr>
              <a:t>4</a:t>
            </a:r>
            <a:r>
              <a:rPr lang="zh-CN" altLang="en-US" sz="1200" b="0" i="0">
                <a:latin typeface="微软雅黑" panose="020B0503020204020204" pitchFamily="34" charset="-122"/>
                <a:ea typeface="微软雅黑" panose="020B0503020204020204" pitchFamily="34" charset="-122"/>
              </a:rPr>
              <a:t>、返回上个页面。</a:t>
            </a:r>
          </a:p>
        </p:txBody>
      </p:sp>
      <p:sp>
        <p:nvSpPr>
          <p:cNvPr id="28675" name="TextBox 3"/>
          <p:cNvSpPr txBox="1"/>
          <p:nvPr/>
        </p:nvSpPr>
        <p:spPr>
          <a:xfrm>
            <a:off x="428625" y="1285875"/>
            <a:ext cx="1004888"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定义链接</a:t>
            </a:r>
          </a:p>
        </p:txBody>
      </p:sp>
      <p:pic>
        <p:nvPicPr>
          <p:cNvPr id="28676" name="Picture 6"/>
          <p:cNvPicPr>
            <a:picLocks noChangeAspect="1"/>
          </p:cNvPicPr>
          <p:nvPr/>
        </p:nvPicPr>
        <p:blipFill>
          <a:blip r:embed="rId2" cstate="print"/>
          <a:stretch>
            <a:fillRect/>
          </a:stretch>
        </p:blipFill>
        <p:spPr>
          <a:xfrm>
            <a:off x="5638800" y="1447800"/>
            <a:ext cx="2533650" cy="3000375"/>
          </a:xfrm>
          <a:prstGeom prst="rect">
            <a:avLst/>
          </a:prstGeom>
          <a:noFill/>
          <a:ln w="9525">
            <a:noFill/>
          </a:ln>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p:cNvSpPr>
          <p:nvPr>
            <p:ph type="title"/>
          </p:nvPr>
        </p:nvSpPr>
        <p:spPr/>
        <p:txBody>
          <a:bodyPr vert="horz" wrap="square" lIns="90333" tIns="44376" rIns="90333" bIns="44376" anchor="b"/>
          <a:lstStyle/>
          <a:p>
            <a:r>
              <a:rPr lang="zh-CN" altLang="en-US"/>
              <a:t>伸缩盒布局</a:t>
            </a:r>
          </a:p>
        </p:txBody>
      </p:sp>
      <p:sp>
        <p:nvSpPr>
          <p:cNvPr id="153602" name="Rectangle 3"/>
          <p:cNvSpPr>
            <a:spLocks noGrp="1"/>
          </p:cNvSpPr>
          <p:nvPr>
            <p:ph type="body" idx="4294967295"/>
          </p:nvPr>
        </p:nvSpPr>
        <p:spPr>
          <a:xfrm>
            <a:off x="0" y="609600"/>
            <a:ext cx="9144000" cy="5813425"/>
          </a:xfrm>
        </p:spPr>
        <p:txBody>
          <a:bodyPr vert="horz" wrap="square" lIns="90050" tIns="45024" rIns="90050" bIns="45024" anchor="t"/>
          <a:lstStyle/>
          <a:p>
            <a:pPr marL="228600" lvl="1" indent="0">
              <a:buClr>
                <a:srgbClr val="C00000"/>
              </a:buClr>
              <a:buNone/>
            </a:pPr>
            <a:r>
              <a:rPr lang="zh-CN" altLang="en-US"/>
              <a:t>伸缩盒布局（</a:t>
            </a:r>
            <a:r>
              <a:rPr lang="en-US" altLang="zh-CN"/>
              <a:t> Flexbox </a:t>
            </a:r>
            <a:r>
              <a:rPr lang="zh-CN" altLang="en-US"/>
              <a:t>）</a:t>
            </a:r>
          </a:p>
          <a:p>
            <a:pPr marL="228600" lvl="1" indent="0">
              <a:buClr>
                <a:srgbClr val="C00000"/>
              </a:buClr>
            </a:pPr>
            <a:r>
              <a:rPr lang="zh-CN" altLang="en-US" sz="1800" b="0"/>
              <a:t>三列布局</a:t>
            </a:r>
            <a:endParaRPr lang="en-US" altLang="zh-CN" sz="1800" b="0"/>
          </a:p>
          <a:p>
            <a:pPr marL="228600" lvl="1" indent="0">
              <a:buClr>
                <a:srgbClr val="C00000"/>
              </a:buClr>
              <a:buNone/>
            </a:pPr>
            <a:r>
              <a:rPr lang="zh-CN" altLang="en-US" sz="1800" b="0"/>
              <a:t>为了使得</a:t>
            </a:r>
            <a:r>
              <a:rPr lang="en-US" altLang="zh-CN" sz="1800" b="0"/>
              <a:t>article</a:t>
            </a:r>
            <a:r>
              <a:rPr lang="zh-CN" altLang="en-US" sz="1800" b="0"/>
              <a:t>分列显示，只需要为</a:t>
            </a:r>
            <a:r>
              <a:rPr lang="en-US" altLang="zh-CN" sz="1800" b="0"/>
              <a:t>article</a:t>
            </a:r>
            <a:r>
              <a:rPr lang="zh-CN" altLang="en-US" sz="1800" b="0"/>
              <a:t>元素的父元素</a:t>
            </a:r>
            <a:r>
              <a:rPr lang="en-US" altLang="zh-CN" sz="1800" b="0"/>
              <a:t>section</a:t>
            </a:r>
            <a:r>
              <a:rPr lang="zh-CN" altLang="en-US" sz="1800" b="0"/>
              <a:t>，使用如下规则修饰		</a:t>
            </a:r>
            <a:endParaRPr lang="en-US" altLang="zh-CN" sz="1800" b="0"/>
          </a:p>
          <a:p>
            <a:pPr marL="228600" lvl="1" indent="0">
              <a:buClr>
                <a:srgbClr val="C00000"/>
              </a:buClr>
              <a:buNone/>
            </a:pPr>
            <a:r>
              <a:rPr lang="en-US" altLang="zh-CN" sz="1800" b="0"/>
              <a:t>.section {	display : flex;}		</a:t>
            </a:r>
          </a:p>
          <a:p>
            <a:pPr marL="228600" lvl="1" indent="0">
              <a:buClr>
                <a:srgbClr val="C00000"/>
              </a:buClr>
              <a:buNone/>
            </a:pPr>
            <a:r>
              <a:rPr lang="zh-CN" altLang="en-US" sz="1800" b="0"/>
              <a:t>修饰后，三列在一行中显示，高度相等，宽度动态调整，当调整浏览器宽度的时候，每一列的宽度会动态调整。</a:t>
            </a:r>
            <a:endParaRPr lang="en-US" altLang="zh-CN" sz="1800" b="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p:cNvSpPr>
          <p:nvPr>
            <p:ph type="title"/>
          </p:nvPr>
        </p:nvSpPr>
        <p:spPr/>
        <p:txBody>
          <a:bodyPr vert="horz" wrap="square" lIns="90333" tIns="44376" rIns="90333" bIns="44376" anchor="b"/>
          <a:lstStyle/>
          <a:p>
            <a:r>
              <a:rPr lang="zh-CN" altLang="en-US"/>
              <a:t>伸缩盒布局</a:t>
            </a:r>
          </a:p>
        </p:txBody>
      </p:sp>
      <p:sp>
        <p:nvSpPr>
          <p:cNvPr id="154626"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伸缩盒布局（</a:t>
            </a:r>
            <a:r>
              <a:rPr lang="en-US" altLang="zh-CN"/>
              <a:t> Flexbox </a:t>
            </a:r>
            <a:r>
              <a:rPr lang="zh-CN" altLang="en-US"/>
              <a:t>）</a:t>
            </a:r>
          </a:p>
          <a:p>
            <a:pPr marL="228600" lvl="1" indent="0">
              <a:buClr>
                <a:srgbClr val="C00000"/>
              </a:buClr>
            </a:pPr>
            <a:r>
              <a:rPr lang="zh-CN" altLang="en-US" sz="1800" b="0"/>
              <a:t>三行布局</a:t>
            </a:r>
            <a:endParaRPr lang="en-US" altLang="zh-CN" sz="1800" b="0"/>
          </a:p>
          <a:p>
            <a:pPr marL="228600" lvl="1" indent="0">
              <a:buClr>
                <a:srgbClr val="C00000"/>
              </a:buClr>
              <a:buNone/>
            </a:pPr>
            <a:r>
              <a:rPr lang="zh-CN" altLang="en-US" sz="1800" b="0"/>
              <a:t>默认情况下，主轴是</a:t>
            </a:r>
            <a:r>
              <a:rPr lang="en-US" altLang="zh-CN" sz="1800" b="0"/>
              <a:t>X</a:t>
            </a:r>
            <a:r>
              <a:rPr lang="zh-CN" altLang="en-US" sz="1800" b="0"/>
              <a:t>轴（</a:t>
            </a:r>
            <a:r>
              <a:rPr lang="en-US" altLang="zh-CN" sz="1800" b="0"/>
              <a:t>main axis</a:t>
            </a:r>
            <a:r>
              <a:rPr lang="zh-CN" altLang="en-US" sz="1800" b="0"/>
              <a:t>），即</a:t>
            </a:r>
            <a:r>
              <a:rPr lang="en-US" altLang="zh-CN" sz="1800" b="0"/>
              <a:t>flex</a:t>
            </a:r>
            <a:r>
              <a:rPr lang="zh-CN" altLang="en-US" sz="1800" b="0"/>
              <a:t>容器中的各个元素在一行中分多列显示。如果想在一列中显示多行，我们可以将主轴改为</a:t>
            </a:r>
            <a:r>
              <a:rPr lang="en-US" altLang="zh-CN" sz="1800" b="0"/>
              <a:t>Y</a:t>
            </a:r>
            <a:r>
              <a:rPr lang="zh-CN" altLang="en-US" sz="1800" b="0"/>
              <a:t>轴 </a:t>
            </a:r>
            <a:endParaRPr lang="en-US" altLang="zh-CN" sz="1800" b="0"/>
          </a:p>
          <a:p>
            <a:pPr marL="228600" lvl="1" indent="0">
              <a:buClr>
                <a:srgbClr val="C00000"/>
              </a:buClr>
              <a:buNone/>
            </a:pPr>
            <a:r>
              <a:rPr lang="en-US" altLang="zh-CN" sz="1800" b="0"/>
              <a:t>flex-direction: row </a:t>
            </a:r>
            <a:r>
              <a:rPr lang="zh-CN" altLang="en-US" sz="1800" b="0"/>
              <a:t>（列布局）</a:t>
            </a:r>
            <a:endParaRPr lang="en-US" altLang="zh-CN" sz="1800" b="0"/>
          </a:p>
          <a:p>
            <a:pPr marL="228600" lvl="1" indent="0">
              <a:buClr>
                <a:srgbClr val="C00000"/>
              </a:buClr>
              <a:buNone/>
            </a:pPr>
            <a:r>
              <a:rPr lang="en-US" altLang="zh-CN" sz="1800" b="0"/>
              <a:t>flex-direction: column</a:t>
            </a:r>
            <a:r>
              <a:rPr lang="zh-CN" altLang="en-US" sz="1800" b="0"/>
              <a:t> （行布局）</a:t>
            </a:r>
            <a:endParaRPr lang="en-US" altLang="zh-CN" sz="1800" b="0"/>
          </a:p>
        </p:txBody>
      </p:sp>
      <p:pic>
        <p:nvPicPr>
          <p:cNvPr id="154627" name="图片 1"/>
          <p:cNvPicPr>
            <a:picLocks noChangeAspect="1"/>
          </p:cNvPicPr>
          <p:nvPr/>
        </p:nvPicPr>
        <p:blipFill>
          <a:blip r:embed="rId2" cstate="print"/>
          <a:stretch>
            <a:fillRect/>
          </a:stretch>
        </p:blipFill>
        <p:spPr>
          <a:xfrm>
            <a:off x="609600" y="3048000"/>
            <a:ext cx="5810250" cy="3352800"/>
          </a:xfrm>
          <a:prstGeom prst="rect">
            <a:avLst/>
          </a:prstGeom>
          <a:noFill/>
          <a:ln w="9525">
            <a:noFill/>
          </a:ln>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p:cNvSpPr>
          <p:nvPr>
            <p:ph type="title"/>
          </p:nvPr>
        </p:nvSpPr>
        <p:spPr/>
        <p:txBody>
          <a:bodyPr vert="horz" wrap="square" lIns="90333" tIns="44376" rIns="90333" bIns="44376" anchor="b"/>
          <a:lstStyle/>
          <a:p>
            <a:r>
              <a:rPr lang="zh-CN" altLang="en-US"/>
              <a:t>伸缩盒布局</a:t>
            </a:r>
          </a:p>
        </p:txBody>
      </p:sp>
      <p:sp>
        <p:nvSpPr>
          <p:cNvPr id="155650"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伸缩盒布局（</a:t>
            </a:r>
            <a:r>
              <a:rPr lang="en-US" altLang="zh-CN"/>
              <a:t> Flexbox </a:t>
            </a:r>
            <a:r>
              <a:rPr lang="zh-CN" altLang="en-US"/>
              <a:t>）</a:t>
            </a:r>
          </a:p>
          <a:p>
            <a:pPr marL="228600" lvl="1" indent="0">
              <a:buClr>
                <a:srgbClr val="C00000"/>
              </a:buClr>
            </a:pPr>
            <a:r>
              <a:rPr lang="zh-CN" altLang="en-US" sz="1800" b="0"/>
              <a:t>自动换行</a:t>
            </a:r>
            <a:endParaRPr lang="en-US" altLang="zh-CN" sz="1800" b="0"/>
          </a:p>
          <a:p>
            <a:pPr marL="228600" lvl="1" indent="0">
              <a:buClr>
                <a:srgbClr val="C00000"/>
              </a:buClr>
              <a:buNone/>
            </a:pPr>
            <a:r>
              <a:rPr lang="zh-CN" altLang="en-US" sz="1800" b="0"/>
              <a:t>将每一个</a:t>
            </a:r>
            <a:r>
              <a:rPr lang="en-US" altLang="zh-CN" sz="1800" b="0"/>
              <a:t>article</a:t>
            </a:r>
            <a:r>
              <a:rPr lang="zh-CN" altLang="en-US" sz="1800" b="0"/>
              <a:t>设定为宽度至少是</a:t>
            </a:r>
            <a:r>
              <a:rPr lang="en-US" altLang="zh-CN" sz="1800" b="0"/>
              <a:t>200px    	</a:t>
            </a:r>
          </a:p>
          <a:p>
            <a:pPr marL="228600" lvl="1" indent="0">
              <a:lnSpc>
                <a:spcPts val="1400"/>
              </a:lnSpc>
              <a:buClr>
                <a:srgbClr val="C00000"/>
              </a:buClr>
              <a:buNone/>
            </a:pPr>
            <a:r>
              <a:rPr lang="en-US" altLang="zh-CN" sz="1800" b="0"/>
              <a:t>article {			</a:t>
            </a:r>
          </a:p>
          <a:p>
            <a:pPr marL="228600" lvl="1" indent="0">
              <a:lnSpc>
                <a:spcPts val="1400"/>
              </a:lnSpc>
              <a:buClr>
                <a:srgbClr val="C00000"/>
              </a:buClr>
              <a:buNone/>
            </a:pPr>
            <a:r>
              <a:rPr lang="en-US" altLang="zh-CN" sz="1800" b="0"/>
              <a:t>	flex: 200px;		</a:t>
            </a:r>
          </a:p>
          <a:p>
            <a:pPr marL="228600" lvl="1" indent="0">
              <a:lnSpc>
                <a:spcPts val="1400"/>
              </a:lnSpc>
              <a:buClr>
                <a:srgbClr val="C00000"/>
              </a:buClr>
              <a:buNone/>
            </a:pPr>
            <a:r>
              <a:rPr lang="en-US" altLang="zh-CN" sz="1800" b="0"/>
              <a:t>}		</a:t>
            </a:r>
          </a:p>
          <a:p>
            <a:pPr marL="228600" lvl="1" indent="0">
              <a:buClr>
                <a:srgbClr val="C00000"/>
              </a:buClr>
              <a:buNone/>
            </a:pPr>
            <a:r>
              <a:rPr lang="zh-CN" altLang="en-US" sz="1800" b="0"/>
              <a:t>多个</a:t>
            </a:r>
            <a:r>
              <a:rPr lang="en-US" altLang="zh-CN" sz="1800" b="0"/>
              <a:t>article</a:t>
            </a:r>
            <a:r>
              <a:rPr lang="zh-CN" altLang="en-US" sz="1800" b="0"/>
              <a:t>在一行中填充，如果一行放不下，则换行		</a:t>
            </a:r>
            <a:endParaRPr lang="en-US" altLang="zh-CN" sz="1800" b="0"/>
          </a:p>
          <a:p>
            <a:pPr marL="228600" lvl="1" indent="0">
              <a:lnSpc>
                <a:spcPts val="1400"/>
              </a:lnSpc>
              <a:buClr>
                <a:srgbClr val="C00000"/>
              </a:buClr>
              <a:buNone/>
            </a:pPr>
            <a:r>
              <a:rPr lang="en-US" altLang="zh-CN" sz="1800" b="0"/>
              <a:t>section {			</a:t>
            </a:r>
          </a:p>
          <a:p>
            <a:pPr marL="228600" lvl="1" indent="0">
              <a:lnSpc>
                <a:spcPts val="1400"/>
              </a:lnSpc>
              <a:buClr>
                <a:srgbClr val="C00000"/>
              </a:buClr>
              <a:buNone/>
            </a:pPr>
            <a:r>
              <a:rPr lang="en-US" altLang="zh-CN" sz="1800" b="0"/>
              <a:t>	flex-wrap: wrap;		</a:t>
            </a:r>
          </a:p>
          <a:p>
            <a:pPr marL="228600" lvl="1" indent="0">
              <a:lnSpc>
                <a:spcPts val="1400"/>
              </a:lnSpc>
              <a:buClr>
                <a:srgbClr val="C00000"/>
              </a:buClr>
              <a:buNone/>
            </a:pPr>
            <a:r>
              <a:rPr lang="en-US" altLang="zh-CN" sz="1800" b="0"/>
              <a:t>}		</a:t>
            </a:r>
          </a:p>
          <a:p>
            <a:pPr marL="228600" lvl="1" indent="0">
              <a:buClr>
                <a:srgbClr val="C00000"/>
              </a:buClr>
              <a:buNone/>
            </a:pPr>
            <a:r>
              <a:rPr lang="zh-CN" altLang="en-US" sz="1800" b="0"/>
              <a:t>简写			</a:t>
            </a:r>
            <a:endParaRPr lang="en-US" altLang="zh-CN" sz="1800" b="0"/>
          </a:p>
          <a:p>
            <a:pPr marL="228600" lvl="1" indent="0">
              <a:lnSpc>
                <a:spcPts val="1400"/>
              </a:lnSpc>
              <a:buClr>
                <a:srgbClr val="C00000"/>
              </a:buClr>
              <a:buNone/>
            </a:pPr>
            <a:r>
              <a:rPr lang="en-US" altLang="zh-CN" sz="1800" b="0"/>
              <a:t>flex-direction: row;		  	</a:t>
            </a:r>
          </a:p>
          <a:p>
            <a:pPr marL="228600" lvl="1" indent="0">
              <a:lnSpc>
                <a:spcPts val="1400"/>
              </a:lnSpc>
              <a:buClr>
                <a:srgbClr val="C00000"/>
              </a:buClr>
              <a:buNone/>
            </a:pPr>
            <a:r>
              <a:rPr lang="en-US" altLang="zh-CN" sz="1800" b="0"/>
              <a:t>flex-wrap: wrap;		  	</a:t>
            </a:r>
          </a:p>
          <a:p>
            <a:pPr marL="228600" lvl="1" indent="0">
              <a:lnSpc>
                <a:spcPts val="1400"/>
              </a:lnSpc>
              <a:buClr>
                <a:srgbClr val="C00000"/>
              </a:buClr>
              <a:buNone/>
            </a:pPr>
            <a:r>
              <a:rPr lang="en-US" altLang="zh-CN" sz="1800" b="0"/>
              <a:t>=》		  	</a:t>
            </a:r>
          </a:p>
          <a:p>
            <a:pPr marL="228600" lvl="1" indent="0">
              <a:lnSpc>
                <a:spcPts val="1400"/>
              </a:lnSpc>
              <a:buClr>
                <a:srgbClr val="C00000"/>
              </a:buClr>
              <a:buNone/>
            </a:pPr>
            <a:r>
              <a:rPr lang="en-US" altLang="zh-CN" sz="1800" b="0"/>
              <a:t>flex-flow: row wrap;</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p:cNvSpPr>
          <p:nvPr>
            <p:ph type="title"/>
          </p:nvPr>
        </p:nvSpPr>
        <p:spPr/>
        <p:txBody>
          <a:bodyPr vert="horz" wrap="square" lIns="90333" tIns="44376" rIns="90333" bIns="44376" anchor="b"/>
          <a:lstStyle/>
          <a:p>
            <a:r>
              <a:rPr lang="zh-CN" altLang="en-US"/>
              <a:t>伸缩盒布局</a:t>
            </a:r>
          </a:p>
        </p:txBody>
      </p:sp>
      <p:sp>
        <p:nvSpPr>
          <p:cNvPr id="156674"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伸缩盒布局（</a:t>
            </a:r>
            <a:r>
              <a:rPr lang="en-US" altLang="zh-CN"/>
              <a:t> Flexbox </a:t>
            </a:r>
            <a:r>
              <a:rPr lang="zh-CN" altLang="en-US"/>
              <a:t>）</a:t>
            </a:r>
          </a:p>
          <a:p>
            <a:pPr marL="228600" lvl="1" indent="0">
              <a:buClr>
                <a:srgbClr val="C00000"/>
              </a:buClr>
            </a:pPr>
            <a:r>
              <a:rPr lang="zh-CN" altLang="en-US" sz="1800" b="0"/>
              <a:t>等比例划分</a:t>
            </a:r>
            <a:endParaRPr lang="en-US" altLang="zh-CN" sz="1800" b="0"/>
          </a:p>
          <a:p>
            <a:pPr marL="228600" lvl="1" indent="0">
              <a:lnSpc>
                <a:spcPts val="1400"/>
              </a:lnSpc>
              <a:buClr>
                <a:srgbClr val="C00000"/>
              </a:buClr>
              <a:buNone/>
            </a:pPr>
            <a:r>
              <a:rPr lang="en-US" altLang="zh-CN" sz="1800" b="0"/>
              <a:t>section {	       </a:t>
            </a:r>
          </a:p>
          <a:p>
            <a:pPr marL="228600" lvl="1" indent="0">
              <a:lnSpc>
                <a:spcPts val="1400"/>
              </a:lnSpc>
              <a:buClr>
                <a:srgbClr val="C00000"/>
              </a:buClr>
              <a:buNone/>
            </a:pPr>
            <a:r>
              <a:rPr lang="en-US" altLang="zh-CN" sz="1800" b="0"/>
              <a:t>	display: flex;	 </a:t>
            </a:r>
          </a:p>
          <a:p>
            <a:pPr marL="228600" lvl="1" indent="0">
              <a:lnSpc>
                <a:spcPts val="1400"/>
              </a:lnSpc>
              <a:buClr>
                <a:srgbClr val="C00000"/>
              </a:buClr>
              <a:buNone/>
            </a:pPr>
            <a:r>
              <a:rPr lang="en-US" altLang="zh-CN" sz="1800" b="0"/>
              <a:t>}  </a:t>
            </a:r>
          </a:p>
          <a:p>
            <a:pPr marL="228600" lvl="1" indent="0">
              <a:lnSpc>
                <a:spcPts val="1400"/>
              </a:lnSpc>
              <a:buClr>
                <a:srgbClr val="C00000"/>
              </a:buClr>
              <a:buNone/>
            </a:pPr>
            <a:r>
              <a:rPr lang="en-US" altLang="zh-CN" sz="1800" b="0"/>
              <a:t>article {			</a:t>
            </a:r>
          </a:p>
          <a:p>
            <a:pPr marL="228600" lvl="1" indent="0">
              <a:lnSpc>
                <a:spcPts val="1400"/>
              </a:lnSpc>
              <a:buClr>
                <a:srgbClr val="C00000"/>
              </a:buClr>
              <a:buNone/>
            </a:pPr>
            <a:r>
              <a:rPr lang="en-US" altLang="zh-CN" sz="1800" b="0"/>
              <a:t>	flex: 1;		</a:t>
            </a:r>
          </a:p>
          <a:p>
            <a:pPr marL="228600" lvl="1" indent="0">
              <a:lnSpc>
                <a:spcPts val="1400"/>
              </a:lnSpc>
              <a:buClr>
                <a:srgbClr val="C00000"/>
              </a:buClr>
              <a:buNone/>
            </a:pPr>
            <a:r>
              <a:rPr lang="en-US" altLang="zh-CN" sz="1800" b="0"/>
              <a:t>}		</a:t>
            </a:r>
          </a:p>
          <a:p>
            <a:pPr marL="228600" lvl="1" indent="0">
              <a:lnSpc>
                <a:spcPts val="1400"/>
              </a:lnSpc>
              <a:buClr>
                <a:srgbClr val="C00000"/>
              </a:buClr>
              <a:buNone/>
            </a:pPr>
            <a:r>
              <a:rPr lang="en-US" altLang="zh-CN" sz="1800" b="0"/>
              <a:t>article:nth-of-type(3) {</a:t>
            </a:r>
          </a:p>
          <a:p>
            <a:pPr marL="228600" lvl="1" indent="0">
              <a:lnSpc>
                <a:spcPts val="1400"/>
              </a:lnSpc>
              <a:buClr>
                <a:srgbClr val="C00000"/>
              </a:buClr>
              <a:buNone/>
            </a:pPr>
            <a:r>
              <a:rPr lang="en-US" altLang="zh-CN" sz="1800" b="0"/>
              <a:t>	flex: 2;		</a:t>
            </a:r>
          </a:p>
          <a:p>
            <a:pPr marL="228600" lvl="1" indent="0">
              <a:lnSpc>
                <a:spcPts val="1400"/>
              </a:lnSpc>
              <a:buClr>
                <a:srgbClr val="C00000"/>
              </a:buClr>
              <a:buNone/>
            </a:pPr>
            <a:r>
              <a:rPr lang="en-US" altLang="zh-CN" sz="1800" b="0"/>
              <a:t>}		</a:t>
            </a:r>
          </a:p>
          <a:p>
            <a:pPr marL="228600" lvl="1" indent="0">
              <a:buClr>
                <a:srgbClr val="C00000"/>
              </a:buClr>
              <a:buNone/>
            </a:pPr>
            <a:r>
              <a:rPr lang="zh-CN" altLang="en-US" sz="1800" b="0"/>
              <a:t>父元素</a:t>
            </a:r>
            <a:r>
              <a:rPr lang="en-US" altLang="zh-CN" sz="1800" b="0"/>
              <a:t>section</a:t>
            </a:r>
            <a:r>
              <a:rPr lang="zh-CN" altLang="en-US" sz="1800" b="0"/>
              <a:t>为一个伸缩盒子容器，</a:t>
            </a:r>
            <a:r>
              <a:rPr lang="en-US" altLang="zh-CN" sz="1800" b="0"/>
              <a:t>article</a:t>
            </a:r>
            <a:r>
              <a:rPr lang="zh-CN" altLang="en-US" sz="1800" b="0"/>
              <a:t>各占一份，第三个</a:t>
            </a:r>
            <a:r>
              <a:rPr lang="en-US" altLang="zh-CN" sz="1800" b="0"/>
              <a:t>article</a:t>
            </a:r>
            <a:r>
              <a:rPr lang="zh-CN" altLang="en-US" sz="1800" b="0"/>
              <a:t>占</a:t>
            </a:r>
            <a:r>
              <a:rPr lang="en-US" altLang="zh-CN" sz="1800" b="0"/>
              <a:t>2</a:t>
            </a:r>
            <a:r>
              <a:rPr lang="zh-CN" altLang="en-US" sz="1800" b="0"/>
              <a:t>份，假如共有</a:t>
            </a:r>
            <a:r>
              <a:rPr lang="en-US" altLang="zh-CN" sz="1800" b="0"/>
              <a:t>3</a:t>
            </a:r>
            <a:r>
              <a:rPr lang="zh-CN" altLang="en-US" sz="1800" b="0"/>
              <a:t>个</a:t>
            </a:r>
            <a:r>
              <a:rPr lang="en-US" altLang="zh-CN" sz="1800" b="0"/>
              <a:t>article</a:t>
            </a:r>
            <a:r>
              <a:rPr lang="zh-CN" altLang="en-US" sz="1800" b="0"/>
              <a:t>，第一个、第二个</a:t>
            </a:r>
            <a:r>
              <a:rPr lang="en-US" altLang="zh-CN" sz="1800" b="0"/>
              <a:t>article</a:t>
            </a:r>
            <a:r>
              <a:rPr lang="zh-CN" altLang="en-US" sz="1800" b="0"/>
              <a:t>占</a:t>
            </a:r>
            <a:r>
              <a:rPr lang="en-US" altLang="zh-CN" sz="1800" b="0"/>
              <a:t>1/4</a:t>
            </a:r>
            <a:r>
              <a:rPr lang="zh-CN" altLang="en-US" sz="1800" b="0"/>
              <a:t>，第三个占</a:t>
            </a:r>
            <a:r>
              <a:rPr lang="en-US" altLang="zh-CN" sz="1800" b="0"/>
              <a:t>1/2</a:t>
            </a:r>
            <a:r>
              <a:rPr lang="zh-CN" altLang="en-US" sz="1800" b="0"/>
              <a:t>。</a:t>
            </a:r>
            <a:endParaRPr lang="en-US" altLang="zh-CN" sz="1800" b="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p:cNvSpPr>
          <p:nvPr>
            <p:ph type="title"/>
          </p:nvPr>
        </p:nvSpPr>
        <p:spPr/>
        <p:txBody>
          <a:bodyPr vert="horz" wrap="square" lIns="90333" tIns="44376" rIns="90333" bIns="44376" anchor="b"/>
          <a:lstStyle/>
          <a:p>
            <a:r>
              <a:rPr lang="zh-CN" altLang="en-US"/>
              <a:t>伸缩盒布局</a:t>
            </a:r>
          </a:p>
        </p:txBody>
      </p:sp>
      <p:sp>
        <p:nvSpPr>
          <p:cNvPr id="157698"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伸缩盒布局（</a:t>
            </a:r>
            <a:r>
              <a:rPr lang="en-US" altLang="zh-CN"/>
              <a:t> Flexbox </a:t>
            </a:r>
            <a:r>
              <a:rPr lang="zh-CN" altLang="en-US"/>
              <a:t>）</a:t>
            </a:r>
          </a:p>
          <a:p>
            <a:pPr marL="228600" lvl="1" indent="0">
              <a:buClr>
                <a:srgbClr val="C00000"/>
              </a:buClr>
            </a:pPr>
            <a:r>
              <a:rPr lang="zh-CN" altLang="en-US" sz="1800" b="0"/>
              <a:t>剩余部分等比例划分</a:t>
            </a:r>
            <a:endParaRPr lang="en-US" altLang="zh-CN" sz="1800" b="0"/>
          </a:p>
          <a:p>
            <a:pPr marL="228600" lvl="1" indent="0">
              <a:lnSpc>
                <a:spcPts val="1400"/>
              </a:lnSpc>
              <a:buClr>
                <a:srgbClr val="C00000"/>
              </a:buClr>
              <a:buNone/>
            </a:pPr>
            <a:r>
              <a:rPr lang="en-US" altLang="zh-CN" sz="1800" b="0"/>
              <a:t>section {	       </a:t>
            </a:r>
          </a:p>
          <a:p>
            <a:pPr marL="228600" lvl="1" indent="0">
              <a:lnSpc>
                <a:spcPts val="1400"/>
              </a:lnSpc>
              <a:buClr>
                <a:srgbClr val="C00000"/>
              </a:buClr>
              <a:buNone/>
            </a:pPr>
            <a:r>
              <a:rPr lang="en-US" altLang="zh-CN" sz="1800" b="0"/>
              <a:t>	display: flex;	 </a:t>
            </a:r>
          </a:p>
          <a:p>
            <a:pPr marL="228600" lvl="1" indent="0">
              <a:lnSpc>
                <a:spcPts val="1400"/>
              </a:lnSpc>
              <a:buClr>
                <a:srgbClr val="C00000"/>
              </a:buClr>
              <a:buNone/>
            </a:pPr>
            <a:r>
              <a:rPr lang="en-US" altLang="zh-CN" sz="1800" b="0"/>
              <a:t>}  </a:t>
            </a:r>
          </a:p>
          <a:p>
            <a:pPr marL="228600" lvl="1" indent="0">
              <a:lnSpc>
                <a:spcPts val="1400"/>
              </a:lnSpc>
              <a:buClr>
                <a:srgbClr val="C00000"/>
              </a:buClr>
              <a:buNone/>
            </a:pPr>
            <a:r>
              <a:rPr lang="en-US" altLang="zh-CN" sz="1800" b="0"/>
              <a:t>article {			</a:t>
            </a:r>
          </a:p>
          <a:p>
            <a:pPr marL="228600" lvl="1" indent="0">
              <a:lnSpc>
                <a:spcPts val="1400"/>
              </a:lnSpc>
              <a:buClr>
                <a:srgbClr val="C00000"/>
              </a:buClr>
              <a:buNone/>
            </a:pPr>
            <a:r>
              <a:rPr lang="en-US" altLang="zh-CN" sz="1800" b="0"/>
              <a:t>	flex: 1</a:t>
            </a:r>
            <a:r>
              <a:rPr lang="zh-CN" altLang="en-US" sz="1800" b="0"/>
              <a:t> </a:t>
            </a:r>
            <a:r>
              <a:rPr lang="is-IS" altLang="zh-CN" sz="1800" b="0"/>
              <a:t>200px</a:t>
            </a:r>
            <a:r>
              <a:rPr lang="en-US" altLang="zh-CN" sz="1800" b="0"/>
              <a:t>;		</a:t>
            </a:r>
          </a:p>
          <a:p>
            <a:pPr marL="228600" lvl="1" indent="0">
              <a:lnSpc>
                <a:spcPts val="1400"/>
              </a:lnSpc>
              <a:buClr>
                <a:srgbClr val="C00000"/>
              </a:buClr>
              <a:buNone/>
            </a:pPr>
            <a:r>
              <a:rPr lang="en-US" altLang="zh-CN" sz="1800" b="0"/>
              <a:t>}		</a:t>
            </a:r>
          </a:p>
          <a:p>
            <a:pPr marL="228600" lvl="1" indent="0">
              <a:lnSpc>
                <a:spcPts val="1400"/>
              </a:lnSpc>
              <a:buClr>
                <a:srgbClr val="C00000"/>
              </a:buClr>
              <a:buNone/>
            </a:pPr>
            <a:r>
              <a:rPr lang="en-US" altLang="zh-CN" sz="1800" b="0"/>
              <a:t>article:nth-of-type(3) {</a:t>
            </a:r>
          </a:p>
          <a:p>
            <a:pPr marL="228600" lvl="1" indent="0">
              <a:lnSpc>
                <a:spcPts val="1400"/>
              </a:lnSpc>
              <a:buClr>
                <a:srgbClr val="C00000"/>
              </a:buClr>
              <a:buNone/>
            </a:pPr>
            <a:r>
              <a:rPr lang="en-US" altLang="zh-CN" sz="1800" b="0"/>
              <a:t>	flex: 2</a:t>
            </a:r>
            <a:r>
              <a:rPr lang="zh-CN" altLang="en-US" sz="1800" b="0"/>
              <a:t> </a:t>
            </a:r>
            <a:r>
              <a:rPr lang="is-IS" altLang="zh-CN" sz="1800" b="0"/>
              <a:t>200px</a:t>
            </a:r>
            <a:r>
              <a:rPr lang="en-US" altLang="zh-CN" sz="1800" b="0"/>
              <a:t>;		</a:t>
            </a:r>
          </a:p>
          <a:p>
            <a:pPr marL="228600" lvl="1" indent="0">
              <a:lnSpc>
                <a:spcPts val="1400"/>
              </a:lnSpc>
              <a:buClr>
                <a:srgbClr val="C00000"/>
              </a:buClr>
              <a:buNone/>
            </a:pPr>
            <a:r>
              <a:rPr lang="en-US" altLang="zh-CN" sz="1800" b="0"/>
              <a:t>}		</a:t>
            </a:r>
          </a:p>
          <a:p>
            <a:pPr marL="228600" lvl="1" indent="0">
              <a:buClr>
                <a:srgbClr val="C00000"/>
              </a:buClr>
              <a:buNone/>
            </a:pPr>
            <a:r>
              <a:rPr lang="zh-CN" altLang="en-US" sz="1800" b="0"/>
              <a:t>父元素</a:t>
            </a:r>
            <a:r>
              <a:rPr lang="en-US" altLang="zh-CN" sz="1800" b="0"/>
              <a:t>section</a:t>
            </a:r>
            <a:r>
              <a:rPr lang="zh-CN" altLang="en-US" sz="1800" b="0"/>
              <a:t>为一个伸缩盒子容器，每个</a:t>
            </a:r>
            <a:r>
              <a:rPr lang="en-US" altLang="zh-CN" sz="1800" b="0"/>
              <a:t>article</a:t>
            </a:r>
            <a:r>
              <a:rPr lang="zh-CN" altLang="en-US" sz="1800" b="0"/>
              <a:t>的宽度至少</a:t>
            </a:r>
            <a:r>
              <a:rPr lang="en-US" altLang="zh-CN" sz="1800" b="0"/>
              <a:t>200px</a:t>
            </a:r>
            <a:r>
              <a:rPr lang="zh-CN" altLang="en-US" sz="1800" b="0"/>
              <a:t>，对于屏幕的剩余部分，</a:t>
            </a:r>
            <a:r>
              <a:rPr lang="en-US" altLang="zh-CN" sz="1800" b="0"/>
              <a:t>article</a:t>
            </a:r>
            <a:r>
              <a:rPr lang="zh-CN" altLang="en-US" sz="1800" b="0"/>
              <a:t>各占一份，第三个</a:t>
            </a:r>
            <a:r>
              <a:rPr lang="en-US" altLang="zh-CN" sz="1800" b="0"/>
              <a:t>article</a:t>
            </a:r>
            <a:r>
              <a:rPr lang="zh-CN" altLang="en-US" sz="1800" b="0"/>
              <a:t>占</a:t>
            </a:r>
            <a:r>
              <a:rPr lang="en-US" altLang="zh-CN" sz="1800" b="0"/>
              <a:t>2</a:t>
            </a:r>
            <a:r>
              <a:rPr lang="zh-CN" altLang="en-US" sz="1800" b="0"/>
              <a:t>份，假如共有</a:t>
            </a:r>
            <a:r>
              <a:rPr lang="en-US" altLang="zh-CN" sz="1800" b="0"/>
              <a:t>3</a:t>
            </a:r>
            <a:r>
              <a:rPr lang="zh-CN" altLang="en-US" sz="1800" b="0"/>
              <a:t>个</a:t>
            </a:r>
            <a:r>
              <a:rPr lang="en-US" altLang="zh-CN" sz="1800" b="0"/>
              <a:t>article</a:t>
            </a:r>
            <a:r>
              <a:rPr lang="zh-CN" altLang="en-US" sz="1800" b="0"/>
              <a:t>，第一个、第二个</a:t>
            </a:r>
            <a:r>
              <a:rPr lang="en-US" altLang="zh-CN" sz="1800" b="0"/>
              <a:t>article</a:t>
            </a:r>
            <a:r>
              <a:rPr lang="zh-CN" altLang="en-US" sz="1800" b="0"/>
              <a:t>占</a:t>
            </a:r>
            <a:r>
              <a:rPr lang="en-US" altLang="zh-CN" sz="1800" b="0"/>
              <a:t>1/4</a:t>
            </a:r>
            <a:r>
              <a:rPr lang="zh-CN" altLang="en-US" sz="1800" b="0"/>
              <a:t>，第三个占</a:t>
            </a:r>
            <a:r>
              <a:rPr lang="en-US" altLang="zh-CN" sz="1800" b="0"/>
              <a:t>1/2</a:t>
            </a:r>
            <a:r>
              <a:rPr lang="zh-CN" altLang="en-US" sz="1800" b="0"/>
              <a:t>。</a:t>
            </a:r>
            <a:endParaRPr lang="en-US" altLang="zh-CN" sz="1800" b="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p:cNvSpPr>
          <p:nvPr>
            <p:ph type="title"/>
          </p:nvPr>
        </p:nvSpPr>
        <p:spPr/>
        <p:txBody>
          <a:bodyPr vert="horz" wrap="square" lIns="90333" tIns="44376" rIns="90333" bIns="44376" anchor="b"/>
          <a:lstStyle/>
          <a:p>
            <a:r>
              <a:rPr lang="zh-CN" altLang="en-US"/>
              <a:t>伸缩盒布局</a:t>
            </a:r>
          </a:p>
        </p:txBody>
      </p:sp>
      <p:sp>
        <p:nvSpPr>
          <p:cNvPr id="158722"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伸缩盒布局（</a:t>
            </a:r>
            <a:r>
              <a:rPr lang="en-US" altLang="zh-CN"/>
              <a:t> Flexbox </a:t>
            </a:r>
            <a:r>
              <a:rPr lang="zh-CN" altLang="en-US"/>
              <a:t>）</a:t>
            </a:r>
          </a:p>
          <a:p>
            <a:pPr marL="228600" lvl="1" indent="0">
              <a:buClr>
                <a:srgbClr val="C00000"/>
              </a:buClr>
            </a:pPr>
            <a:r>
              <a:rPr lang="zh-CN" altLang="en-US" sz="1800" b="0"/>
              <a:t>纵向居中</a:t>
            </a:r>
            <a:r>
              <a:rPr lang="en-US" altLang="zh-CN" sz="1800" b="0"/>
              <a:t>&amp;</a:t>
            </a:r>
            <a:r>
              <a:rPr lang="zh-CN" altLang="en-US" sz="1800" b="0"/>
              <a:t>横向伸缩</a:t>
            </a:r>
            <a:endParaRPr lang="en-US" altLang="zh-CN" sz="1800" b="0"/>
          </a:p>
          <a:p>
            <a:pPr lvl="2">
              <a:lnSpc>
                <a:spcPts val="1675"/>
              </a:lnSpc>
              <a:spcBef>
                <a:spcPts val="300"/>
              </a:spcBef>
              <a:spcAft>
                <a:spcPts val="300"/>
              </a:spcAft>
              <a:buClr>
                <a:srgbClr val="C00000"/>
              </a:buClr>
            </a:pPr>
            <a:r>
              <a:rPr lang="en-US" altLang="zh-CN"/>
              <a:t>1. align-items: center;	</a:t>
            </a:r>
            <a:r>
              <a:rPr lang="en-US" altLang="zh-CN" sz="1400" b="0"/>
              <a:t>	</a:t>
            </a:r>
          </a:p>
          <a:p>
            <a:pPr lvl="2">
              <a:lnSpc>
                <a:spcPts val="1675"/>
              </a:lnSpc>
              <a:spcBef>
                <a:spcPts val="300"/>
              </a:spcBef>
              <a:spcAft>
                <a:spcPts val="300"/>
              </a:spcAft>
              <a:buClr>
                <a:srgbClr val="C00000"/>
              </a:buClr>
              <a:buNone/>
            </a:pPr>
            <a:r>
              <a:rPr lang="zh-CN" altLang="en-US" b="0"/>
              <a:t>控制伸缩盒子在垂直轴上的显示。			</a:t>
            </a:r>
            <a:endParaRPr lang="en-US" altLang="zh-CN" b="0"/>
          </a:p>
          <a:p>
            <a:pPr lvl="2">
              <a:lnSpc>
                <a:spcPts val="1675"/>
              </a:lnSpc>
              <a:spcBef>
                <a:spcPts val="300"/>
              </a:spcBef>
              <a:spcAft>
                <a:spcPts val="300"/>
              </a:spcAft>
              <a:buClr>
                <a:srgbClr val="C00000"/>
              </a:buClr>
              <a:buNone/>
            </a:pPr>
            <a:r>
              <a:rPr lang="zh-CN" altLang="en-US" b="0"/>
              <a:t>取值：				</a:t>
            </a:r>
            <a:endParaRPr lang="en-US" altLang="zh-CN" b="0"/>
          </a:p>
          <a:p>
            <a:pPr lvl="2">
              <a:lnSpc>
                <a:spcPts val="1675"/>
              </a:lnSpc>
              <a:spcBef>
                <a:spcPts val="300"/>
              </a:spcBef>
              <a:spcAft>
                <a:spcPts val="300"/>
              </a:spcAft>
              <a:buClr>
                <a:srgbClr val="C00000"/>
              </a:buClr>
              <a:buNone/>
            </a:pPr>
            <a:r>
              <a:rPr lang="en-US" altLang="zh-CN" b="0"/>
              <a:t>stretch	</a:t>
            </a:r>
            <a:r>
              <a:rPr lang="zh-CN" altLang="en-US" b="0"/>
              <a:t>：</a:t>
            </a:r>
            <a:r>
              <a:rPr lang="en-US" altLang="zh-CN" b="0"/>
              <a:t>【</a:t>
            </a:r>
            <a:r>
              <a:rPr lang="zh-CN" altLang="en-US" b="0"/>
              <a:t>默认值</a:t>
            </a:r>
            <a:r>
              <a:rPr lang="en-US" altLang="zh-CN" b="0"/>
              <a:t>】</a:t>
            </a:r>
            <a:r>
              <a:rPr lang="zh-CN" altLang="en-US" b="0"/>
              <a:t>将盒子在</a:t>
            </a:r>
            <a:r>
              <a:rPr lang="en-US" altLang="zh-CN" b="0"/>
              <a:t>Y</a:t>
            </a:r>
            <a:r>
              <a:rPr lang="zh-CN" altLang="en-US" b="0"/>
              <a:t>轴上进行拉伸，直至适应整个伸缩盒子容器。	</a:t>
            </a:r>
            <a:endParaRPr lang="en-US" altLang="zh-CN" b="0"/>
          </a:p>
          <a:p>
            <a:pPr lvl="2">
              <a:lnSpc>
                <a:spcPts val="1675"/>
              </a:lnSpc>
              <a:spcBef>
                <a:spcPts val="300"/>
              </a:spcBef>
              <a:spcAft>
                <a:spcPts val="300"/>
              </a:spcAft>
              <a:buClr>
                <a:srgbClr val="C00000"/>
              </a:buClr>
              <a:buNone/>
            </a:pPr>
            <a:r>
              <a:rPr lang="en-US" altLang="zh-CN" b="0"/>
              <a:t>center	</a:t>
            </a:r>
            <a:r>
              <a:rPr lang="zh-CN" altLang="en-US" b="0"/>
              <a:t>：盒子在</a:t>
            </a:r>
            <a:r>
              <a:rPr lang="en-US" altLang="zh-CN" b="0"/>
              <a:t>Y</a:t>
            </a:r>
            <a:r>
              <a:rPr lang="zh-CN" altLang="en-US" b="0"/>
              <a:t>轴中心显示。</a:t>
            </a:r>
            <a:endParaRPr lang="en-US" altLang="zh-CN" b="0"/>
          </a:p>
          <a:p>
            <a:pPr lvl="2">
              <a:lnSpc>
                <a:spcPts val="1675"/>
              </a:lnSpc>
              <a:spcBef>
                <a:spcPts val="300"/>
              </a:spcBef>
              <a:spcAft>
                <a:spcPts val="300"/>
              </a:spcAft>
              <a:buClr>
                <a:srgbClr val="C00000"/>
              </a:buClr>
              <a:buNone/>
            </a:pPr>
            <a:r>
              <a:rPr lang="en-US" altLang="zh-CN" b="0"/>
              <a:t>flex-start </a:t>
            </a:r>
            <a:r>
              <a:rPr lang="zh-CN" altLang="en-US" b="0"/>
              <a:t>：在伸缩盒子容器的伸缩开始位置显示，即伸缩盒子容器顶部	</a:t>
            </a:r>
            <a:endParaRPr lang="en-US" altLang="zh-CN" b="0"/>
          </a:p>
          <a:p>
            <a:pPr lvl="2">
              <a:lnSpc>
                <a:spcPts val="1675"/>
              </a:lnSpc>
              <a:spcBef>
                <a:spcPts val="300"/>
              </a:spcBef>
              <a:spcAft>
                <a:spcPts val="300"/>
              </a:spcAft>
              <a:buClr>
                <a:srgbClr val="C00000"/>
              </a:buClr>
              <a:buNone/>
            </a:pPr>
            <a:r>
              <a:rPr lang="en-US" altLang="zh-CN" b="0"/>
              <a:t>flex-end</a:t>
            </a:r>
            <a:r>
              <a:rPr lang="zh-CN" altLang="en-US" b="0"/>
              <a:t>：在伸缩盒子容器的伸缩结束位置显示，即伸缩盒子容器底部	</a:t>
            </a:r>
            <a:r>
              <a:rPr lang="zh-CN" altLang="en-US" sz="1400" b="0"/>
              <a:t>	</a:t>
            </a:r>
            <a:endParaRPr lang="en-US" altLang="zh-CN" sz="1400" b="0"/>
          </a:p>
          <a:p>
            <a:pPr lvl="2">
              <a:lnSpc>
                <a:spcPts val="1675"/>
              </a:lnSpc>
              <a:spcBef>
                <a:spcPts val="300"/>
              </a:spcBef>
              <a:spcAft>
                <a:spcPts val="300"/>
              </a:spcAft>
              <a:buClr>
                <a:srgbClr val="C00000"/>
              </a:buClr>
            </a:pPr>
            <a:r>
              <a:rPr lang="en-US" altLang="zh-CN"/>
              <a:t>2. justify-content</a:t>
            </a:r>
            <a:r>
              <a:rPr lang="en-US" altLang="zh-CN" sz="1400" b="0"/>
              <a:t>			</a:t>
            </a:r>
          </a:p>
          <a:p>
            <a:pPr lvl="2">
              <a:lnSpc>
                <a:spcPts val="1675"/>
              </a:lnSpc>
              <a:spcBef>
                <a:spcPts val="300"/>
              </a:spcBef>
              <a:spcAft>
                <a:spcPts val="300"/>
              </a:spcAft>
              <a:buClr>
                <a:srgbClr val="C00000"/>
              </a:buClr>
              <a:buNone/>
            </a:pPr>
            <a:r>
              <a:rPr lang="zh-CN" altLang="en-US" b="0"/>
              <a:t>控制伸缩盒子在主轴上的显示。			</a:t>
            </a:r>
            <a:endParaRPr lang="en-US" altLang="zh-CN" b="0"/>
          </a:p>
          <a:p>
            <a:pPr lvl="2">
              <a:lnSpc>
                <a:spcPts val="1675"/>
              </a:lnSpc>
              <a:spcBef>
                <a:spcPts val="300"/>
              </a:spcBef>
              <a:spcAft>
                <a:spcPts val="300"/>
              </a:spcAft>
              <a:buClr>
                <a:srgbClr val="C00000"/>
              </a:buClr>
              <a:buNone/>
            </a:pPr>
            <a:r>
              <a:rPr lang="zh-CN" altLang="en-US" b="0"/>
              <a:t>取值：				</a:t>
            </a:r>
            <a:endParaRPr lang="en-US" altLang="zh-CN" b="0"/>
          </a:p>
          <a:p>
            <a:pPr lvl="2">
              <a:lnSpc>
                <a:spcPts val="1675"/>
              </a:lnSpc>
              <a:spcBef>
                <a:spcPts val="300"/>
              </a:spcBef>
              <a:spcAft>
                <a:spcPts val="300"/>
              </a:spcAft>
              <a:buClr>
                <a:srgbClr val="C00000"/>
              </a:buClr>
              <a:buNone/>
            </a:pPr>
            <a:r>
              <a:rPr lang="en-US" altLang="zh-CN" b="0"/>
              <a:t>flex-start	</a:t>
            </a:r>
            <a:r>
              <a:rPr lang="zh-CN" altLang="en-US" b="0"/>
              <a:t>：</a:t>
            </a:r>
            <a:r>
              <a:rPr lang="en-US" altLang="zh-CN" b="0"/>
              <a:t>【</a:t>
            </a:r>
            <a:r>
              <a:rPr lang="zh-CN" altLang="en-US" b="0"/>
              <a:t>默认值</a:t>
            </a:r>
            <a:r>
              <a:rPr lang="en-US" altLang="zh-CN" b="0"/>
              <a:t>】</a:t>
            </a:r>
            <a:r>
              <a:rPr lang="zh-CN" altLang="en-US" b="0"/>
              <a:t>在主轴的开始显示				</a:t>
            </a:r>
            <a:endParaRPr lang="en-US" altLang="zh-CN" b="0"/>
          </a:p>
          <a:p>
            <a:pPr lvl="2">
              <a:lnSpc>
                <a:spcPts val="1675"/>
              </a:lnSpc>
              <a:spcBef>
                <a:spcPts val="300"/>
              </a:spcBef>
              <a:spcAft>
                <a:spcPts val="300"/>
              </a:spcAft>
              <a:buClr>
                <a:srgbClr val="C00000"/>
              </a:buClr>
              <a:buNone/>
            </a:pPr>
            <a:r>
              <a:rPr lang="en-US" altLang="zh-CN" b="0"/>
              <a:t>flex-end 	</a:t>
            </a:r>
            <a:r>
              <a:rPr lang="zh-CN" altLang="en-US" b="0"/>
              <a:t>：在主轴的结束显示				</a:t>
            </a:r>
            <a:endParaRPr lang="en-US" altLang="zh-CN" b="0"/>
          </a:p>
          <a:p>
            <a:pPr lvl="2">
              <a:lnSpc>
                <a:spcPts val="1675"/>
              </a:lnSpc>
              <a:spcBef>
                <a:spcPts val="300"/>
              </a:spcBef>
              <a:spcAft>
                <a:spcPts val="300"/>
              </a:spcAft>
              <a:buClr>
                <a:srgbClr val="C00000"/>
              </a:buClr>
              <a:buNone/>
            </a:pPr>
            <a:r>
              <a:rPr lang="en-US" altLang="zh-CN" b="0"/>
              <a:t>center 	</a:t>
            </a:r>
            <a:r>
              <a:rPr lang="zh-CN" altLang="en-US" b="0"/>
              <a:t>：在主轴的中心显示				</a:t>
            </a:r>
            <a:endParaRPr lang="en-US" altLang="zh-CN" b="0"/>
          </a:p>
          <a:p>
            <a:pPr lvl="2">
              <a:lnSpc>
                <a:spcPts val="1675"/>
              </a:lnSpc>
              <a:spcBef>
                <a:spcPts val="300"/>
              </a:spcBef>
              <a:spcAft>
                <a:spcPts val="300"/>
              </a:spcAft>
              <a:buClr>
                <a:srgbClr val="C00000"/>
              </a:buClr>
              <a:buNone/>
            </a:pPr>
            <a:r>
              <a:rPr lang="en-US" altLang="zh-CN" b="0"/>
              <a:t>space-around</a:t>
            </a:r>
            <a:r>
              <a:rPr lang="zh-CN" altLang="en-US" b="0"/>
              <a:t>：填充空白自适应在主轴中心显示				</a:t>
            </a:r>
            <a:endParaRPr lang="en-US" altLang="zh-CN" b="0"/>
          </a:p>
          <a:p>
            <a:pPr lvl="2">
              <a:lnSpc>
                <a:spcPts val="1675"/>
              </a:lnSpc>
              <a:spcBef>
                <a:spcPts val="300"/>
              </a:spcBef>
              <a:spcAft>
                <a:spcPts val="300"/>
              </a:spcAft>
              <a:buClr>
                <a:srgbClr val="C00000"/>
              </a:buClr>
              <a:buNone/>
            </a:pPr>
            <a:r>
              <a:rPr lang="en-US" altLang="zh-CN" b="0"/>
              <a:t>space-between</a:t>
            </a:r>
            <a:r>
              <a:rPr lang="zh-CN" altLang="en-US" b="0"/>
              <a:t>：填充空白自适应在主轴中心显示，但是首尾两个元素距离容器没有空白。</a:t>
            </a:r>
            <a:endParaRPr lang="en-US" altLang="zh-CN" b="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p:cNvSpPr>
          <p:nvPr>
            <p:ph type="title"/>
          </p:nvPr>
        </p:nvSpPr>
        <p:spPr/>
        <p:txBody>
          <a:bodyPr vert="horz" wrap="square" lIns="90333" tIns="44376" rIns="90333" bIns="44376" anchor="b"/>
          <a:lstStyle/>
          <a:p>
            <a:r>
              <a:rPr lang="zh-CN" altLang="en-US"/>
              <a:t>网格布局</a:t>
            </a:r>
          </a:p>
        </p:txBody>
      </p:sp>
      <p:sp>
        <p:nvSpPr>
          <p:cNvPr id="159746"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网格布局（</a:t>
            </a:r>
            <a:r>
              <a:rPr lang="en-US" altLang="zh-CN"/>
              <a:t> grid layout </a:t>
            </a:r>
            <a:r>
              <a:rPr lang="zh-CN" altLang="en-US"/>
              <a:t>）</a:t>
            </a:r>
            <a:endParaRPr lang="en-US" altLang="zh-CN"/>
          </a:p>
          <a:p>
            <a:pPr marL="228600" lvl="1" indent="0">
              <a:buClr>
                <a:srgbClr val="C00000"/>
              </a:buClr>
              <a:buNone/>
            </a:pPr>
            <a:r>
              <a:rPr lang="zh-CN" altLang="en-US" sz="1800" b="0"/>
              <a:t>由行，列，沟组成的一种布局方式，当使用网格布局的时候无需考虑每个元素的宽度，只需要考虑每个元素需要占几列。网格布局是利用</a:t>
            </a:r>
            <a:r>
              <a:rPr lang="en-US" altLang="zh-CN" sz="1800" b="0"/>
              <a:t>float</a:t>
            </a:r>
            <a:r>
              <a:rPr lang="zh-CN" altLang="en-US" sz="1800" b="0"/>
              <a:t>属性实现。</a:t>
            </a:r>
            <a:endParaRPr lang="en-US" altLang="zh-CN" sz="1800" b="0"/>
          </a:p>
          <a:p>
            <a:pPr marL="228600" lvl="1" indent="0">
              <a:buClr>
                <a:srgbClr val="C00000"/>
              </a:buClr>
              <a:buNone/>
            </a:pPr>
            <a:endParaRPr lang="en-US" altLang="zh-CN" sz="1800" b="0"/>
          </a:p>
          <a:p>
            <a:pPr marL="228600" lvl="1" indent="0">
              <a:buClr>
                <a:srgbClr val="C00000"/>
              </a:buClr>
              <a:buNone/>
            </a:pPr>
            <a:endParaRPr lang="en-US" altLang="zh-CN" sz="1800" b="0"/>
          </a:p>
          <a:p>
            <a:pPr marL="228600" lvl="1" indent="0">
              <a:buClr>
                <a:srgbClr val="C00000"/>
              </a:buClr>
              <a:buNone/>
            </a:pPr>
            <a:endParaRPr lang="en-US" altLang="zh-CN" sz="1800" b="0"/>
          </a:p>
          <a:p>
            <a:pPr marL="228600" lvl="1" indent="0">
              <a:buClr>
                <a:srgbClr val="C00000"/>
              </a:buClr>
              <a:buNone/>
            </a:pPr>
            <a:endParaRPr lang="zh-CN" altLang="en-US" sz="1800" b="0"/>
          </a:p>
        </p:txBody>
      </p:sp>
      <p:pic>
        <p:nvPicPr>
          <p:cNvPr id="159747" name="图片 1"/>
          <p:cNvPicPr>
            <a:picLocks noChangeAspect="1"/>
          </p:cNvPicPr>
          <p:nvPr/>
        </p:nvPicPr>
        <p:blipFill>
          <a:blip r:embed="rId2" cstate="print"/>
          <a:stretch>
            <a:fillRect/>
          </a:stretch>
        </p:blipFill>
        <p:spPr>
          <a:xfrm>
            <a:off x="533400" y="1828800"/>
            <a:ext cx="7696200" cy="3563938"/>
          </a:xfrm>
          <a:prstGeom prst="rect">
            <a:avLst/>
          </a:prstGeom>
          <a:noFill/>
          <a:ln w="9525">
            <a:noFill/>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p:cNvSpPr>
          <p:nvPr>
            <p:ph type="title"/>
          </p:nvPr>
        </p:nvSpPr>
        <p:spPr/>
        <p:txBody>
          <a:bodyPr vert="horz" wrap="square" lIns="90333" tIns="44376" rIns="90333" bIns="44376" anchor="b"/>
          <a:lstStyle/>
          <a:p>
            <a:r>
              <a:rPr lang="zh-CN" altLang="en-US"/>
              <a:t>网格布局</a:t>
            </a:r>
          </a:p>
        </p:txBody>
      </p:sp>
      <p:sp>
        <p:nvSpPr>
          <p:cNvPr id="160770"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网格布局（</a:t>
            </a:r>
            <a:r>
              <a:rPr lang="en-US" altLang="zh-CN"/>
              <a:t> grid layout </a:t>
            </a:r>
            <a:r>
              <a:rPr lang="zh-CN" altLang="en-US"/>
              <a:t>）</a:t>
            </a:r>
          </a:p>
          <a:p>
            <a:pPr marL="228600" lvl="1" indent="0">
              <a:buClr>
                <a:srgbClr val="C00000"/>
              </a:buClr>
            </a:pPr>
            <a:r>
              <a:rPr lang="zh-CN" altLang="en-US" sz="1800" b="0"/>
              <a:t>创建一个固定长度的网格布局</a:t>
            </a:r>
            <a:r>
              <a:rPr lang="en-US" altLang="zh-CN" sz="1800" b="0"/>
              <a:t>【</a:t>
            </a:r>
            <a:r>
              <a:rPr lang="zh-CN" altLang="en-US" sz="1800" b="0"/>
              <a:t>框架</a:t>
            </a:r>
            <a:r>
              <a:rPr lang="en-US" altLang="zh-CN" sz="1800" b="0"/>
              <a:t>】</a:t>
            </a:r>
          </a:p>
          <a:p>
            <a:pPr marL="228600" lvl="1" indent="0">
              <a:buClr>
                <a:srgbClr val="C00000"/>
              </a:buClr>
              <a:buNone/>
            </a:pPr>
            <a:r>
              <a:rPr lang="zh-CN" altLang="en-US" sz="1800" b="0"/>
              <a:t>一行要想显示多列，需要固定容器的宽度，然后每一列占一定量的宽度。并且具有一定量的间隔，我们采取如下方式</a:t>
            </a:r>
            <a:endParaRPr lang="en-US" altLang="zh-CN" sz="1800" b="0"/>
          </a:p>
        </p:txBody>
      </p:sp>
      <p:pic>
        <p:nvPicPr>
          <p:cNvPr id="160771" name="图片 2"/>
          <p:cNvPicPr>
            <a:picLocks noChangeAspect="1"/>
          </p:cNvPicPr>
          <p:nvPr/>
        </p:nvPicPr>
        <p:blipFill>
          <a:blip r:embed="rId2" cstate="print"/>
          <a:stretch>
            <a:fillRect/>
          </a:stretch>
        </p:blipFill>
        <p:spPr>
          <a:xfrm>
            <a:off x="307975" y="2233613"/>
            <a:ext cx="2684463" cy="3046412"/>
          </a:xfrm>
          <a:prstGeom prst="rect">
            <a:avLst/>
          </a:prstGeom>
          <a:noFill/>
          <a:ln w="9525">
            <a:noFill/>
          </a:ln>
        </p:spPr>
      </p:pic>
      <p:pic>
        <p:nvPicPr>
          <p:cNvPr id="160772" name="图片 4"/>
          <p:cNvPicPr>
            <a:picLocks noChangeAspect="1"/>
          </p:cNvPicPr>
          <p:nvPr/>
        </p:nvPicPr>
        <p:blipFill>
          <a:blip r:embed="rId3" cstate="print"/>
          <a:stretch>
            <a:fillRect/>
          </a:stretch>
        </p:blipFill>
        <p:spPr>
          <a:xfrm>
            <a:off x="3313113" y="3382963"/>
            <a:ext cx="3919537" cy="1836737"/>
          </a:xfrm>
          <a:prstGeom prst="rect">
            <a:avLst/>
          </a:prstGeom>
          <a:noFill/>
          <a:ln w="9525">
            <a:noFill/>
          </a:ln>
        </p:spPr>
      </p:pic>
      <p:pic>
        <p:nvPicPr>
          <p:cNvPr id="160773" name="图片 5"/>
          <p:cNvPicPr>
            <a:picLocks noChangeAspect="1"/>
          </p:cNvPicPr>
          <p:nvPr/>
        </p:nvPicPr>
        <p:blipFill>
          <a:blip r:embed="rId4" cstate="print"/>
          <a:stretch>
            <a:fillRect/>
          </a:stretch>
        </p:blipFill>
        <p:spPr>
          <a:xfrm>
            <a:off x="3275013" y="2132013"/>
            <a:ext cx="3963987" cy="1276350"/>
          </a:xfrm>
          <a:prstGeom prst="rect">
            <a:avLst/>
          </a:prstGeom>
          <a:noFill/>
          <a:ln w="9525">
            <a:noFill/>
          </a:ln>
        </p:spPr>
      </p:pic>
      <p:pic>
        <p:nvPicPr>
          <p:cNvPr id="160774" name="图片 6"/>
          <p:cNvPicPr>
            <a:picLocks noChangeAspect="1"/>
          </p:cNvPicPr>
          <p:nvPr/>
        </p:nvPicPr>
        <p:blipFill>
          <a:blip r:embed="rId5" cstate="print"/>
          <a:stretch>
            <a:fillRect/>
          </a:stretch>
        </p:blipFill>
        <p:spPr>
          <a:xfrm>
            <a:off x="152400" y="5310188"/>
            <a:ext cx="6934200" cy="1120775"/>
          </a:xfrm>
          <a:prstGeom prst="rect">
            <a:avLst/>
          </a:prstGeom>
          <a:noFill/>
          <a:ln w="9525">
            <a:noFill/>
          </a:ln>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p:cNvSpPr>
          <p:nvPr>
            <p:ph type="title"/>
          </p:nvPr>
        </p:nvSpPr>
        <p:spPr/>
        <p:txBody>
          <a:bodyPr vert="horz" wrap="square" lIns="90333" tIns="44376" rIns="90333" bIns="44376" anchor="b"/>
          <a:lstStyle/>
          <a:p>
            <a:r>
              <a:rPr lang="zh-CN" altLang="en-US"/>
              <a:t>网格布局</a:t>
            </a:r>
          </a:p>
        </p:txBody>
      </p:sp>
      <p:sp>
        <p:nvSpPr>
          <p:cNvPr id="161794"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伸缩盒布局（</a:t>
            </a:r>
            <a:r>
              <a:rPr lang="en-US" altLang="zh-CN"/>
              <a:t> grid layout </a:t>
            </a:r>
            <a:r>
              <a:rPr lang="zh-CN" altLang="en-US"/>
              <a:t>）</a:t>
            </a:r>
            <a:endParaRPr lang="en-US" altLang="zh-CN"/>
          </a:p>
          <a:p>
            <a:pPr marL="228600" lvl="1" indent="0">
              <a:buClr>
                <a:srgbClr val="C00000"/>
              </a:buClr>
            </a:pPr>
            <a:r>
              <a:rPr lang="zh-CN" altLang="en-US" sz="1800" b="0"/>
              <a:t>创建一个流体网格布局框架</a:t>
            </a:r>
            <a:endParaRPr lang="en-US" altLang="zh-CN" sz="1800" b="0"/>
          </a:p>
          <a:p>
            <a:pPr marL="228600" lvl="1" indent="0">
              <a:buClr>
                <a:srgbClr val="C00000"/>
              </a:buClr>
              <a:buNone/>
            </a:pPr>
            <a:r>
              <a:rPr lang="zh-CN" altLang="en-US" sz="1800" b="0"/>
              <a:t>固定长度的网格布局能够进行工作，但是我们刚希望具有一个长度可变的网格，当在改变浏览器视口的时候网格可以放大或者是缩小。为了实现流体网格，我们可以将宽度设置为百分比。</a:t>
            </a:r>
            <a:endParaRPr lang="en-US" altLang="zh-CN" sz="1800" b="0"/>
          </a:p>
        </p:txBody>
      </p:sp>
      <p:pic>
        <p:nvPicPr>
          <p:cNvPr id="161795" name="图片 1"/>
          <p:cNvPicPr>
            <a:picLocks noChangeAspect="1"/>
          </p:cNvPicPr>
          <p:nvPr/>
        </p:nvPicPr>
        <p:blipFill>
          <a:blip r:embed="rId2" cstate="print"/>
          <a:stretch>
            <a:fillRect/>
          </a:stretch>
        </p:blipFill>
        <p:spPr>
          <a:xfrm>
            <a:off x="304800" y="2362200"/>
            <a:ext cx="3721100" cy="2374900"/>
          </a:xfrm>
          <a:prstGeom prst="rect">
            <a:avLst/>
          </a:prstGeom>
          <a:noFill/>
          <a:ln w="9525">
            <a:noFill/>
          </a:ln>
        </p:spPr>
      </p:pic>
      <p:pic>
        <p:nvPicPr>
          <p:cNvPr id="161796" name="图片 2"/>
          <p:cNvPicPr>
            <a:picLocks noChangeAspect="1"/>
          </p:cNvPicPr>
          <p:nvPr/>
        </p:nvPicPr>
        <p:blipFill>
          <a:blip r:embed="rId3" cstate="print"/>
          <a:stretch>
            <a:fillRect/>
          </a:stretch>
        </p:blipFill>
        <p:spPr>
          <a:xfrm>
            <a:off x="312738" y="4768850"/>
            <a:ext cx="3675062" cy="1643063"/>
          </a:xfrm>
          <a:prstGeom prst="rect">
            <a:avLst/>
          </a:prstGeom>
          <a:noFill/>
          <a:ln w="9525">
            <a:noFill/>
          </a:ln>
        </p:spPr>
      </p:pic>
      <p:pic>
        <p:nvPicPr>
          <p:cNvPr id="161797" name="图片 3"/>
          <p:cNvPicPr>
            <a:picLocks noChangeAspect="1"/>
          </p:cNvPicPr>
          <p:nvPr/>
        </p:nvPicPr>
        <p:blipFill>
          <a:blip r:embed="rId4" cstate="print"/>
          <a:stretch>
            <a:fillRect/>
          </a:stretch>
        </p:blipFill>
        <p:spPr>
          <a:xfrm>
            <a:off x="3987800" y="2349500"/>
            <a:ext cx="3994150" cy="3581400"/>
          </a:xfrm>
          <a:prstGeom prst="rect">
            <a:avLst/>
          </a:prstGeom>
          <a:noFill/>
          <a:ln w="9525">
            <a:noFill/>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p:cNvSpPr>
          <p:nvPr>
            <p:ph type="title"/>
          </p:nvPr>
        </p:nvSpPr>
        <p:spPr/>
        <p:txBody>
          <a:bodyPr vert="horz" wrap="square" lIns="90333" tIns="44376" rIns="90333" bIns="44376" anchor="b"/>
          <a:lstStyle/>
          <a:p>
            <a:r>
              <a:rPr lang="zh-CN" altLang="en-US"/>
              <a:t>网格布局</a:t>
            </a:r>
          </a:p>
        </p:txBody>
      </p:sp>
      <p:sp>
        <p:nvSpPr>
          <p:cNvPr id="162818" name="Rectangle 3"/>
          <p:cNvSpPr>
            <a:spLocks noGrp="1"/>
          </p:cNvSpPr>
          <p:nvPr>
            <p:ph type="body" idx="4294967295"/>
          </p:nvPr>
        </p:nvSpPr>
        <p:spPr>
          <a:xfrm>
            <a:off x="0" y="609600"/>
            <a:ext cx="9144000" cy="5813425"/>
          </a:xfrm>
        </p:spPr>
        <p:txBody>
          <a:bodyPr vert="horz" wrap="square" lIns="90050" tIns="45024" rIns="90050" bIns="45024" anchor="t"/>
          <a:lstStyle/>
          <a:p>
            <a:pPr marL="228600" lvl="1" indent="0">
              <a:buClr>
                <a:srgbClr val="C00000"/>
              </a:buClr>
              <a:buNone/>
            </a:pPr>
            <a:r>
              <a:rPr lang="zh-CN" altLang="en-US"/>
              <a:t>伸缩盒布局（</a:t>
            </a:r>
            <a:r>
              <a:rPr lang="en-US" altLang="zh-CN"/>
              <a:t> grid layout </a:t>
            </a:r>
            <a:r>
              <a:rPr lang="zh-CN" altLang="en-US"/>
              <a:t>）</a:t>
            </a:r>
            <a:endParaRPr lang="en-US" altLang="zh-CN"/>
          </a:p>
          <a:p>
            <a:pPr marL="228600" lvl="1" indent="0">
              <a:buClr>
                <a:srgbClr val="C00000"/>
              </a:buClr>
            </a:pPr>
            <a:r>
              <a:rPr lang="zh-CN" altLang="en-US" sz="1800" b="0"/>
              <a:t>网格偏移</a:t>
            </a:r>
            <a:endParaRPr lang="en-US" altLang="zh-CN" sz="1800" b="0"/>
          </a:p>
          <a:p>
            <a:pPr marL="228600" lvl="1" indent="0">
              <a:buClr>
                <a:srgbClr val="C00000"/>
              </a:buClr>
              <a:buNone/>
            </a:pPr>
            <a:r>
              <a:rPr lang="zh-CN" altLang="en-US" sz="1800" b="0"/>
              <a:t>很多时候我们并不想让每个盒子挨着每个盒子，而是想让某个盒子前有一定的空白，这时候我们可以为盒子添加偏移。</a:t>
            </a:r>
            <a:endParaRPr lang="en-US" altLang="zh-CN" sz="1800" b="0"/>
          </a:p>
          <a:p>
            <a:pPr marL="228600" lvl="1" indent="0">
              <a:buClr>
                <a:srgbClr val="C00000"/>
              </a:buClr>
              <a:buNone/>
            </a:pPr>
            <a:r>
              <a:rPr lang="en-US" altLang="zh-CN" sz="1800" b="0"/>
              <a:t>calc()</a:t>
            </a:r>
            <a:r>
              <a:rPr lang="zh-CN" altLang="en-US" sz="1800" b="0"/>
              <a:t> 能够在</a:t>
            </a:r>
            <a:r>
              <a:rPr lang="en-US" altLang="zh-CN" sz="1800" b="0"/>
              <a:t>css</a:t>
            </a:r>
            <a:r>
              <a:rPr lang="zh-CN" altLang="en-US" sz="1800" b="0"/>
              <a:t>中进行数学运算</a:t>
            </a:r>
            <a:endParaRPr lang="en-US" altLang="zh-CN" sz="1800" b="0"/>
          </a:p>
        </p:txBody>
      </p:sp>
      <p:pic>
        <p:nvPicPr>
          <p:cNvPr id="162819" name="图片 1"/>
          <p:cNvPicPr>
            <a:picLocks noChangeAspect="1"/>
          </p:cNvPicPr>
          <p:nvPr/>
        </p:nvPicPr>
        <p:blipFill>
          <a:blip r:embed="rId2" cstate="print"/>
          <a:stretch>
            <a:fillRect/>
          </a:stretch>
        </p:blipFill>
        <p:spPr>
          <a:xfrm>
            <a:off x="457200" y="2743200"/>
            <a:ext cx="7696200" cy="1273175"/>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a:xfrm>
            <a:off x="3151086" y="2857500"/>
            <a:ext cx="5307012" cy="1428750"/>
          </a:xfrm>
          <a:prstGeom prst="rect">
            <a:avLst/>
          </a:prstGeom>
        </p:spPr>
        <p:txBody>
          <a:bodyPr vert="horz" wrap="square" lIns="90333" tIns="44376" rIns="90333" bIns="44376" numCol="1" anchor="ctr" anchorCtr="0" compatLnSpc="1"/>
          <a:lstStyle/>
          <a:p>
            <a:pPr marL="0" marR="0" lvl="0" indent="0" algn="ctr" defTabSz="914400" rtl="0" eaLnBrk="1" fontAlgn="base" latinLnBrk="0" hangingPunct="1">
              <a:lnSpc>
                <a:spcPct val="87000"/>
              </a:lnSpc>
              <a:spcBef>
                <a:spcPct val="0"/>
              </a:spcBef>
              <a:spcAft>
                <a:spcPct val="0"/>
              </a:spcAft>
              <a:buClrTx/>
              <a:buSzTx/>
              <a:buFontTx/>
              <a:buNone/>
              <a:defRPr/>
            </a:pPr>
            <a:r>
              <a:rPr kumimoji="0" lang="zh-CN" altLang="en-US" sz="3600" b="1" i="0" u="none" strike="noStrike" kern="1200" cap="none" spc="0" normalizeH="0" baseline="0" noProof="0" dirty="0" smtClean="0">
                <a:ln>
                  <a:noFill/>
                </a:ln>
                <a:solidFill>
                  <a:srgbClr val="CC0099"/>
                </a:solidFill>
                <a:effectLst>
                  <a:outerShdw blurRad="38100" dist="38100" dir="2700000" algn="tl">
                    <a:srgbClr val="C0C0C0"/>
                  </a:outerShdw>
                </a:effectLst>
                <a:uLnTx/>
                <a:uFillTx/>
                <a:latin typeface="+mj-lt"/>
                <a:ea typeface="+mj-ea"/>
                <a:cs typeface="+mj-cs"/>
              </a:rPr>
              <a:t>工具的使用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7"/>
          <p:cNvSpPr>
            <a:spLocks noGrp="1"/>
          </p:cNvSpPr>
          <p:nvPr>
            <p:ph type="title"/>
          </p:nvPr>
        </p:nvSpPr>
        <p:spPr/>
        <p:txBody>
          <a:bodyPr vert="horz" wrap="square" lIns="90333" tIns="44376" rIns="90333" bIns="44376" anchor="b"/>
          <a:lstStyle/>
          <a:p>
            <a:r>
              <a:rPr lang="zh-CN" altLang="en-US"/>
              <a:t>设置动作</a:t>
            </a:r>
          </a:p>
        </p:txBody>
      </p:sp>
      <p:sp>
        <p:nvSpPr>
          <p:cNvPr id="29698" name="TextBox 19"/>
          <p:cNvSpPr txBox="1"/>
          <p:nvPr/>
        </p:nvSpPr>
        <p:spPr>
          <a:xfrm>
            <a:off x="500063" y="1857375"/>
            <a:ext cx="3240087" cy="890588"/>
          </a:xfrm>
          <a:prstGeom prst="rect">
            <a:avLst/>
          </a:prstGeom>
          <a:noFill/>
          <a:ln w="9525">
            <a:noFill/>
          </a:ln>
        </p:spPr>
        <p:txBody>
          <a:bodyPr>
            <a:spAutoFit/>
          </a:bodyPr>
          <a:lstStyle/>
          <a:p>
            <a:pPr>
              <a:lnSpc>
                <a:spcPct val="150000"/>
              </a:lnSpc>
            </a:pPr>
            <a:r>
              <a:rPr lang="zh-CN" altLang="en-US" sz="1200" b="0" i="0">
                <a:latin typeface="微软雅黑" panose="020B0503020204020204" pitchFamily="34" charset="-122"/>
                <a:ea typeface="微软雅黑" panose="020B0503020204020204" pitchFamily="34" charset="-122"/>
              </a:rPr>
              <a:t>       除了定义链接之外，</a:t>
            </a:r>
            <a:r>
              <a:rPr lang="en-US" altLang="zh-CN" sz="1200" b="0" i="0">
                <a:latin typeface="微软雅黑" panose="020B0503020204020204" pitchFamily="34" charset="-122"/>
                <a:ea typeface="微软雅黑" panose="020B0503020204020204" pitchFamily="34" charset="-122"/>
              </a:rPr>
              <a:t>Axure</a:t>
            </a:r>
            <a:r>
              <a:rPr lang="zh-CN" altLang="en-US" sz="1200" b="0" i="0">
                <a:latin typeface="微软雅黑" panose="020B0503020204020204" pitchFamily="34" charset="-122"/>
                <a:ea typeface="微软雅黑" panose="020B0503020204020204" pitchFamily="34" charset="-122"/>
              </a:rPr>
              <a:t>里还可以设置丰富的动作，在</a:t>
            </a:r>
            <a:r>
              <a:rPr lang="en-US" altLang="zh-CN" sz="1200" b="0" i="0">
                <a:latin typeface="微软雅黑" panose="020B0503020204020204" pitchFamily="34" charset="-122"/>
                <a:ea typeface="微软雅黑" panose="020B0503020204020204" pitchFamily="34" charset="-122"/>
              </a:rPr>
              <a:t>Axure</a:t>
            </a:r>
            <a:r>
              <a:rPr lang="zh-CN" altLang="en-US" sz="1200" b="0" i="0">
                <a:latin typeface="微软雅黑" panose="020B0503020204020204" pitchFamily="34" charset="-122"/>
                <a:ea typeface="微软雅黑" panose="020B0503020204020204" pitchFamily="34" charset="-122"/>
              </a:rPr>
              <a:t>里，任何可以出发的事件中都可以执行这些动作。</a:t>
            </a:r>
            <a:endParaRPr lang="en-US" altLang="zh-CN" sz="1200" b="0" i="0">
              <a:latin typeface="微软雅黑" panose="020B0503020204020204" pitchFamily="34" charset="-122"/>
              <a:ea typeface="微软雅黑" panose="020B0503020204020204" pitchFamily="34" charset="-122"/>
            </a:endParaRPr>
          </a:p>
        </p:txBody>
      </p:sp>
      <p:sp>
        <p:nvSpPr>
          <p:cNvPr id="29699" name="TextBox 3"/>
          <p:cNvSpPr txBox="1"/>
          <p:nvPr/>
        </p:nvSpPr>
        <p:spPr>
          <a:xfrm>
            <a:off x="428625" y="1285875"/>
            <a:ext cx="1004888"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设置动作</a:t>
            </a:r>
          </a:p>
        </p:txBody>
      </p:sp>
      <p:pic>
        <p:nvPicPr>
          <p:cNvPr id="29700" name="Picture 6"/>
          <p:cNvPicPr>
            <a:picLocks noChangeAspect="1"/>
          </p:cNvPicPr>
          <p:nvPr/>
        </p:nvPicPr>
        <p:blipFill>
          <a:blip r:embed="rId2" cstate="print"/>
          <a:stretch>
            <a:fillRect/>
          </a:stretch>
        </p:blipFill>
        <p:spPr>
          <a:xfrm>
            <a:off x="3690938" y="990600"/>
            <a:ext cx="5072062" cy="3386138"/>
          </a:xfrm>
          <a:prstGeom prst="rect">
            <a:avLst/>
          </a:prstGeom>
          <a:noFill/>
          <a:ln w="9525">
            <a:noFill/>
          </a:ln>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p:cNvSpPr>
          <p:nvPr>
            <p:ph type="title"/>
          </p:nvPr>
        </p:nvSpPr>
        <p:spPr/>
        <p:txBody>
          <a:bodyPr vert="horz" wrap="square" lIns="90333" tIns="44376" rIns="90333" bIns="44376" anchor="b"/>
          <a:lstStyle/>
          <a:p>
            <a:r>
              <a:rPr lang="zh-CN" altLang="en-US"/>
              <a:t>网格布局</a:t>
            </a:r>
          </a:p>
        </p:txBody>
      </p:sp>
      <p:sp>
        <p:nvSpPr>
          <p:cNvPr id="163842"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伸缩盒布局（</a:t>
            </a:r>
            <a:r>
              <a:rPr lang="en-US" altLang="zh-CN"/>
              <a:t> grid layout </a:t>
            </a:r>
            <a:r>
              <a:rPr lang="zh-CN" altLang="en-US"/>
              <a:t>）</a:t>
            </a:r>
            <a:endParaRPr lang="en-US" altLang="zh-CN"/>
          </a:p>
          <a:p>
            <a:pPr marL="228600" lvl="1" indent="0">
              <a:buClr>
                <a:srgbClr val="C00000"/>
              </a:buClr>
            </a:pPr>
            <a:r>
              <a:rPr lang="zh-CN" altLang="en-US" sz="1800" b="0"/>
              <a:t>第三方网格框架</a:t>
            </a:r>
            <a:endParaRPr lang="en-US" altLang="zh-CN" sz="1800" b="0"/>
          </a:p>
          <a:p>
            <a:pPr marL="228600" lvl="1" indent="0">
              <a:buClr>
                <a:srgbClr val="C00000"/>
              </a:buClr>
              <a:buNone/>
            </a:pPr>
            <a:r>
              <a:rPr lang="en-US" altLang="zh-CN" sz="1800" b="0"/>
              <a:t>Bootstrap	</a:t>
            </a:r>
            <a:r>
              <a:rPr lang="zh-CN" altLang="en-US" sz="1800" b="0"/>
              <a:t>  </a:t>
            </a:r>
            <a:r>
              <a:rPr lang="en-US" altLang="zh-CN" sz="1800" b="0"/>
              <a:t>http://getbootstrap.com/		</a:t>
            </a:r>
          </a:p>
          <a:p>
            <a:pPr marL="228600" lvl="1" indent="0">
              <a:buClr>
                <a:srgbClr val="C00000"/>
              </a:buClr>
              <a:buNone/>
            </a:pPr>
            <a:r>
              <a:rPr lang="en-US" altLang="zh-CN" sz="1800" b="0"/>
              <a:t>Foundation</a:t>
            </a:r>
            <a:r>
              <a:rPr lang="zh-CN" altLang="en-US" sz="1800" b="0"/>
              <a:t>  </a:t>
            </a:r>
            <a:r>
              <a:rPr lang="en-US" altLang="zh-CN" sz="1800" b="0"/>
              <a:t>http://foundation.zurb.com/		</a:t>
            </a:r>
          </a:p>
          <a:p>
            <a:pPr marL="228600" lvl="1" indent="0">
              <a:buClr>
                <a:srgbClr val="C00000"/>
              </a:buClr>
              <a:buNone/>
            </a:pPr>
            <a:r>
              <a:rPr lang="en-US" altLang="zh-CN" sz="1800" b="0"/>
              <a:t>Skeleton	</a:t>
            </a:r>
            <a:r>
              <a:rPr lang="zh-CN" altLang="en-US" sz="1800" b="0"/>
              <a:t>  </a:t>
            </a:r>
            <a:r>
              <a:rPr lang="en-US" altLang="zh-CN" sz="1800" b="0"/>
              <a:t>http://getskeleton.com/</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505228"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2800" dirty="0">
                <a:solidFill>
                  <a:srgbClr val="CC0099"/>
                </a:solidFill>
                <a:effectLst>
                  <a:outerShdw blurRad="38100" dist="38100" dir="2700000">
                    <a:srgbClr val="C0C0C0"/>
                  </a:outerShdw>
                </a:effectLst>
              </a:rPr>
              <a:t>CSS3</a:t>
            </a:r>
            <a:br>
              <a:rPr lang="en-US" altLang="zh-CN" sz="2800" dirty="0">
                <a:solidFill>
                  <a:srgbClr val="CC0099"/>
                </a:solidFill>
                <a:effectLst>
                  <a:outerShdw blurRad="38100" dist="38100" dir="2700000">
                    <a:srgbClr val="C0C0C0"/>
                  </a:outerShdw>
                </a:effectLst>
              </a:rPr>
            </a:br>
            <a:r>
              <a:rPr lang="en-US" altLang="zh-CN" sz="2800" dirty="0">
                <a:solidFill>
                  <a:srgbClr val="CC0099"/>
                </a:solidFill>
                <a:effectLst>
                  <a:outerShdw blurRad="38100" dist="38100" dir="2700000">
                    <a:srgbClr val="C0C0C0"/>
                  </a:outerShdw>
                </a:effectLst>
              </a:rPr>
              <a:t/>
            </a:r>
            <a:br>
              <a:rPr lang="en-US" altLang="zh-CN"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第 </a:t>
            </a:r>
            <a:r>
              <a:rPr lang="en-US" altLang="zh-CN" sz="2800" dirty="0">
                <a:solidFill>
                  <a:srgbClr val="CC0099"/>
                </a:solidFill>
                <a:effectLst>
                  <a:outerShdw blurRad="38100" dist="38100" dir="2700000">
                    <a:srgbClr val="C0C0C0"/>
                  </a:outerShdw>
                </a:effectLst>
              </a:rPr>
              <a:t>6</a:t>
            </a:r>
            <a:r>
              <a:rPr lang="zh-CN" altLang="en-US" sz="2800" dirty="0">
                <a:solidFill>
                  <a:srgbClr val="CC0099"/>
                </a:solidFill>
                <a:effectLst>
                  <a:outerShdw blurRad="38100" dist="38100" dir="2700000">
                    <a:srgbClr val="C0C0C0"/>
                  </a:outerShdw>
                </a:effectLst>
              </a:rPr>
              <a:t> 章: 动画与变形</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p:cNvSpPr>
          <p:nvPr>
            <p:ph type="title"/>
          </p:nvPr>
        </p:nvSpPr>
        <p:spPr/>
        <p:txBody>
          <a:bodyPr vert="horz" wrap="square" lIns="90333" tIns="44376" rIns="90333" bIns="44376" anchor="b"/>
          <a:lstStyle/>
          <a:p>
            <a:r>
              <a:rPr lang="zh-CN" altLang="en-US"/>
              <a:t>学习目标</a:t>
            </a:r>
          </a:p>
        </p:txBody>
      </p:sp>
      <p:sp>
        <p:nvSpPr>
          <p:cNvPr id="165890" name="Rectangle 3"/>
          <p:cNvSpPr>
            <a:spLocks noGrp="1"/>
          </p:cNvSpPr>
          <p:nvPr>
            <p:ph idx="1"/>
          </p:nvPr>
        </p:nvSpPr>
        <p:spPr/>
        <p:txBody>
          <a:bodyPr vert="horz" wrap="square" lIns="90050" tIns="45024" rIns="90050" bIns="45024" anchor="t"/>
          <a:lstStyle/>
          <a:p>
            <a:r>
              <a:rPr lang="zh-CN" altLang="en-US"/>
              <a:t> 掌握</a:t>
            </a:r>
            <a:r>
              <a:rPr lang="en-US" altLang="zh-CN"/>
              <a:t>animation</a:t>
            </a:r>
            <a:r>
              <a:rPr lang="zh-CN" altLang="en-US"/>
              <a:t>动画机制</a:t>
            </a:r>
            <a:endParaRPr lang="en-US" altLang="zh-CN"/>
          </a:p>
          <a:p>
            <a:r>
              <a:rPr lang="zh-CN" altLang="en-US"/>
              <a:t> 掌握</a:t>
            </a:r>
            <a:r>
              <a:rPr lang="en-US" altLang="zh-CN"/>
              <a:t>transition</a:t>
            </a:r>
            <a:r>
              <a:rPr lang="zh-CN" altLang="en-US"/>
              <a:t>动画机制</a:t>
            </a:r>
          </a:p>
          <a:p>
            <a:r>
              <a:rPr lang="zh-CN" altLang="en-US"/>
              <a:t> 掌握</a:t>
            </a:r>
            <a:r>
              <a:rPr lang="en-US" altLang="zh-CN"/>
              <a:t>CSS</a:t>
            </a:r>
            <a:r>
              <a:rPr lang="zh-CN" altLang="en-US"/>
              <a:t>变形机制</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66914"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介绍</a:t>
            </a:r>
            <a:r>
              <a:rPr lang="zh-CN" altLang="en-US" b="0"/>
              <a:t> </a:t>
            </a:r>
            <a:endParaRPr lang="en-US" altLang="zh-CN" b="0"/>
          </a:p>
          <a:p>
            <a:pPr marL="228600" lvl="1" indent="0">
              <a:buClr>
                <a:srgbClr val="C00000"/>
              </a:buClr>
              <a:buNone/>
            </a:pPr>
            <a:r>
              <a:rPr lang="zh-CN" altLang="en-US" sz="1800" b="0"/>
              <a:t>由于该技术的规范还没有稳定，在使用前要先确保浏览器都其兼容性</a:t>
            </a:r>
            <a:r>
              <a:rPr lang="zh-CN" altLang="en-US" b="0"/>
              <a:t>。</a:t>
            </a:r>
            <a:r>
              <a:rPr lang="zh-CN" altLang="en-US" sz="1800" b="0"/>
              <a:t> </a:t>
            </a:r>
            <a:r>
              <a:rPr lang="en-US" altLang="zh-CN" sz="1800" b="0"/>
              <a:t>Animations</a:t>
            </a:r>
            <a:r>
              <a:rPr lang="zh-CN" altLang="en-US" sz="1800" b="0"/>
              <a:t>是</a:t>
            </a:r>
            <a:r>
              <a:rPr lang="en-US" altLang="zh-CN" sz="1800" b="0"/>
              <a:t>css3</a:t>
            </a:r>
            <a:r>
              <a:rPr lang="zh-CN" altLang="en-US" sz="1800" b="0"/>
              <a:t>的一个模块，使用</a:t>
            </a:r>
            <a:r>
              <a:rPr lang="en-US" altLang="zh-CN" sz="1800" b="0"/>
              <a:t>keyframes</a:t>
            </a:r>
            <a:r>
              <a:rPr lang="zh-CN" altLang="en-US" sz="1800" b="0"/>
              <a:t>定义如何随着时间的移动改变</a:t>
            </a:r>
            <a:r>
              <a:rPr lang="en-US" altLang="zh-CN" sz="1800" b="0"/>
              <a:t>CSS</a:t>
            </a:r>
            <a:r>
              <a:rPr lang="zh-CN" altLang="en-US" sz="1800" b="0"/>
              <a:t>的属性值，可以通过指定它们的持续时间，重复次数，如何重复来控制关键帧的行为。</a:t>
            </a:r>
            <a:r>
              <a:rPr lang="en-US" altLang="zh-CN" sz="1800" b="0"/>
              <a:t>Animations</a:t>
            </a:r>
            <a:r>
              <a:rPr lang="zh-CN" altLang="en-US" sz="1800" b="0"/>
              <a:t>由两部分组成：</a:t>
            </a:r>
            <a:r>
              <a:rPr lang="en-US" altLang="zh-CN" sz="1800" b="0"/>
              <a:t>css</a:t>
            </a:r>
            <a:r>
              <a:rPr lang="zh-CN" altLang="en-US" sz="1800" b="0"/>
              <a:t>动画的配置，以及一系列的</a:t>
            </a:r>
            <a:r>
              <a:rPr lang="en-US" altLang="zh-CN" sz="1800" b="0"/>
              <a:t>keyframes</a:t>
            </a:r>
            <a:r>
              <a:rPr lang="zh-CN" altLang="en-US" sz="1800" b="0"/>
              <a:t>（用来描述动画的开始、过程、结束状态）。不需要了解任何</a:t>
            </a:r>
            <a:r>
              <a:rPr lang="en-US" altLang="zh-CN" sz="1800" b="0"/>
              <a:t>Js</a:t>
            </a:r>
            <a:r>
              <a:rPr lang="zh-CN" altLang="en-US" sz="1800" b="0"/>
              <a:t>技术即可完成动画的制作。</a:t>
            </a:r>
            <a:endParaRPr lang="zh-CN" altLang="en-US" sz="1800">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67938"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动画序列</a:t>
            </a:r>
            <a:r>
              <a:rPr lang="zh-CN" altLang="en-US" b="0"/>
              <a:t>（</a:t>
            </a:r>
            <a:r>
              <a:rPr lang="en-US" altLang="zh-CN"/>
              <a:t> animation sequence</a:t>
            </a:r>
            <a:r>
              <a:rPr lang="zh-CN" altLang="en-US" b="0"/>
              <a:t>） </a:t>
            </a:r>
            <a:endParaRPr lang="en-US" altLang="zh-CN" b="0"/>
          </a:p>
          <a:p>
            <a:pPr marL="228600" lvl="1" indent="0">
              <a:buClr>
                <a:srgbClr val="C00000"/>
              </a:buClr>
              <a:buNone/>
            </a:pPr>
            <a:r>
              <a:rPr lang="zh-CN" altLang="en-US" sz="1800" b="0"/>
              <a:t>通过</a:t>
            </a:r>
            <a:r>
              <a:rPr lang="en-US" altLang="zh-CN" sz="1800" b="0"/>
              <a:t>keyframes</a:t>
            </a:r>
            <a:r>
              <a:rPr lang="zh-CN" altLang="en-US" sz="1800" b="0"/>
              <a:t>来设置动画序列，序列中每个关键帧描述动画元素在动画序列的特定时间内如何渲染。关键帧使用了一个百分比来表示在动画序列中出现的时间。</a:t>
            </a:r>
            <a:r>
              <a:rPr lang="en-US" altLang="zh-CN" sz="1800" b="0"/>
              <a:t>0%</a:t>
            </a:r>
            <a:r>
              <a:rPr lang="zh-CN" altLang="en-US" sz="1800" b="0"/>
              <a:t>表示动画的初始时间，也可以通过</a:t>
            </a:r>
            <a:r>
              <a:rPr lang="en-US" altLang="zh-CN" sz="1800" b="0"/>
              <a:t>from</a:t>
            </a:r>
            <a:r>
              <a:rPr lang="zh-CN" altLang="en-US" sz="1800" b="0"/>
              <a:t>关键字表示。</a:t>
            </a:r>
            <a:r>
              <a:rPr lang="en-US" altLang="zh-CN" sz="1800" b="0"/>
              <a:t>100%</a:t>
            </a:r>
            <a:r>
              <a:rPr lang="zh-CN" altLang="en-US" sz="1800" b="0"/>
              <a:t>表示动画的结束时间，也可以通过</a:t>
            </a:r>
            <a:r>
              <a:rPr lang="en-US" altLang="zh-CN" sz="1800" b="0"/>
              <a:t>to</a:t>
            </a:r>
            <a:r>
              <a:rPr lang="zh-CN" altLang="en-US" sz="1800" b="0"/>
              <a:t>关键字表示。</a:t>
            </a:r>
            <a:endParaRPr lang="en-US" altLang="zh-CN" sz="1800" b="0"/>
          </a:p>
          <a:p>
            <a:pPr marL="228600" lvl="1" indent="0">
              <a:buNone/>
            </a:pPr>
            <a:endParaRPr lang="zh-CN" altLang="en-US">
              <a:sym typeface="宋体" panose="02010600030101010101" pitchFamily="2" charset="-122"/>
            </a:endParaRPr>
          </a:p>
        </p:txBody>
      </p:sp>
      <p:pic>
        <p:nvPicPr>
          <p:cNvPr id="167939" name="图片 1"/>
          <p:cNvPicPr>
            <a:picLocks noChangeAspect="1"/>
          </p:cNvPicPr>
          <p:nvPr/>
        </p:nvPicPr>
        <p:blipFill>
          <a:blip r:embed="rId2" cstate="print"/>
          <a:stretch>
            <a:fillRect/>
          </a:stretch>
        </p:blipFill>
        <p:spPr>
          <a:xfrm>
            <a:off x="304800" y="2286000"/>
            <a:ext cx="5791200" cy="3952875"/>
          </a:xfrm>
          <a:prstGeom prst="rect">
            <a:avLst/>
          </a:prstGeom>
          <a:noFill/>
          <a:ln w="9525">
            <a:noFill/>
          </a:ln>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68962"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配置动画</a:t>
            </a:r>
            <a:r>
              <a:rPr lang="zh-CN" altLang="en-US" b="0"/>
              <a:t>（</a:t>
            </a:r>
            <a:r>
              <a:rPr lang="en-US" altLang="zh-CN"/>
              <a:t> Configuring the animation </a:t>
            </a:r>
            <a:r>
              <a:rPr lang="zh-CN" altLang="en-US" b="0"/>
              <a:t>） </a:t>
            </a:r>
            <a:endParaRPr lang="en-US" altLang="zh-CN" b="0"/>
          </a:p>
          <a:p>
            <a:pPr marL="228600" lvl="1" indent="0">
              <a:buClr>
                <a:srgbClr val="C00000"/>
              </a:buClr>
            </a:pPr>
            <a:r>
              <a:rPr lang="zh-CN" altLang="en-US" sz="1800" b="0"/>
              <a:t>动画持续时间（</a:t>
            </a:r>
            <a:r>
              <a:rPr lang="en-US" altLang="zh-CN" sz="1800" b="0">
                <a:sym typeface="宋体" panose="02010600030101010101" pitchFamily="2" charset="-122"/>
              </a:rPr>
              <a:t> animation-duration </a:t>
            </a:r>
            <a:r>
              <a:rPr lang="zh-CN" altLang="en-US" sz="1800" b="0"/>
              <a:t>）</a:t>
            </a:r>
            <a:endParaRPr lang="en-US" altLang="zh-CN" sz="1800" b="0"/>
          </a:p>
          <a:p>
            <a:pPr marL="228600" lvl="1" indent="0">
              <a:spcBef>
                <a:spcPts val="400"/>
              </a:spcBef>
              <a:spcAft>
                <a:spcPts val="400"/>
              </a:spcAft>
              <a:buClr>
                <a:srgbClr val="C00000"/>
              </a:buClr>
              <a:buNone/>
            </a:pPr>
            <a:r>
              <a:rPr lang="zh-CN" altLang="en-US" sz="1800" b="0"/>
              <a:t>动画完成一个循环所需的时间长度。</a:t>
            </a:r>
            <a:endParaRPr lang="en-US" altLang="zh-CN" sz="1800" b="0">
              <a:sym typeface="宋体" panose="02010600030101010101" pitchFamily="2" charset="-122"/>
            </a:endParaRPr>
          </a:p>
          <a:p>
            <a:pPr marL="228600" lvl="1" indent="0">
              <a:spcBef>
                <a:spcPts val="400"/>
              </a:spcBef>
              <a:spcAft>
                <a:spcPts val="400"/>
              </a:spcAft>
              <a:buClr>
                <a:srgbClr val="C00000"/>
              </a:buClr>
              <a:buNone/>
            </a:pPr>
            <a:r>
              <a:rPr lang="zh-CN" altLang="en-US" sz="1800" b="0">
                <a:sym typeface="宋体" panose="02010600030101010101" pitchFamily="2" charset="-122"/>
              </a:rPr>
              <a:t>单位</a:t>
            </a:r>
            <a:r>
              <a:rPr lang="en-US" altLang="zh-CN" sz="1800" b="0">
                <a:sym typeface="宋体" panose="02010600030101010101" pitchFamily="2" charset="-122"/>
              </a:rPr>
              <a:t>s </a:t>
            </a:r>
            <a:r>
              <a:rPr lang="zh-CN" altLang="en-US" sz="1800" b="0">
                <a:sym typeface="宋体" panose="02010600030101010101" pitchFamily="2" charset="-122"/>
              </a:rPr>
              <a:t>、</a:t>
            </a:r>
            <a:r>
              <a:rPr lang="en-US" altLang="zh-CN" sz="1800" b="0">
                <a:sym typeface="宋体" panose="02010600030101010101" pitchFamily="2" charset="-122"/>
              </a:rPr>
              <a:t>ms ,</a:t>
            </a:r>
            <a:r>
              <a:rPr lang="zh-CN" altLang="en-US" sz="1800" b="0">
                <a:sym typeface="宋体" panose="02010600030101010101" pitchFamily="2" charset="-122"/>
              </a:rPr>
              <a:t>默认值为</a:t>
            </a:r>
            <a:r>
              <a:rPr lang="en-US" altLang="zh-CN" sz="1800" b="0">
                <a:sym typeface="宋体" panose="02010600030101010101" pitchFamily="2" charset="-122"/>
              </a:rPr>
              <a:t>0s </a:t>
            </a:r>
            <a:r>
              <a:rPr lang="zh-CN" altLang="en-US" sz="1800" b="0">
                <a:sym typeface="宋体" panose="02010600030101010101" pitchFamily="2" charset="-122"/>
              </a:rPr>
              <a:t>。</a:t>
            </a:r>
            <a:endParaRPr lang="en-US" altLang="zh-CN" sz="1800" b="0">
              <a:sym typeface="宋体" panose="02010600030101010101" pitchFamily="2" charset="-122"/>
            </a:endParaRPr>
          </a:p>
          <a:p>
            <a:pPr marL="228600" lvl="1" indent="0">
              <a:buClr>
                <a:srgbClr val="C00000"/>
              </a:buClr>
            </a:pPr>
            <a:r>
              <a:rPr lang="zh-CN" altLang="en-US" sz="1800" b="0"/>
              <a:t>动画迭代次数（</a:t>
            </a:r>
            <a:r>
              <a:rPr lang="en-US" altLang="zh-CN" sz="1800" b="0">
                <a:sym typeface="宋体" panose="02010600030101010101" pitchFamily="2" charset="-122"/>
              </a:rPr>
              <a:t> animation-iteration-count </a:t>
            </a:r>
            <a:r>
              <a:rPr lang="zh-CN" altLang="en-US" sz="1800" b="0"/>
              <a:t>）</a:t>
            </a:r>
            <a:endParaRPr lang="en-US" altLang="zh-CN" sz="1800" b="0"/>
          </a:p>
          <a:p>
            <a:pPr marL="228600" lvl="1" indent="0">
              <a:spcBef>
                <a:spcPts val="400"/>
              </a:spcBef>
              <a:spcAft>
                <a:spcPts val="400"/>
              </a:spcAft>
              <a:buClr>
                <a:srgbClr val="C00000"/>
              </a:buClr>
              <a:buNone/>
            </a:pPr>
            <a:r>
              <a:rPr lang="zh-CN" altLang="en-US" sz="1800" b="0"/>
              <a:t>动画重复的次数。</a:t>
            </a:r>
            <a:r>
              <a:rPr lang="en-US" altLang="zh-CN" sz="1800" b="0"/>
              <a:t>	</a:t>
            </a: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sym typeface="宋体" panose="02010600030101010101" pitchFamily="2" charset="-122"/>
              </a:rPr>
              <a:t>&lt;number&gt;</a:t>
            </a:r>
            <a:r>
              <a:rPr lang="zh-CN" altLang="en-US" sz="1800" b="0">
                <a:sym typeface="宋体" panose="02010600030101010101" pitchFamily="2" charset="-122"/>
              </a:rPr>
              <a:t> </a:t>
            </a:r>
            <a:r>
              <a:rPr lang="en-US" altLang="zh-CN" sz="1800" b="0">
                <a:sym typeface="宋体" panose="02010600030101010101" pitchFamily="2" charset="-122"/>
              </a:rPr>
              <a:t>	</a:t>
            </a:r>
          </a:p>
          <a:p>
            <a:pPr marL="1143000" lvl="3" indent="0">
              <a:spcBef>
                <a:spcPts val="400"/>
              </a:spcBef>
              <a:spcAft>
                <a:spcPts val="400"/>
              </a:spcAft>
              <a:buClr>
                <a:srgbClr val="C00000"/>
              </a:buClr>
              <a:buNone/>
            </a:pPr>
            <a:r>
              <a:rPr lang="zh-CN" altLang="en-US" sz="1800" b="0">
                <a:sym typeface="宋体" panose="02010600030101010101" pitchFamily="2" charset="-122"/>
              </a:rPr>
              <a:t>默认值为</a:t>
            </a:r>
            <a:r>
              <a:rPr lang="en-US" altLang="zh-CN" sz="1800" b="0">
                <a:sym typeface="宋体" panose="02010600030101010101" pitchFamily="2" charset="-122"/>
              </a:rPr>
              <a:t>1</a:t>
            </a:r>
            <a:r>
              <a:rPr lang="zh-CN" altLang="en-US" sz="1800" b="0">
                <a:sym typeface="宋体" panose="02010600030101010101" pitchFamily="2" charset="-122"/>
              </a:rPr>
              <a:t>，不能为负数，可以为小数，比如</a:t>
            </a:r>
            <a:r>
              <a:rPr lang="en-US" altLang="zh-CN" sz="1800" b="0">
                <a:sym typeface="宋体" panose="02010600030101010101" pitchFamily="2" charset="-122"/>
              </a:rPr>
              <a:t>0.5</a:t>
            </a:r>
            <a:r>
              <a:rPr lang="zh-CN" altLang="en-US" sz="1800" b="0">
                <a:sym typeface="宋体" panose="02010600030101010101" pitchFamily="2" charset="-122"/>
              </a:rPr>
              <a:t>表示播放一半</a:t>
            </a: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t>infinite </a:t>
            </a:r>
          </a:p>
          <a:p>
            <a:pPr marL="1143000" lvl="3" indent="0">
              <a:spcBef>
                <a:spcPts val="400"/>
              </a:spcBef>
              <a:spcAft>
                <a:spcPts val="400"/>
              </a:spcAft>
              <a:buClr>
                <a:srgbClr val="C00000"/>
              </a:buClr>
              <a:buNone/>
            </a:pPr>
            <a:r>
              <a:rPr lang="zh-CN" altLang="en-US" sz="1800" b="0"/>
              <a:t>无限循环</a:t>
            </a:r>
            <a:r>
              <a:rPr lang="zh-CN" altLang="en-US" sz="1800" b="0">
                <a:sym typeface="宋体" panose="02010600030101010101" pitchFamily="2" charset="-122"/>
              </a:rPr>
              <a:t>。</a:t>
            </a:r>
            <a:endParaRPr lang="en-US" altLang="zh-CN" sz="1800" b="0">
              <a:sym typeface="宋体" panose="02010600030101010101" pitchFamily="2" charset="-122"/>
            </a:endParaRPr>
          </a:p>
          <a:p>
            <a:pPr marL="228600" lvl="1" indent="0">
              <a:buClr>
                <a:srgbClr val="C00000"/>
              </a:buClr>
            </a:pPr>
            <a:r>
              <a:rPr lang="zh-CN" altLang="en-US" sz="1800" b="0"/>
              <a:t>动画名字（</a:t>
            </a:r>
            <a:r>
              <a:rPr lang="en-US" altLang="zh-CN" sz="1800" b="0">
                <a:sym typeface="宋体" panose="02010600030101010101" pitchFamily="2" charset="-122"/>
              </a:rPr>
              <a:t> animation-name </a:t>
            </a:r>
            <a:r>
              <a:rPr lang="zh-CN" altLang="en-US" sz="1800" b="0"/>
              <a:t>）</a:t>
            </a:r>
            <a:endParaRPr lang="en-US" altLang="zh-CN" sz="1800" b="0"/>
          </a:p>
          <a:p>
            <a:pPr marL="228600" lvl="1" indent="0">
              <a:spcBef>
                <a:spcPts val="400"/>
              </a:spcBef>
              <a:spcAft>
                <a:spcPts val="400"/>
              </a:spcAft>
              <a:buClr>
                <a:srgbClr val="C00000"/>
              </a:buClr>
              <a:buNone/>
            </a:pPr>
            <a:r>
              <a:rPr lang="zh-CN" altLang="en-US" sz="1800" b="0">
                <a:sym typeface="宋体" panose="02010600030101010101" pitchFamily="2" charset="-122"/>
              </a:rPr>
              <a:t>可以与</a:t>
            </a:r>
            <a:r>
              <a:rPr lang="en-US" altLang="zh-CN" sz="1800" b="0">
                <a:sym typeface="宋体" panose="02010600030101010101" pitchFamily="2" charset="-122"/>
              </a:rPr>
              <a:t>@keyframes</a:t>
            </a:r>
            <a:r>
              <a:rPr lang="zh-CN" altLang="en-US" sz="1800" b="0">
                <a:sym typeface="宋体" panose="02010600030101010101" pitchFamily="2" charset="-122"/>
              </a:rPr>
              <a:t>中定义的名字绑定。</a:t>
            </a:r>
            <a:endParaRPr lang="en-US" altLang="zh-CN" sz="1800" b="0">
              <a:sym typeface="宋体" panose="02010600030101010101" pitchFamily="2" charset="-122"/>
            </a:endParaRPr>
          </a:p>
          <a:p>
            <a:pPr marL="228600" lvl="1" indent="0">
              <a:buNone/>
            </a:pPr>
            <a:endParaRPr lang="zh-CN" altLang="en-US" sz="1800">
              <a:sym typeface="宋体" panose="02010600030101010101" pitchFamily="2"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69986"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配置动画</a:t>
            </a:r>
            <a:r>
              <a:rPr lang="zh-CN" altLang="en-US" b="0"/>
              <a:t>（</a:t>
            </a:r>
            <a:r>
              <a:rPr lang="en-US" altLang="zh-CN"/>
              <a:t> Configuring the animation </a:t>
            </a:r>
            <a:r>
              <a:rPr lang="zh-CN" altLang="en-US" b="0"/>
              <a:t>） </a:t>
            </a:r>
            <a:endParaRPr lang="en-US" altLang="zh-CN" b="0"/>
          </a:p>
          <a:p>
            <a:pPr marL="228600" lvl="1" indent="0">
              <a:buClr>
                <a:srgbClr val="C00000"/>
              </a:buClr>
              <a:buNone/>
            </a:pPr>
            <a:r>
              <a:rPr lang="zh-CN" altLang="en-US" sz="1800" b="0"/>
              <a:t>为了创建一个动画序列，需要对要动画的元素进行修饰，以此来配置动画的次数，持续时间，延迟时间等属性。</a:t>
            </a:r>
            <a:endParaRPr lang="en-US" altLang="zh-CN" sz="1800" b="0"/>
          </a:p>
          <a:p>
            <a:pPr marL="228600" lvl="1" indent="0">
              <a:buClr>
                <a:srgbClr val="C00000"/>
              </a:buClr>
            </a:pPr>
            <a:r>
              <a:rPr lang="zh-CN" altLang="en-US" sz="1800" b="0"/>
              <a:t>动画延迟（</a:t>
            </a:r>
            <a:r>
              <a:rPr lang="en-US" altLang="zh-CN" sz="1800" b="0">
                <a:sym typeface="宋体" panose="02010600030101010101" pitchFamily="2" charset="-122"/>
              </a:rPr>
              <a:t> animation-delay </a:t>
            </a:r>
            <a:r>
              <a:rPr lang="zh-CN" altLang="en-US" sz="1800" b="0"/>
              <a:t>）</a:t>
            </a:r>
            <a:endParaRPr lang="en-US" altLang="zh-CN" sz="1800" b="0"/>
          </a:p>
          <a:p>
            <a:pPr marL="228600" lvl="1" indent="0">
              <a:buClr>
                <a:srgbClr val="C00000"/>
              </a:buClr>
              <a:buNone/>
            </a:pPr>
            <a:r>
              <a:rPr lang="zh-CN" altLang="en-US" sz="1800" b="0">
                <a:sym typeface="宋体" panose="02010600030101010101" pitchFamily="2" charset="-122"/>
              </a:rPr>
              <a:t>动画延迟，即元素在加载成功后到动画运行前的时间。</a:t>
            </a:r>
            <a:endParaRPr lang="en-US" altLang="zh-CN" sz="1800" b="0"/>
          </a:p>
          <a:p>
            <a:pPr marL="228600" lvl="1" indent="0">
              <a:buClr>
                <a:srgbClr val="C00000"/>
              </a:buClr>
              <a:buNone/>
            </a:pPr>
            <a:r>
              <a:rPr lang="zh-CN" altLang="en-US" sz="1800" b="0">
                <a:sym typeface="宋体" panose="02010600030101010101" pitchFamily="2" charset="-122"/>
              </a:rPr>
              <a:t>单位为</a:t>
            </a:r>
            <a:r>
              <a:rPr lang="en-US" altLang="zh-CN" sz="1800" b="0">
                <a:sym typeface="宋体" panose="02010600030101010101" pitchFamily="2" charset="-122"/>
              </a:rPr>
              <a:t>s </a:t>
            </a:r>
            <a:r>
              <a:rPr lang="zh-CN" altLang="en-US" sz="1800" b="0">
                <a:sym typeface="宋体" panose="02010600030101010101" pitchFamily="2" charset="-122"/>
              </a:rPr>
              <a:t>、</a:t>
            </a:r>
            <a:r>
              <a:rPr lang="en-US" altLang="zh-CN" sz="1800" b="0">
                <a:sym typeface="宋体" panose="02010600030101010101" pitchFamily="2" charset="-122"/>
              </a:rPr>
              <a:t>ms ,</a:t>
            </a:r>
            <a:r>
              <a:rPr lang="zh-CN" altLang="en-US" sz="1800" b="0">
                <a:sym typeface="宋体" panose="02010600030101010101" pitchFamily="2" charset="-122"/>
              </a:rPr>
              <a:t>默认值为</a:t>
            </a:r>
            <a:r>
              <a:rPr lang="en-US" altLang="zh-CN" sz="1800" b="0">
                <a:sym typeface="宋体" panose="02010600030101010101" pitchFamily="2" charset="-122"/>
              </a:rPr>
              <a:t>0s</a:t>
            </a:r>
            <a:r>
              <a:rPr lang="zh-CN" altLang="en-US" sz="1800" b="0">
                <a:sym typeface="宋体" panose="02010600030101010101" pitchFamily="2" charset="-122"/>
              </a:rPr>
              <a:t>，即动画加载成功后立刻运行。</a:t>
            </a:r>
            <a:endParaRPr lang="en-US" altLang="zh-CN" sz="1800" b="0">
              <a:sym typeface="宋体" panose="02010600030101010101" pitchFamily="2" charset="-122"/>
            </a:endParaRPr>
          </a:p>
          <a:p>
            <a:pPr marL="228600" lvl="1" indent="0">
              <a:buClr>
                <a:srgbClr val="C00000"/>
              </a:buClr>
              <a:buNone/>
            </a:pPr>
            <a:r>
              <a:rPr lang="zh-CN" altLang="en-US" sz="1800" b="0">
                <a:sym typeface="宋体" panose="02010600030101010101" pitchFamily="2" charset="-122"/>
              </a:rPr>
              <a:t>例如：</a:t>
            </a:r>
            <a:endParaRPr lang="en-US" altLang="zh-CN" sz="1800" b="0">
              <a:sym typeface="宋体" panose="02010600030101010101" pitchFamily="2" charset="-122"/>
            </a:endParaRPr>
          </a:p>
          <a:p>
            <a:pPr marL="228600" lvl="1" indent="0">
              <a:buClr>
                <a:srgbClr val="C00000"/>
              </a:buClr>
              <a:buNone/>
            </a:pPr>
            <a:r>
              <a:rPr lang="en-US" altLang="zh-CN" sz="1800" b="0">
                <a:sym typeface="宋体" panose="02010600030101010101" pitchFamily="2" charset="-122"/>
              </a:rPr>
              <a:t>animation-delay: 3s;			</a:t>
            </a: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71010"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配置动画</a:t>
            </a:r>
            <a:r>
              <a:rPr lang="zh-CN" altLang="en-US" b="0"/>
              <a:t>（</a:t>
            </a:r>
            <a:r>
              <a:rPr lang="en-US" altLang="zh-CN"/>
              <a:t> Configuring the animation </a:t>
            </a:r>
            <a:r>
              <a:rPr lang="zh-CN" altLang="en-US" b="0"/>
              <a:t>） </a:t>
            </a:r>
            <a:endParaRPr lang="en-US" altLang="zh-CN" b="0"/>
          </a:p>
          <a:p>
            <a:pPr marL="228600" lvl="1" indent="0">
              <a:buClr>
                <a:srgbClr val="C00000"/>
              </a:buClr>
            </a:pPr>
            <a:r>
              <a:rPr lang="zh-CN" altLang="en-US" sz="1800" b="0"/>
              <a:t>动画方向（</a:t>
            </a:r>
            <a:r>
              <a:rPr lang="en-US" altLang="zh-CN" sz="1800" b="0">
                <a:sym typeface="宋体" panose="02010600030101010101" pitchFamily="2" charset="-122"/>
              </a:rPr>
              <a:t> animation-direction </a:t>
            </a:r>
            <a:r>
              <a:rPr lang="zh-CN" altLang="en-US" sz="1800" b="0"/>
              <a:t>）</a:t>
            </a:r>
            <a:endParaRPr lang="en-US" altLang="zh-CN" sz="1800" b="0"/>
          </a:p>
          <a:p>
            <a:pPr marL="228600" lvl="1" indent="0">
              <a:spcBef>
                <a:spcPts val="400"/>
              </a:spcBef>
              <a:spcAft>
                <a:spcPts val="400"/>
              </a:spcAft>
              <a:buClr>
                <a:srgbClr val="C00000"/>
              </a:buClr>
              <a:buNone/>
            </a:pPr>
            <a:r>
              <a:rPr lang="zh-CN" altLang="en-US" sz="1800" b="0">
                <a:sym typeface="宋体" panose="02010600030101010101" pitchFamily="2" charset="-122"/>
              </a:rPr>
              <a:t>动画运行完是否交替方向或者是重置起点。</a:t>
            </a:r>
            <a:endParaRPr lang="en-US" altLang="zh-CN" sz="1800" b="0"/>
          </a:p>
          <a:p>
            <a:pPr lvl="2">
              <a:spcBef>
                <a:spcPts val="400"/>
              </a:spcBef>
              <a:spcAft>
                <a:spcPts val="400"/>
              </a:spcAft>
              <a:buClr>
                <a:srgbClr val="C00000"/>
              </a:buClr>
            </a:pPr>
            <a:r>
              <a:rPr lang="en-US" altLang="zh-CN" sz="1800" b="0">
                <a:sym typeface="宋体" panose="02010600030101010101" pitchFamily="2" charset="-122"/>
              </a:rPr>
              <a:t>normal </a:t>
            </a:r>
          </a:p>
          <a:p>
            <a:pPr marL="1143000" lvl="3" indent="0">
              <a:spcBef>
                <a:spcPts val="400"/>
              </a:spcBef>
              <a:spcAft>
                <a:spcPts val="400"/>
              </a:spcAft>
              <a:buClr>
                <a:srgbClr val="C00000"/>
              </a:buClr>
              <a:buNone/>
            </a:pPr>
            <a:r>
              <a:rPr lang="zh-CN" altLang="en-US" sz="1800" b="0">
                <a:sym typeface="宋体" panose="02010600030101010101" pitchFamily="2" charset="-122"/>
              </a:rPr>
              <a:t>默认值，正常播放	</a:t>
            </a: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sym typeface="宋体" panose="02010600030101010101" pitchFamily="2" charset="-122"/>
              </a:rPr>
              <a:t>reverse</a:t>
            </a:r>
          </a:p>
          <a:p>
            <a:pPr marL="1143000" lvl="3" indent="0">
              <a:spcBef>
                <a:spcPts val="400"/>
              </a:spcBef>
              <a:spcAft>
                <a:spcPts val="400"/>
              </a:spcAft>
              <a:buClr>
                <a:srgbClr val="C00000"/>
              </a:buClr>
              <a:buNone/>
            </a:pPr>
            <a:r>
              <a:rPr lang="zh-CN" altLang="en-US" sz="1800" b="0">
                <a:sym typeface="宋体" panose="02010600030101010101" pitchFamily="2" charset="-122"/>
              </a:rPr>
              <a:t>播放帧的顺序反转，播放的起点为帧的结束</a:t>
            </a: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sym typeface="宋体" panose="02010600030101010101" pitchFamily="2" charset="-122"/>
              </a:rPr>
              <a:t>alternate	</a:t>
            </a:r>
          </a:p>
          <a:p>
            <a:pPr marL="1143000" lvl="3" indent="0">
              <a:spcBef>
                <a:spcPts val="400"/>
              </a:spcBef>
              <a:spcAft>
                <a:spcPts val="400"/>
              </a:spcAft>
              <a:buClr>
                <a:srgbClr val="C00000"/>
              </a:buClr>
              <a:buNone/>
            </a:pPr>
            <a:r>
              <a:rPr lang="zh-CN" altLang="en-US" sz="1800" b="0">
                <a:sym typeface="宋体" panose="02010600030101010101" pitchFamily="2" charset="-122"/>
              </a:rPr>
              <a:t>播放帧的顺序交替反转，即第一次播放从帧的开始播放到帧的结束，第二次播放就从帧的结束播放到帧的开始，与此同时，速度曲线也交替反转。反转时</a:t>
            </a:r>
            <a:r>
              <a:rPr lang="en-US" altLang="zh-CN" sz="1800" b="0">
                <a:sym typeface="宋体" panose="02010600030101010101" pitchFamily="2" charset="-122"/>
              </a:rPr>
              <a:t>ease-in</a:t>
            </a:r>
            <a:r>
              <a:rPr lang="zh-CN" altLang="en-US" sz="1800" b="0">
                <a:sym typeface="宋体" panose="02010600030101010101" pitchFamily="2" charset="-122"/>
              </a:rPr>
              <a:t>交替为</a:t>
            </a:r>
            <a:r>
              <a:rPr lang="en-US" altLang="zh-CN" sz="1800" b="0">
                <a:sym typeface="宋体" panose="02010600030101010101" pitchFamily="2" charset="-122"/>
              </a:rPr>
              <a:t>ease-out				</a:t>
            </a:r>
          </a:p>
          <a:p>
            <a:pPr lvl="2">
              <a:spcBef>
                <a:spcPts val="400"/>
              </a:spcBef>
              <a:spcAft>
                <a:spcPts val="400"/>
              </a:spcAft>
              <a:buClr>
                <a:srgbClr val="C00000"/>
              </a:buClr>
            </a:pPr>
            <a:r>
              <a:rPr lang="en-US" altLang="zh-CN" sz="1800" b="0">
                <a:sym typeface="宋体" panose="02010600030101010101" pitchFamily="2" charset="-122"/>
              </a:rPr>
              <a:t>alternate-reverse	</a:t>
            </a:r>
          </a:p>
          <a:p>
            <a:pPr marL="1143000" lvl="3" indent="0">
              <a:spcBef>
                <a:spcPts val="400"/>
              </a:spcBef>
              <a:spcAft>
                <a:spcPts val="400"/>
              </a:spcAft>
              <a:buClr>
                <a:srgbClr val="C00000"/>
              </a:buClr>
              <a:buNone/>
            </a:pPr>
            <a:r>
              <a:rPr lang="zh-CN" altLang="en-US" sz="1800" b="0">
                <a:sym typeface="宋体" panose="02010600030101010101" pitchFamily="2" charset="-122"/>
              </a:rPr>
              <a:t>与</a:t>
            </a:r>
            <a:r>
              <a:rPr lang="en-US" altLang="zh-CN" sz="1800" b="0">
                <a:sym typeface="宋体" panose="02010600030101010101" pitchFamily="2" charset="-122"/>
              </a:rPr>
              <a:t>alternate</a:t>
            </a:r>
            <a:r>
              <a:rPr lang="zh-CN" altLang="en-US" sz="1800" b="0">
                <a:sym typeface="宋体" panose="02010600030101010101" pitchFamily="2" charset="-122"/>
              </a:rPr>
              <a:t>类似，不过第一次播放时候需要反转。 </a:t>
            </a:r>
            <a:r>
              <a:rPr lang="en-US" altLang="zh-CN" sz="1800" b="0">
                <a:sym typeface="宋体" panose="02010600030101010101" pitchFamily="2" charset="-122"/>
              </a:rPr>
              <a:t>	</a:t>
            </a:r>
            <a:r>
              <a:rPr lang="en-US" altLang="zh-CN" sz="1200" b="0">
                <a:sym typeface="宋体" panose="02010600030101010101" pitchFamily="2" charset="-122"/>
              </a:rPr>
              <a:t>	</a:t>
            </a: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72034"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配置动画</a:t>
            </a:r>
            <a:r>
              <a:rPr lang="zh-CN" altLang="en-US" b="0"/>
              <a:t>（</a:t>
            </a:r>
            <a:r>
              <a:rPr lang="en-US" altLang="zh-CN"/>
              <a:t> Configuring the animation </a:t>
            </a:r>
            <a:r>
              <a:rPr lang="zh-CN" altLang="en-US" b="0"/>
              <a:t>） </a:t>
            </a:r>
            <a:endParaRPr lang="en-US" altLang="zh-CN" b="0"/>
          </a:p>
          <a:p>
            <a:pPr marL="228600" lvl="1" indent="0">
              <a:buClr>
                <a:srgbClr val="C00000"/>
              </a:buClr>
            </a:pPr>
            <a:r>
              <a:rPr lang="zh-CN" altLang="en-US" sz="1800" b="0"/>
              <a:t>暂停</a:t>
            </a:r>
            <a:r>
              <a:rPr lang="en-US" altLang="zh-CN" sz="1800" b="0"/>
              <a:t>/</a:t>
            </a:r>
            <a:r>
              <a:rPr lang="zh-CN" altLang="en-US" sz="1800" b="0"/>
              <a:t>恢复（</a:t>
            </a:r>
            <a:r>
              <a:rPr lang="en-US" altLang="zh-CN" sz="1800" b="0">
                <a:sym typeface="宋体" panose="02010600030101010101" pitchFamily="2" charset="-122"/>
              </a:rPr>
              <a:t> animation-play-state </a:t>
            </a:r>
            <a:r>
              <a:rPr lang="zh-CN" altLang="en-US" sz="1800" b="0"/>
              <a:t>）</a:t>
            </a:r>
            <a:endParaRPr lang="en-US" altLang="zh-CN" sz="1800" b="0"/>
          </a:p>
          <a:p>
            <a:pPr marL="228600" lvl="1" indent="0">
              <a:spcBef>
                <a:spcPts val="400"/>
              </a:spcBef>
              <a:spcAft>
                <a:spcPts val="400"/>
              </a:spcAft>
              <a:buClr>
                <a:srgbClr val="C00000"/>
              </a:buClr>
              <a:buNone/>
            </a:pPr>
            <a:r>
              <a:rPr lang="zh-CN" altLang="en-US" sz="1800" b="0"/>
              <a:t>动画的状态，可以通过</a:t>
            </a:r>
            <a:r>
              <a:rPr lang="en-US" altLang="zh-CN" sz="1800" b="0"/>
              <a:t>Js</a:t>
            </a:r>
            <a:r>
              <a:rPr lang="zh-CN" altLang="en-US" sz="1800" b="0"/>
              <a:t>查询该属性以确定该动画目前是运行还是停止，或者可以通过</a:t>
            </a:r>
            <a:r>
              <a:rPr lang="en-US" altLang="zh-CN" sz="1800" b="0"/>
              <a:t>Js</a:t>
            </a:r>
            <a:r>
              <a:rPr lang="zh-CN" altLang="en-US" sz="1800" b="0"/>
              <a:t>来设定动画的运行状态。</a:t>
            </a: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sym typeface="宋体" panose="02010600030101010101" pitchFamily="2" charset="-122"/>
              </a:rPr>
              <a:t>running</a:t>
            </a:r>
            <a:r>
              <a:rPr lang="zh-CN" altLang="en-US" sz="1800" b="0">
                <a:sym typeface="宋体" panose="02010600030101010101" pitchFamily="2" charset="-122"/>
              </a:rPr>
              <a:t> </a:t>
            </a:r>
            <a:r>
              <a:rPr lang="en-US" altLang="zh-CN" sz="1800" b="0">
                <a:sym typeface="宋体" panose="02010600030101010101" pitchFamily="2" charset="-122"/>
              </a:rPr>
              <a:t>	</a:t>
            </a:r>
          </a:p>
          <a:p>
            <a:pPr marL="1143000" lvl="3" indent="0">
              <a:spcBef>
                <a:spcPts val="400"/>
              </a:spcBef>
              <a:spcAft>
                <a:spcPts val="400"/>
              </a:spcAft>
              <a:buClr>
                <a:srgbClr val="C00000"/>
              </a:buClr>
              <a:buNone/>
            </a:pPr>
            <a:r>
              <a:rPr lang="zh-CN" altLang="en-US" sz="1800" b="0">
                <a:sym typeface="宋体" panose="02010600030101010101" pitchFamily="2" charset="-122"/>
              </a:rPr>
              <a:t>运行状态</a:t>
            </a: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t>paused</a:t>
            </a:r>
          </a:p>
          <a:p>
            <a:pPr marL="1143000" lvl="3" indent="0">
              <a:spcBef>
                <a:spcPts val="400"/>
              </a:spcBef>
              <a:spcAft>
                <a:spcPts val="400"/>
              </a:spcAft>
              <a:buClr>
                <a:srgbClr val="C00000"/>
              </a:buClr>
              <a:buNone/>
            </a:pPr>
            <a:r>
              <a:rPr lang="zh-CN" altLang="en-US" sz="1800" b="0">
                <a:sym typeface="宋体" panose="02010600030101010101" pitchFamily="2" charset="-122"/>
              </a:rPr>
              <a:t>暂停状态</a:t>
            </a:r>
            <a:endParaRPr lang="en-US" altLang="zh-CN" sz="1800" b="0">
              <a:sym typeface="宋体" panose="02010600030101010101" pitchFamily="2" charset="-122"/>
            </a:endParaRPr>
          </a:p>
          <a:p>
            <a:pPr marL="228600" lvl="1" indent="0">
              <a:buNone/>
            </a:pPr>
            <a:endParaRPr lang="zh-CN" altLang="en-US" sz="1800">
              <a:sym typeface="宋体" panose="02010600030101010101" pitchFamily="2" charset="-122"/>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73058"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配置动画</a:t>
            </a:r>
            <a:r>
              <a:rPr lang="zh-CN" altLang="en-US" b="0"/>
              <a:t>（</a:t>
            </a:r>
            <a:r>
              <a:rPr lang="en-US" altLang="zh-CN"/>
              <a:t> Configuring the animation </a:t>
            </a:r>
            <a:r>
              <a:rPr lang="zh-CN" altLang="en-US" b="0"/>
              <a:t>） </a:t>
            </a:r>
            <a:endParaRPr lang="en-US" altLang="zh-CN" b="0"/>
          </a:p>
          <a:p>
            <a:pPr marL="228600" lvl="1" indent="0">
              <a:buClr>
                <a:srgbClr val="C00000"/>
              </a:buClr>
            </a:pPr>
            <a:r>
              <a:rPr lang="zh-CN" altLang="en-US" sz="1800" b="0"/>
              <a:t>填充模式（</a:t>
            </a:r>
            <a:r>
              <a:rPr lang="en-US" altLang="zh-CN" sz="1800" b="0">
                <a:sym typeface="宋体" panose="02010600030101010101" pitchFamily="2" charset="-122"/>
              </a:rPr>
              <a:t> animation-fill-mode </a:t>
            </a:r>
            <a:r>
              <a:rPr lang="zh-CN" altLang="en-US" sz="1800" b="0"/>
              <a:t>）</a:t>
            </a:r>
            <a:endParaRPr lang="en-US" altLang="zh-CN" sz="1800" b="0"/>
          </a:p>
          <a:p>
            <a:pPr marL="228600" lvl="1" indent="0">
              <a:spcBef>
                <a:spcPts val="400"/>
              </a:spcBef>
              <a:spcAft>
                <a:spcPts val="400"/>
              </a:spcAft>
              <a:buClr>
                <a:srgbClr val="C00000"/>
              </a:buClr>
              <a:buNone/>
            </a:pPr>
            <a:r>
              <a:rPr lang="zh-CN" altLang="en-US" sz="1800" b="0"/>
              <a:t>指定了</a:t>
            </a:r>
            <a:r>
              <a:rPr lang="en-US" altLang="zh-CN" sz="1800" b="0"/>
              <a:t>CSS</a:t>
            </a:r>
            <a:r>
              <a:rPr lang="zh-CN" altLang="en-US" sz="1800" b="0"/>
              <a:t>动画在执行前和执行后如何将样式应用到它的目标上。</a:t>
            </a:r>
            <a:r>
              <a:rPr lang="zh-CN" altLang="en-US" sz="1800"/>
              <a:t> </a:t>
            </a: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sym typeface="宋体" panose="02010600030101010101" pitchFamily="2" charset="-122"/>
              </a:rPr>
              <a:t>none	</a:t>
            </a:r>
            <a:r>
              <a:rPr lang="zh-CN" altLang="en-US" sz="1800" b="0">
                <a:sym typeface="宋体" panose="02010600030101010101" pitchFamily="2" charset="-122"/>
              </a:rPr>
              <a:t>默认值</a:t>
            </a: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t>forwards</a:t>
            </a:r>
            <a:r>
              <a:rPr lang="zh-CN" altLang="en-US" sz="1800" b="0"/>
              <a:t> 目标将保留在执行期间所遇到的最后一个关键帧所设置的计算值</a:t>
            </a:r>
            <a:endParaRPr lang="en-US" altLang="zh-CN" sz="1800" b="0"/>
          </a:p>
          <a:p>
            <a:pPr marL="1143000" lvl="3" indent="0">
              <a:spcBef>
                <a:spcPts val="400"/>
              </a:spcBef>
              <a:spcAft>
                <a:spcPts val="400"/>
              </a:spcAft>
              <a:buClr>
                <a:srgbClr val="C00000"/>
              </a:buClr>
              <a:buNone/>
            </a:pPr>
            <a:endParaRPr lang="en-US" altLang="zh-CN" sz="1800" b="0">
              <a:sym typeface="宋体" panose="02010600030101010101" pitchFamily="2" charset="-122"/>
            </a:endParaRPr>
          </a:p>
          <a:p>
            <a:pPr marL="1143000" lvl="3" indent="0">
              <a:spcBef>
                <a:spcPts val="400"/>
              </a:spcBef>
              <a:spcAft>
                <a:spcPts val="400"/>
              </a:spcAft>
              <a:buClr>
                <a:srgbClr val="C00000"/>
              </a:buClr>
              <a:buNone/>
            </a:pPr>
            <a:endParaRPr lang="en-US" altLang="zh-CN" sz="1800" b="0">
              <a:sym typeface="宋体" panose="02010600030101010101" pitchFamily="2" charset="-122"/>
            </a:endParaRPr>
          </a:p>
          <a:p>
            <a:pPr marL="1143000" lvl="3" indent="0">
              <a:spcBef>
                <a:spcPts val="400"/>
              </a:spcBef>
              <a:spcAft>
                <a:spcPts val="400"/>
              </a:spcAft>
              <a:buClr>
                <a:srgbClr val="C00000"/>
              </a:buClr>
              <a:buNone/>
            </a:pPr>
            <a:endParaRPr lang="en-US" altLang="zh-CN" sz="1800" b="0">
              <a:sym typeface="宋体" panose="02010600030101010101" pitchFamily="2" charset="-122"/>
            </a:endParaRPr>
          </a:p>
          <a:p>
            <a:pPr marL="1143000" lvl="3" indent="0">
              <a:spcBef>
                <a:spcPts val="400"/>
              </a:spcBef>
              <a:spcAft>
                <a:spcPts val="400"/>
              </a:spcAft>
              <a:buClr>
                <a:srgbClr val="C00000"/>
              </a:buClr>
              <a:buNone/>
            </a:pPr>
            <a:endParaRPr lang="en-US" altLang="zh-CN" sz="1800" b="0">
              <a:sym typeface="宋体" panose="02010600030101010101" pitchFamily="2" charset="-122"/>
            </a:endParaRPr>
          </a:p>
          <a:p>
            <a:pPr marL="1143000" lvl="3" indent="0">
              <a:spcBef>
                <a:spcPts val="400"/>
              </a:spcBef>
              <a:spcAft>
                <a:spcPts val="400"/>
              </a:spcAft>
              <a:buClr>
                <a:srgbClr val="C00000"/>
              </a:buClr>
              <a:buNone/>
            </a:pPr>
            <a:endParaRPr lang="en-US" altLang="zh-CN" sz="1800" b="0">
              <a:sym typeface="宋体" panose="02010600030101010101" pitchFamily="2" charset="-122"/>
            </a:endParaRPr>
          </a:p>
          <a:p>
            <a:pPr marL="1143000" lvl="3" indent="0">
              <a:spcBef>
                <a:spcPts val="400"/>
              </a:spcBef>
              <a:spcAft>
                <a:spcPts val="400"/>
              </a:spcAft>
              <a:buClr>
                <a:srgbClr val="C00000"/>
              </a:buClr>
              <a:buNone/>
            </a:pP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t>backwards</a:t>
            </a:r>
            <a:r>
              <a:rPr lang="zh-CN" altLang="en-US" sz="1800" b="0"/>
              <a:t>目标将保留在执行期间所遇到的第一个关键帧所设置的计算值</a:t>
            </a:r>
            <a:endParaRPr lang="en-US" altLang="zh-CN" sz="1800" b="0"/>
          </a:p>
          <a:p>
            <a:pPr marL="1143000" lvl="3" indent="0">
              <a:spcBef>
                <a:spcPts val="400"/>
              </a:spcBef>
              <a:spcAft>
                <a:spcPts val="400"/>
              </a:spcAft>
              <a:buClr>
                <a:srgbClr val="C00000"/>
              </a:buClr>
              <a:buNone/>
            </a:pPr>
            <a:endParaRPr lang="en-US" altLang="zh-CN" sz="1800" b="0">
              <a:sym typeface="宋体" panose="02010600030101010101" pitchFamily="2" charset="-122"/>
            </a:endParaRPr>
          </a:p>
          <a:p>
            <a:pPr marL="1143000" lvl="3" indent="0">
              <a:spcBef>
                <a:spcPts val="400"/>
              </a:spcBef>
              <a:spcAft>
                <a:spcPts val="400"/>
              </a:spcAft>
              <a:buClr>
                <a:srgbClr val="C00000"/>
              </a:buClr>
              <a:buNone/>
            </a:pPr>
            <a:endParaRPr lang="en-US" altLang="zh-CN" sz="1800" b="0">
              <a:sym typeface="宋体" panose="02010600030101010101" pitchFamily="2" charset="-122"/>
            </a:endParaRPr>
          </a:p>
          <a:p>
            <a:pPr marL="228600" lvl="1" indent="0">
              <a:buNone/>
            </a:pPr>
            <a:endParaRPr lang="zh-CN" altLang="en-US" sz="1800">
              <a:sym typeface="宋体" panose="02010600030101010101" pitchFamily="2" charset="-122"/>
            </a:endParaRPr>
          </a:p>
        </p:txBody>
      </p:sp>
      <p:pic>
        <p:nvPicPr>
          <p:cNvPr id="173059" name="图片 1"/>
          <p:cNvPicPr>
            <a:picLocks noChangeAspect="1"/>
          </p:cNvPicPr>
          <p:nvPr/>
        </p:nvPicPr>
        <p:blipFill>
          <a:blip r:embed="rId2" cstate="print"/>
          <a:stretch>
            <a:fillRect/>
          </a:stretch>
        </p:blipFill>
        <p:spPr>
          <a:xfrm>
            <a:off x="990600" y="2590800"/>
            <a:ext cx="4800600" cy="2135188"/>
          </a:xfrm>
          <a:prstGeom prst="rect">
            <a:avLst/>
          </a:prstGeom>
          <a:noFill/>
          <a:ln w="9525">
            <a:noFill/>
          </a:ln>
        </p:spPr>
      </p:pic>
      <p:pic>
        <p:nvPicPr>
          <p:cNvPr id="173060" name="图片 2"/>
          <p:cNvPicPr>
            <a:picLocks noChangeAspect="1"/>
          </p:cNvPicPr>
          <p:nvPr/>
        </p:nvPicPr>
        <p:blipFill>
          <a:blip r:embed="rId3" cstate="print"/>
          <a:stretch>
            <a:fillRect/>
          </a:stretch>
        </p:blipFill>
        <p:spPr>
          <a:xfrm>
            <a:off x="914400" y="5343525"/>
            <a:ext cx="5435600" cy="1057275"/>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7"/>
          <p:cNvSpPr>
            <a:spLocks noGrp="1"/>
          </p:cNvSpPr>
          <p:nvPr>
            <p:ph type="title"/>
          </p:nvPr>
        </p:nvSpPr>
        <p:spPr/>
        <p:txBody>
          <a:bodyPr vert="horz" wrap="square" lIns="90333" tIns="44376" rIns="90333" bIns="44376" anchor="b"/>
          <a:lstStyle/>
          <a:p>
            <a:r>
              <a:rPr lang="zh-CN" altLang="en-US"/>
              <a:t>设置动作条件</a:t>
            </a:r>
          </a:p>
        </p:txBody>
      </p:sp>
      <p:pic>
        <p:nvPicPr>
          <p:cNvPr id="30722" name="Picture 3"/>
          <p:cNvPicPr>
            <a:picLocks noChangeAspect="1"/>
          </p:cNvPicPr>
          <p:nvPr/>
        </p:nvPicPr>
        <p:blipFill>
          <a:blip r:embed="rId2" cstate="print"/>
          <a:stretch>
            <a:fillRect/>
          </a:stretch>
        </p:blipFill>
        <p:spPr>
          <a:xfrm>
            <a:off x="3860800" y="1066800"/>
            <a:ext cx="5283200" cy="3429000"/>
          </a:xfrm>
          <a:prstGeom prst="rect">
            <a:avLst/>
          </a:prstGeom>
          <a:noFill/>
          <a:ln w="9525">
            <a:noFill/>
          </a:ln>
        </p:spPr>
      </p:pic>
      <p:sp>
        <p:nvSpPr>
          <p:cNvPr id="30723" name="TextBox 19"/>
          <p:cNvSpPr txBox="1"/>
          <p:nvPr/>
        </p:nvSpPr>
        <p:spPr>
          <a:xfrm>
            <a:off x="500063" y="1857375"/>
            <a:ext cx="3240087" cy="923925"/>
          </a:xfrm>
          <a:prstGeom prst="rect">
            <a:avLst/>
          </a:prstGeom>
          <a:noFill/>
          <a:ln w="9525">
            <a:noFill/>
          </a:ln>
        </p:spPr>
        <p:txBody>
          <a:bodyPr>
            <a:spAutoFit/>
          </a:bodyPr>
          <a:lstStyle/>
          <a:p>
            <a:pPr>
              <a:lnSpc>
                <a:spcPct val="150000"/>
              </a:lnSpc>
            </a:pPr>
            <a:r>
              <a:rPr lang="en-US" altLang="zh-CN" sz="1200" b="0" i="0">
                <a:latin typeface="微软雅黑" panose="020B0503020204020204" pitchFamily="34" charset="-122"/>
                <a:ea typeface="微软雅黑" panose="020B0503020204020204" pitchFamily="34" charset="-122"/>
              </a:rPr>
              <a:t>         Axure</a:t>
            </a:r>
            <a:r>
              <a:rPr lang="zh-CN" altLang="en-US" sz="1200" b="0" i="0">
                <a:latin typeface="微软雅黑" panose="020B0503020204020204" pitchFamily="34" charset="-122"/>
                <a:ea typeface="微软雅黑" panose="020B0503020204020204" pitchFamily="34" charset="-122"/>
              </a:rPr>
              <a:t>的动作可以设置条件，当满足条件是执行指定的动作，包含满足全部条件和满足部分条件。</a:t>
            </a:r>
            <a:endParaRPr lang="en-US" altLang="zh-CN" sz="1200" b="0" i="0">
              <a:latin typeface="微软雅黑" panose="020B0503020204020204" pitchFamily="34" charset="-122"/>
              <a:ea typeface="微软雅黑" panose="020B0503020204020204" pitchFamily="34" charset="-122"/>
            </a:endParaRPr>
          </a:p>
        </p:txBody>
      </p:sp>
      <p:sp>
        <p:nvSpPr>
          <p:cNvPr id="30724" name="TextBox 4"/>
          <p:cNvSpPr txBox="1"/>
          <p:nvPr/>
        </p:nvSpPr>
        <p:spPr>
          <a:xfrm>
            <a:off x="428625" y="1285875"/>
            <a:ext cx="1416050"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设置动作条件</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74082"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配置动画</a:t>
            </a:r>
            <a:r>
              <a:rPr lang="zh-CN" altLang="en-US" b="0"/>
              <a:t>（</a:t>
            </a:r>
            <a:r>
              <a:rPr lang="en-US" altLang="zh-CN"/>
              <a:t> Configuring the animation </a:t>
            </a:r>
            <a:r>
              <a:rPr lang="zh-CN" altLang="en-US" b="0"/>
              <a:t>） </a:t>
            </a:r>
            <a:endParaRPr lang="en-US" altLang="zh-CN" b="0"/>
          </a:p>
          <a:p>
            <a:pPr marL="228600" lvl="1" indent="0">
              <a:buClr>
                <a:srgbClr val="C00000"/>
              </a:buClr>
            </a:pPr>
            <a:r>
              <a:rPr lang="zh-CN" altLang="en-US" sz="1800" b="0"/>
              <a:t>动画的速度曲线（</a:t>
            </a:r>
            <a:r>
              <a:rPr lang="en-US" altLang="zh-CN" sz="1800" b="0">
                <a:sym typeface="宋体" panose="02010600030101010101" pitchFamily="2" charset="-122"/>
              </a:rPr>
              <a:t> animation-timing-function </a:t>
            </a:r>
            <a:r>
              <a:rPr lang="zh-CN" altLang="en-US" sz="1800" b="0"/>
              <a:t>）</a:t>
            </a:r>
            <a:endParaRPr lang="en-US" altLang="zh-CN" sz="1800" b="0"/>
          </a:p>
          <a:p>
            <a:pPr lvl="2">
              <a:spcBef>
                <a:spcPts val="400"/>
              </a:spcBef>
              <a:spcAft>
                <a:spcPts val="400"/>
              </a:spcAft>
              <a:buClr>
                <a:srgbClr val="C00000"/>
              </a:buClr>
            </a:pPr>
            <a:r>
              <a:rPr lang="en-US" altLang="zh-CN" sz="1800" b="0">
                <a:sym typeface="宋体" panose="02010600030101010101" pitchFamily="2" charset="-122"/>
              </a:rPr>
              <a:t>ease		</a:t>
            </a:r>
            <a:r>
              <a:rPr lang="zh-CN" altLang="en-US" sz="1800" b="0">
                <a:sym typeface="宋体" panose="02010600030101010101" pitchFamily="2" charset="-122"/>
              </a:rPr>
              <a:t>默认值</a:t>
            </a: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sym typeface="宋体" panose="02010600030101010101" pitchFamily="2" charset="-122"/>
              </a:rPr>
              <a:t>ease-in 	</a:t>
            </a:r>
            <a:r>
              <a:rPr lang="zh-CN" altLang="en-US" sz="1800" b="0">
                <a:sym typeface="宋体" panose="02010600030101010101" pitchFamily="2" charset="-122"/>
              </a:rPr>
              <a:t>先慢后快</a:t>
            </a: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t>ease-out	</a:t>
            </a:r>
            <a:r>
              <a:rPr lang="zh-CN" altLang="en-US" sz="1800" b="0"/>
              <a:t>先快后慢</a:t>
            </a:r>
            <a:endParaRPr lang="en-US" altLang="zh-CN" sz="1800" b="0">
              <a:sym typeface="宋体" panose="02010600030101010101" pitchFamily="2" charset="-122"/>
            </a:endParaRPr>
          </a:p>
          <a:p>
            <a:pPr lvl="2">
              <a:spcBef>
                <a:spcPts val="400"/>
              </a:spcBef>
              <a:spcAft>
                <a:spcPts val="400"/>
              </a:spcAft>
              <a:buClr>
                <a:srgbClr val="C00000"/>
              </a:buClr>
            </a:pPr>
            <a:r>
              <a:rPr lang="en-US" altLang="zh-CN" sz="1800" b="0"/>
              <a:t>ease-in-out	</a:t>
            </a:r>
            <a:r>
              <a:rPr lang="zh-CN" altLang="en-US" sz="1800" b="0"/>
              <a:t>先慢后快再慢</a:t>
            </a:r>
            <a:endParaRPr lang="en-US" altLang="zh-CN" sz="1800" b="0"/>
          </a:p>
          <a:p>
            <a:pPr lvl="2">
              <a:spcBef>
                <a:spcPts val="400"/>
              </a:spcBef>
              <a:spcAft>
                <a:spcPts val="400"/>
              </a:spcAft>
              <a:buClr>
                <a:srgbClr val="C00000"/>
              </a:buClr>
            </a:pPr>
            <a:r>
              <a:rPr lang="en-US" altLang="zh-CN" sz="1800" b="0"/>
              <a:t>linear		</a:t>
            </a:r>
            <a:r>
              <a:rPr lang="zh-CN" altLang="en-US" sz="1800" b="0"/>
              <a:t>线性增长</a:t>
            </a:r>
            <a:endParaRPr lang="en-US" altLang="zh-CN" sz="1800" b="0"/>
          </a:p>
          <a:p>
            <a:pPr marL="1143000" lvl="3" indent="0">
              <a:spcBef>
                <a:spcPts val="400"/>
              </a:spcBef>
              <a:spcAft>
                <a:spcPts val="400"/>
              </a:spcAft>
              <a:buClr>
                <a:srgbClr val="C00000"/>
              </a:buClr>
              <a:buNone/>
            </a:pPr>
            <a:endParaRPr lang="en-US" altLang="zh-CN" sz="1800" b="0">
              <a:sym typeface="宋体" panose="02010600030101010101" pitchFamily="2" charset="-122"/>
            </a:endParaRPr>
          </a:p>
          <a:p>
            <a:pPr marL="1143000" lvl="3" indent="0">
              <a:spcBef>
                <a:spcPts val="400"/>
              </a:spcBef>
              <a:spcAft>
                <a:spcPts val="400"/>
              </a:spcAft>
              <a:buClr>
                <a:srgbClr val="C00000"/>
              </a:buClr>
              <a:buNone/>
            </a:pPr>
            <a:endParaRPr lang="en-US" altLang="zh-CN" sz="1800" b="0">
              <a:sym typeface="宋体" panose="02010600030101010101" pitchFamily="2" charset="-122"/>
            </a:endParaRPr>
          </a:p>
          <a:p>
            <a:pPr marL="228600" lvl="1" indent="0">
              <a:buNone/>
            </a:pPr>
            <a:endParaRPr lang="zh-CN" altLang="en-US" sz="1800">
              <a:sym typeface="宋体" panose="02010600030101010101" pitchFamily="2" charset="-122"/>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75106"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贝塞尔曲线（</a:t>
            </a:r>
            <a:r>
              <a:rPr lang="en-US" altLang="zh-CN"/>
              <a:t> cubic-bezier </a:t>
            </a:r>
            <a:r>
              <a:rPr lang="zh-CN" altLang="en-US"/>
              <a:t>）</a:t>
            </a:r>
            <a:endParaRPr lang="en-US" altLang="zh-CN"/>
          </a:p>
          <a:p>
            <a:pPr marL="228600" lvl="1" indent="0">
              <a:buClr>
                <a:srgbClr val="C00000"/>
              </a:buClr>
              <a:buNone/>
            </a:pPr>
            <a:r>
              <a:rPr lang="en-US" altLang="zh-CN" sz="1800" b="0"/>
              <a:t>cubic-bezier </a:t>
            </a:r>
            <a:r>
              <a:rPr lang="zh-CN" altLang="en-US" sz="1800" b="0"/>
              <a:t>又称三次贝塞尔，主要是为 </a:t>
            </a:r>
            <a:r>
              <a:rPr lang="en-US" altLang="zh-CN" sz="1800" b="0"/>
              <a:t>animation </a:t>
            </a:r>
            <a:r>
              <a:rPr lang="zh-CN" altLang="en-US" sz="1800" b="0"/>
              <a:t>生成速度曲线的函数，规定是 </a:t>
            </a:r>
            <a:r>
              <a:rPr lang="en-US" altLang="zh-CN" sz="1800" b="0"/>
              <a:t>cubic-bezier(&lt;x1&gt;, &lt;y1&gt;, &lt;x2&gt;, &lt;y2&gt;)</a:t>
            </a:r>
            <a:r>
              <a:rPr lang="zh-CN" altLang="en-US" b="0"/>
              <a:t> ，其中</a:t>
            </a:r>
            <a:r>
              <a:rPr lang="en-US" altLang="zh-CN" b="0"/>
              <a:t>(x1,y1)</a:t>
            </a:r>
            <a:r>
              <a:rPr lang="zh-CN" altLang="en-US" b="0"/>
              <a:t>表示</a:t>
            </a:r>
            <a:r>
              <a:rPr lang="en-US" altLang="zh-CN" b="0"/>
              <a:t>p1</a:t>
            </a:r>
            <a:r>
              <a:rPr lang="zh-CN" altLang="en-US" b="0"/>
              <a:t>的坐标，</a:t>
            </a:r>
            <a:r>
              <a:rPr lang="en-US" altLang="zh-CN" b="0"/>
              <a:t>(x2,y2)</a:t>
            </a:r>
            <a:r>
              <a:rPr lang="zh-CN" altLang="en-US" b="0"/>
              <a:t>表示</a:t>
            </a:r>
            <a:r>
              <a:rPr lang="en-US" altLang="zh-CN" b="0"/>
              <a:t>p2</a:t>
            </a:r>
            <a:r>
              <a:rPr lang="zh-CN" altLang="en-US" b="0"/>
              <a:t>的坐标。通过调整</a:t>
            </a:r>
            <a:r>
              <a:rPr lang="en-US" altLang="zh-CN" b="0"/>
              <a:t>p1,p2</a:t>
            </a:r>
            <a:r>
              <a:rPr lang="zh-CN" altLang="en-US" b="0"/>
              <a:t>的位置来改变曲线。</a:t>
            </a:r>
            <a:endParaRPr lang="en-US" altLang="zh-CN" sz="1800" b="0">
              <a:sym typeface="宋体" panose="02010600030101010101" pitchFamily="2" charset="-122"/>
            </a:endParaRPr>
          </a:p>
          <a:p>
            <a:pPr marL="1143000" lvl="3" indent="0">
              <a:spcBef>
                <a:spcPts val="400"/>
              </a:spcBef>
              <a:spcAft>
                <a:spcPts val="400"/>
              </a:spcAft>
              <a:buClr>
                <a:srgbClr val="C00000"/>
              </a:buClr>
              <a:buNone/>
            </a:pPr>
            <a:endParaRPr lang="en-US" altLang="zh-CN" sz="1800" b="0">
              <a:sym typeface="宋体" panose="02010600030101010101" pitchFamily="2" charset="-122"/>
            </a:endParaRPr>
          </a:p>
          <a:p>
            <a:pPr marL="228600" lvl="1" indent="0">
              <a:buNone/>
            </a:pPr>
            <a:endParaRPr lang="zh-CN" altLang="en-US" sz="1800">
              <a:sym typeface="宋体" panose="02010600030101010101" pitchFamily="2" charset="-122"/>
            </a:endParaRPr>
          </a:p>
        </p:txBody>
      </p:sp>
      <p:pic>
        <p:nvPicPr>
          <p:cNvPr id="175107" name="图片 1"/>
          <p:cNvPicPr>
            <a:picLocks noChangeAspect="1"/>
          </p:cNvPicPr>
          <p:nvPr/>
        </p:nvPicPr>
        <p:blipFill>
          <a:blip r:embed="rId2" cstate="print"/>
          <a:stretch>
            <a:fillRect/>
          </a:stretch>
        </p:blipFill>
        <p:spPr>
          <a:xfrm>
            <a:off x="381000" y="2057400"/>
            <a:ext cx="4876800" cy="4327525"/>
          </a:xfrm>
          <a:prstGeom prst="rect">
            <a:avLst/>
          </a:prstGeom>
          <a:noFill/>
          <a:ln w="9525">
            <a:noFill/>
          </a:ln>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76130" name="Rectangle 3"/>
          <p:cNvSpPr>
            <a:spLocks noGrp="1"/>
          </p:cNvSpPr>
          <p:nvPr>
            <p:ph type="body" idx="4294967295"/>
          </p:nvPr>
        </p:nvSpPr>
        <p:spPr>
          <a:xfrm>
            <a:off x="0" y="587375"/>
            <a:ext cx="9144000" cy="479425"/>
          </a:xfrm>
        </p:spPr>
        <p:txBody>
          <a:bodyPr vert="horz" wrap="square" lIns="90050" tIns="45024" rIns="90050" bIns="45024" anchor="t"/>
          <a:lstStyle/>
          <a:p>
            <a:pPr marL="228600" lvl="1" indent="0">
              <a:buClr>
                <a:srgbClr val="C00000"/>
              </a:buClr>
              <a:buNone/>
            </a:pPr>
            <a:r>
              <a:rPr lang="zh-CN" altLang="en-US"/>
              <a:t>贝塞尔曲线（</a:t>
            </a:r>
            <a:r>
              <a:rPr lang="en-US" altLang="zh-CN"/>
              <a:t> cubic-bezier </a:t>
            </a:r>
            <a:r>
              <a:rPr lang="zh-CN" altLang="en-US"/>
              <a:t>）</a:t>
            </a:r>
            <a:endParaRPr lang="en-US" altLang="zh-CN" sz="1800" b="0">
              <a:sym typeface="宋体" panose="02010600030101010101" pitchFamily="2" charset="-122"/>
            </a:endParaRPr>
          </a:p>
          <a:p>
            <a:pPr marL="228600" lvl="1" indent="0">
              <a:buNone/>
            </a:pPr>
            <a:endParaRPr lang="zh-CN" altLang="en-US" sz="1800">
              <a:sym typeface="宋体" panose="02010600030101010101" pitchFamily="2" charset="-122"/>
            </a:endParaRPr>
          </a:p>
        </p:txBody>
      </p:sp>
      <p:sp>
        <p:nvSpPr>
          <p:cNvPr id="176131" name="文本框 3"/>
          <p:cNvSpPr txBox="1"/>
          <p:nvPr/>
        </p:nvSpPr>
        <p:spPr>
          <a:xfrm>
            <a:off x="304800" y="1066800"/>
            <a:ext cx="3810000" cy="338138"/>
          </a:xfrm>
          <a:prstGeom prst="rect">
            <a:avLst/>
          </a:prstGeom>
          <a:noFill/>
          <a:ln w="9525">
            <a:noFill/>
          </a:ln>
        </p:spPr>
        <p:txBody>
          <a:bodyPr>
            <a:spAutoFit/>
          </a:bodyPr>
          <a:lstStyle/>
          <a:p>
            <a:pPr>
              <a:buFont typeface="Arial" panose="020B0604020202020204" pitchFamily="34" charset="0"/>
              <a:buNone/>
            </a:pPr>
            <a:r>
              <a:rPr lang="en-US" altLang="zh-CN" sz="1600" b="0" i="0">
                <a:latin typeface="Arial" panose="020B0604020202020204" pitchFamily="34" charset="0"/>
              </a:rPr>
              <a:t>1.</a:t>
            </a:r>
            <a:r>
              <a:rPr lang="zh-CN" altLang="en-US" sz="1600" b="0" i="0">
                <a:latin typeface="Arial" panose="020B0604020202020204" pitchFamily="34" charset="0"/>
              </a:rPr>
              <a:t> </a:t>
            </a:r>
            <a:r>
              <a:rPr lang="nl-NL" altLang="zh-CN" sz="1600" b="0" i="0">
                <a:latin typeface="Arial" panose="020B0604020202020204" pitchFamily="34" charset="0"/>
              </a:rPr>
              <a:t>ease</a:t>
            </a:r>
            <a:r>
              <a:rPr lang="zh-CN" altLang="nl-NL" sz="1600" b="0" i="0">
                <a:latin typeface="Arial" panose="020B0604020202020204" pitchFamily="34" charset="0"/>
              </a:rPr>
              <a:t>：</a:t>
            </a:r>
            <a:r>
              <a:rPr lang="nl-NL" altLang="zh-CN" sz="1600" b="0" i="0">
                <a:latin typeface="Arial" panose="020B0604020202020204" pitchFamily="34" charset="0"/>
              </a:rPr>
              <a:t>cubic-bezier(.25, .1, .25, 1)</a:t>
            </a:r>
            <a:endParaRPr lang="zh-CN" altLang="en-US" sz="1600" b="0" i="0">
              <a:latin typeface="Arial" panose="020B0604020202020204" pitchFamily="34" charset="0"/>
            </a:endParaRPr>
          </a:p>
        </p:txBody>
      </p:sp>
      <p:sp>
        <p:nvSpPr>
          <p:cNvPr id="176132" name="文本框 6"/>
          <p:cNvSpPr txBox="1"/>
          <p:nvPr/>
        </p:nvSpPr>
        <p:spPr>
          <a:xfrm>
            <a:off x="3975100" y="1066800"/>
            <a:ext cx="5334000" cy="338138"/>
          </a:xfrm>
          <a:prstGeom prst="rect">
            <a:avLst/>
          </a:prstGeom>
          <a:noFill/>
          <a:ln w="9525">
            <a:noFill/>
          </a:ln>
        </p:spPr>
        <p:txBody>
          <a:bodyPr>
            <a:spAutoFit/>
          </a:bodyPr>
          <a:lstStyle/>
          <a:p>
            <a:pPr>
              <a:buFont typeface="Arial" panose="020B0604020202020204" pitchFamily="34" charset="0"/>
              <a:buNone/>
            </a:pPr>
            <a:r>
              <a:rPr lang="en-US" altLang="zh-CN" sz="1600" b="0" i="0">
                <a:latin typeface="Arial" panose="020B0604020202020204" pitchFamily="34" charset="0"/>
              </a:rPr>
              <a:t>2.</a:t>
            </a:r>
            <a:r>
              <a:rPr lang="zh-CN" altLang="en-US" sz="1600" b="0" i="0">
                <a:latin typeface="Arial" panose="020B0604020202020204" pitchFamily="34" charset="0"/>
              </a:rPr>
              <a:t> </a:t>
            </a:r>
            <a:r>
              <a:rPr lang="it-IT" altLang="zh-CN" sz="1600" b="0" i="0">
                <a:latin typeface="Arial" panose="020B0604020202020204" pitchFamily="34" charset="0"/>
              </a:rPr>
              <a:t>liner</a:t>
            </a:r>
            <a:r>
              <a:rPr lang="zh-CN" altLang="it-IT" sz="1600" b="0" i="0">
                <a:latin typeface="Arial" panose="020B0604020202020204" pitchFamily="34" charset="0"/>
              </a:rPr>
              <a:t>：</a:t>
            </a:r>
            <a:r>
              <a:rPr lang="it-IT" altLang="zh-CN" sz="1600" b="0" i="0">
                <a:latin typeface="Arial" panose="020B0604020202020204" pitchFamily="34" charset="0"/>
              </a:rPr>
              <a:t>cubic-bezier(0, 0, 1, 1) / cubic-bezier(1, 1, 0, 0)</a:t>
            </a:r>
            <a:endParaRPr lang="zh-CN" altLang="en-US" sz="1600" b="0" i="0">
              <a:latin typeface="Arial" panose="020B0604020202020204" pitchFamily="34" charset="0"/>
            </a:endParaRPr>
          </a:p>
        </p:txBody>
      </p:sp>
      <p:pic>
        <p:nvPicPr>
          <p:cNvPr id="176133" name="图片 4"/>
          <p:cNvPicPr>
            <a:picLocks noChangeAspect="1"/>
          </p:cNvPicPr>
          <p:nvPr/>
        </p:nvPicPr>
        <p:blipFill>
          <a:blip r:embed="rId2" cstate="print"/>
          <a:stretch>
            <a:fillRect/>
          </a:stretch>
        </p:blipFill>
        <p:spPr>
          <a:xfrm>
            <a:off x="317500" y="1676400"/>
            <a:ext cx="3336925" cy="3276600"/>
          </a:xfrm>
          <a:prstGeom prst="rect">
            <a:avLst/>
          </a:prstGeom>
          <a:noFill/>
          <a:ln w="9525">
            <a:noFill/>
          </a:ln>
        </p:spPr>
      </p:pic>
      <p:pic>
        <p:nvPicPr>
          <p:cNvPr id="176134" name="图片 5"/>
          <p:cNvPicPr>
            <a:picLocks noChangeAspect="1"/>
          </p:cNvPicPr>
          <p:nvPr/>
        </p:nvPicPr>
        <p:blipFill>
          <a:blip r:embed="rId3" cstate="print"/>
          <a:stretch>
            <a:fillRect/>
          </a:stretch>
        </p:blipFill>
        <p:spPr>
          <a:xfrm>
            <a:off x="4794250" y="1604963"/>
            <a:ext cx="3441700" cy="3419475"/>
          </a:xfrm>
          <a:prstGeom prst="rect">
            <a:avLst/>
          </a:prstGeom>
          <a:noFill/>
          <a:ln w="9525">
            <a:noFill/>
          </a:ln>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77154" name="Rectangle 3"/>
          <p:cNvSpPr>
            <a:spLocks noGrp="1"/>
          </p:cNvSpPr>
          <p:nvPr>
            <p:ph type="body" idx="4294967295"/>
          </p:nvPr>
        </p:nvSpPr>
        <p:spPr>
          <a:xfrm>
            <a:off x="0" y="587375"/>
            <a:ext cx="9144000" cy="479425"/>
          </a:xfrm>
        </p:spPr>
        <p:txBody>
          <a:bodyPr vert="horz" wrap="square" lIns="90050" tIns="45024" rIns="90050" bIns="45024" anchor="t"/>
          <a:lstStyle/>
          <a:p>
            <a:pPr marL="228600" lvl="1" indent="0">
              <a:buClr>
                <a:srgbClr val="C00000"/>
              </a:buClr>
              <a:buNone/>
            </a:pPr>
            <a:r>
              <a:rPr lang="zh-CN" altLang="en-US"/>
              <a:t>贝塞尔曲线（</a:t>
            </a:r>
            <a:r>
              <a:rPr lang="en-US" altLang="zh-CN"/>
              <a:t> cubic-bezier </a:t>
            </a:r>
            <a:r>
              <a:rPr lang="zh-CN" altLang="en-US"/>
              <a:t>）</a:t>
            </a:r>
            <a:endParaRPr lang="en-US" altLang="zh-CN" sz="1800" b="0">
              <a:sym typeface="宋体" panose="02010600030101010101" pitchFamily="2" charset="-122"/>
            </a:endParaRPr>
          </a:p>
          <a:p>
            <a:pPr marL="228600" lvl="1" indent="0">
              <a:buNone/>
            </a:pPr>
            <a:endParaRPr lang="zh-CN" altLang="en-US" sz="1800">
              <a:sym typeface="宋体" panose="02010600030101010101" pitchFamily="2" charset="-122"/>
            </a:endParaRPr>
          </a:p>
        </p:txBody>
      </p:sp>
      <p:sp>
        <p:nvSpPr>
          <p:cNvPr id="177155" name="文本框 3"/>
          <p:cNvSpPr txBox="1"/>
          <p:nvPr/>
        </p:nvSpPr>
        <p:spPr>
          <a:xfrm>
            <a:off x="304800" y="1066800"/>
            <a:ext cx="3810000" cy="338138"/>
          </a:xfrm>
          <a:prstGeom prst="rect">
            <a:avLst/>
          </a:prstGeom>
          <a:noFill/>
          <a:ln w="9525">
            <a:noFill/>
          </a:ln>
        </p:spPr>
        <p:txBody>
          <a:bodyPr>
            <a:spAutoFit/>
          </a:bodyPr>
          <a:lstStyle/>
          <a:p>
            <a:pPr>
              <a:buFont typeface="Arial" panose="020B0604020202020204" pitchFamily="34" charset="0"/>
              <a:buNone/>
            </a:pPr>
            <a:r>
              <a:rPr lang="en-US" altLang="zh-CN" sz="1600" b="0" i="0">
                <a:latin typeface="Arial" panose="020B0604020202020204" pitchFamily="34" charset="0"/>
              </a:rPr>
              <a:t>3.</a:t>
            </a:r>
            <a:r>
              <a:rPr lang="zh-CN" altLang="en-US" sz="1600" b="0" i="0">
                <a:latin typeface="Arial" panose="020B0604020202020204" pitchFamily="34" charset="0"/>
              </a:rPr>
              <a:t> </a:t>
            </a:r>
            <a:r>
              <a:rPr lang="de-DE" altLang="zh-CN" sz="1600" b="0" i="0">
                <a:latin typeface="Arial" panose="020B0604020202020204" pitchFamily="34" charset="0"/>
              </a:rPr>
              <a:t>ease-in</a:t>
            </a:r>
            <a:r>
              <a:rPr lang="zh-CN" altLang="de-DE" sz="1600" b="0" i="0">
                <a:latin typeface="Arial" panose="020B0604020202020204" pitchFamily="34" charset="0"/>
              </a:rPr>
              <a:t>：</a:t>
            </a:r>
            <a:r>
              <a:rPr lang="de-DE" altLang="zh-CN" sz="1600" b="0" i="0">
                <a:latin typeface="Arial" panose="020B0604020202020204" pitchFamily="34" charset="0"/>
              </a:rPr>
              <a:t>cubic-bezier(.42, 0, 1, 1)</a:t>
            </a:r>
            <a:endParaRPr lang="zh-CN" altLang="en-US" sz="1600" b="0" i="0">
              <a:latin typeface="Arial" panose="020B0604020202020204" pitchFamily="34" charset="0"/>
            </a:endParaRPr>
          </a:p>
        </p:txBody>
      </p:sp>
      <p:sp>
        <p:nvSpPr>
          <p:cNvPr id="177156" name="文本框 6"/>
          <p:cNvSpPr txBox="1"/>
          <p:nvPr/>
        </p:nvSpPr>
        <p:spPr>
          <a:xfrm>
            <a:off x="3975100" y="1066800"/>
            <a:ext cx="4025900" cy="338138"/>
          </a:xfrm>
          <a:prstGeom prst="rect">
            <a:avLst/>
          </a:prstGeom>
          <a:noFill/>
          <a:ln w="9525">
            <a:noFill/>
          </a:ln>
        </p:spPr>
        <p:txBody>
          <a:bodyPr>
            <a:spAutoFit/>
          </a:bodyPr>
          <a:lstStyle/>
          <a:p>
            <a:pPr>
              <a:buFont typeface="Arial" panose="020B0604020202020204" pitchFamily="34" charset="0"/>
              <a:buNone/>
            </a:pPr>
            <a:r>
              <a:rPr lang="en-US" altLang="zh-CN" sz="1600" b="0" i="0">
                <a:latin typeface="Arial" panose="020B0604020202020204" pitchFamily="34" charset="0"/>
              </a:rPr>
              <a:t>4.</a:t>
            </a:r>
            <a:r>
              <a:rPr lang="zh-CN" altLang="en-US" sz="1600" b="0" i="0">
                <a:latin typeface="Arial" panose="020B0604020202020204" pitchFamily="34" charset="0"/>
              </a:rPr>
              <a:t> </a:t>
            </a:r>
            <a:r>
              <a:rPr lang="nl-NL" altLang="zh-CN" sz="1600" b="0" i="0">
                <a:latin typeface="Arial" panose="020B0604020202020204" pitchFamily="34" charset="0"/>
              </a:rPr>
              <a:t>ease-out</a:t>
            </a:r>
            <a:r>
              <a:rPr lang="zh-CN" altLang="nl-NL" sz="1600" b="0" i="0">
                <a:latin typeface="Arial" panose="020B0604020202020204" pitchFamily="34" charset="0"/>
              </a:rPr>
              <a:t>：</a:t>
            </a:r>
            <a:r>
              <a:rPr lang="nl-NL" altLang="zh-CN" sz="1600" b="0" i="0">
                <a:latin typeface="Arial" panose="020B0604020202020204" pitchFamily="34" charset="0"/>
              </a:rPr>
              <a:t>cubic-bezier(0, 0, .58, 1)</a:t>
            </a:r>
            <a:endParaRPr lang="zh-CN" altLang="en-US" sz="1600" b="0" i="0">
              <a:latin typeface="Arial" panose="020B0604020202020204" pitchFamily="34" charset="0"/>
            </a:endParaRPr>
          </a:p>
        </p:txBody>
      </p:sp>
      <p:pic>
        <p:nvPicPr>
          <p:cNvPr id="177157" name="图片 1"/>
          <p:cNvPicPr>
            <a:picLocks noChangeAspect="1"/>
          </p:cNvPicPr>
          <p:nvPr/>
        </p:nvPicPr>
        <p:blipFill>
          <a:blip r:embed="rId2" cstate="print"/>
          <a:stretch>
            <a:fillRect/>
          </a:stretch>
        </p:blipFill>
        <p:spPr>
          <a:xfrm>
            <a:off x="304800" y="1630363"/>
            <a:ext cx="3352800" cy="3352800"/>
          </a:xfrm>
          <a:prstGeom prst="rect">
            <a:avLst/>
          </a:prstGeom>
          <a:noFill/>
          <a:ln w="9525">
            <a:noFill/>
          </a:ln>
        </p:spPr>
      </p:pic>
      <p:pic>
        <p:nvPicPr>
          <p:cNvPr id="177158" name="图片 2"/>
          <p:cNvPicPr>
            <a:picLocks noChangeAspect="1"/>
          </p:cNvPicPr>
          <p:nvPr/>
        </p:nvPicPr>
        <p:blipFill>
          <a:blip r:embed="rId3" cstate="print"/>
          <a:stretch>
            <a:fillRect/>
          </a:stretch>
        </p:blipFill>
        <p:spPr>
          <a:xfrm>
            <a:off x="4319588" y="1611313"/>
            <a:ext cx="3279775" cy="3359150"/>
          </a:xfrm>
          <a:prstGeom prst="rect">
            <a:avLst/>
          </a:prstGeom>
          <a:noFill/>
          <a:ln w="9525">
            <a:noFill/>
          </a:ln>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b="0"/>
              <a:t>-</a:t>
            </a:r>
            <a:r>
              <a:rPr lang="en-US" altLang="zh-CN"/>
              <a:t>Animations</a:t>
            </a:r>
            <a:endParaRPr lang="zh-CN" altLang="en-US"/>
          </a:p>
        </p:txBody>
      </p:sp>
      <p:sp>
        <p:nvSpPr>
          <p:cNvPr id="178178" name="Rectangle 3"/>
          <p:cNvSpPr>
            <a:spLocks noGrp="1"/>
          </p:cNvSpPr>
          <p:nvPr>
            <p:ph type="body" idx="4294967295"/>
          </p:nvPr>
        </p:nvSpPr>
        <p:spPr>
          <a:xfrm>
            <a:off x="0" y="587375"/>
            <a:ext cx="9144000" cy="479425"/>
          </a:xfrm>
        </p:spPr>
        <p:txBody>
          <a:bodyPr vert="horz" wrap="square" lIns="90050" tIns="45024" rIns="90050" bIns="45024" anchor="t"/>
          <a:lstStyle/>
          <a:p>
            <a:pPr marL="228600" lvl="1" indent="0">
              <a:buClr>
                <a:srgbClr val="C00000"/>
              </a:buClr>
              <a:buNone/>
            </a:pPr>
            <a:r>
              <a:rPr lang="zh-CN" altLang="en-US"/>
              <a:t>贝塞尔曲线（</a:t>
            </a:r>
            <a:r>
              <a:rPr lang="en-US" altLang="zh-CN"/>
              <a:t> cubic-bezier </a:t>
            </a:r>
            <a:r>
              <a:rPr lang="zh-CN" altLang="en-US"/>
              <a:t>）</a:t>
            </a:r>
            <a:endParaRPr lang="en-US" altLang="zh-CN" sz="1800" b="0">
              <a:sym typeface="宋体" panose="02010600030101010101" pitchFamily="2" charset="-122"/>
            </a:endParaRPr>
          </a:p>
          <a:p>
            <a:pPr marL="228600" lvl="1" indent="0">
              <a:buNone/>
            </a:pPr>
            <a:endParaRPr lang="zh-CN" altLang="en-US" sz="1800">
              <a:sym typeface="宋体" panose="02010600030101010101" pitchFamily="2" charset="-122"/>
            </a:endParaRPr>
          </a:p>
        </p:txBody>
      </p:sp>
      <p:sp>
        <p:nvSpPr>
          <p:cNvPr id="178179" name="文本框 3"/>
          <p:cNvSpPr txBox="1"/>
          <p:nvPr/>
        </p:nvSpPr>
        <p:spPr>
          <a:xfrm>
            <a:off x="304800" y="1066800"/>
            <a:ext cx="4038600" cy="584200"/>
          </a:xfrm>
          <a:prstGeom prst="rect">
            <a:avLst/>
          </a:prstGeom>
          <a:noFill/>
          <a:ln w="9525">
            <a:noFill/>
          </a:ln>
        </p:spPr>
        <p:txBody>
          <a:bodyPr>
            <a:spAutoFit/>
          </a:bodyPr>
          <a:lstStyle/>
          <a:p>
            <a:pPr>
              <a:buFont typeface="Arial" panose="020B0604020202020204" pitchFamily="34" charset="0"/>
              <a:buNone/>
            </a:pPr>
            <a:r>
              <a:rPr lang="en-US" altLang="zh-CN" sz="1600" b="0" i="0">
                <a:latin typeface="Arial" panose="020B0604020202020204" pitchFamily="34" charset="0"/>
              </a:rPr>
              <a:t>5.</a:t>
            </a:r>
            <a:r>
              <a:rPr lang="zh-CN" altLang="en-US" sz="1600" b="0" i="0">
                <a:latin typeface="Arial" panose="020B0604020202020204" pitchFamily="34" charset="0"/>
              </a:rPr>
              <a:t> </a:t>
            </a:r>
            <a:r>
              <a:rPr lang="de-DE" altLang="zh-CN" sz="1600" b="0" i="0">
                <a:latin typeface="Arial" panose="020B0604020202020204" pitchFamily="34" charset="0"/>
              </a:rPr>
              <a:t>ease-in</a:t>
            </a:r>
            <a:r>
              <a:rPr lang="en-US" altLang="de-DE" sz="1600" b="0" i="0">
                <a:latin typeface="Arial" panose="020B0604020202020204" pitchFamily="34" charset="0"/>
              </a:rPr>
              <a:t>-out</a:t>
            </a:r>
            <a:r>
              <a:rPr lang="zh-CN" altLang="de-DE" sz="1600" b="0" i="0">
                <a:latin typeface="Arial" panose="020B0604020202020204" pitchFamily="34" charset="0"/>
              </a:rPr>
              <a:t>：</a:t>
            </a:r>
            <a:r>
              <a:rPr lang="de-DE" altLang="zh-CN" sz="1600" b="0" i="0">
                <a:latin typeface="Arial" panose="020B0604020202020204" pitchFamily="34" charset="0"/>
              </a:rPr>
              <a:t>cubic-bezier(</a:t>
            </a:r>
            <a:r>
              <a:rPr lang="it-IT" altLang="zh-CN" sz="1600" b="0" i="0">
                <a:latin typeface="Arial" panose="020B0604020202020204" pitchFamily="34" charset="0"/>
              </a:rPr>
              <a:t>0.42, 0, 0.58, 1.0)</a:t>
            </a:r>
            <a:endParaRPr lang="zh-CN" altLang="en-US" sz="1600" b="0" i="0">
              <a:latin typeface="Arial" panose="020B0604020202020204" pitchFamily="34" charset="0"/>
            </a:endParaRPr>
          </a:p>
        </p:txBody>
      </p:sp>
      <p:pic>
        <p:nvPicPr>
          <p:cNvPr id="178180" name="图片 5"/>
          <p:cNvPicPr>
            <a:picLocks noChangeAspect="1"/>
          </p:cNvPicPr>
          <p:nvPr/>
        </p:nvPicPr>
        <p:blipFill>
          <a:blip r:embed="rId2" cstate="print"/>
          <a:stretch>
            <a:fillRect/>
          </a:stretch>
        </p:blipFill>
        <p:spPr>
          <a:xfrm>
            <a:off x="330200" y="1676400"/>
            <a:ext cx="3273425" cy="3205163"/>
          </a:xfrm>
          <a:prstGeom prst="rect">
            <a:avLst/>
          </a:prstGeom>
          <a:noFill/>
          <a:ln w="9525">
            <a:noFill/>
          </a:ln>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a:t>-Transitions</a:t>
            </a:r>
            <a:endParaRPr lang="zh-CN" altLang="en-US"/>
          </a:p>
        </p:txBody>
      </p:sp>
      <p:sp>
        <p:nvSpPr>
          <p:cNvPr id="166914" name="Rectangle 3"/>
          <p:cNvSpPr>
            <a:spLocks noGrp="1" noChangeArrowheads="1"/>
          </p:cNvSpPr>
          <p:nvPr>
            <p:ph type="body" idx="4294967295"/>
          </p:nvPr>
        </p:nvSpPr>
        <p:spPr>
          <a:xfrm>
            <a:off x="0" y="587375"/>
            <a:ext cx="9144000" cy="5813425"/>
          </a:xfrm>
        </p:spPr>
        <p:txBody>
          <a:bodyPr vert="horz" wrap="square" lIns="90050" tIns="45024" rIns="90050" bIns="45024" numCol="1" anchor="t" anchorCtr="0" compatLnSpc="1"/>
          <a:lstStyle/>
          <a:p>
            <a:pPr marL="228600" lvl="1" indent="0">
              <a:buClr>
                <a:srgbClr val="C00000"/>
              </a:buClr>
              <a:buNone/>
            </a:pPr>
            <a:r>
              <a:rPr lang="zh-CN" altLang="en-US"/>
              <a:t>动画</a:t>
            </a:r>
            <a:r>
              <a:rPr lang="zh-CN" altLang="en-US" b="0"/>
              <a:t>（</a:t>
            </a:r>
            <a:r>
              <a:rPr lang="en-US" altLang="zh-CN"/>
              <a:t> Transitions </a:t>
            </a:r>
            <a:r>
              <a:rPr lang="zh-CN" altLang="en-US" b="0"/>
              <a:t>） </a:t>
            </a:r>
            <a:endParaRPr lang="en-US" altLang="zh-CN" b="0"/>
          </a:p>
          <a:p>
            <a:pPr marL="228600" lvl="1" indent="0">
              <a:buClr>
                <a:srgbClr val="C00000"/>
              </a:buClr>
              <a:buNone/>
            </a:pPr>
            <a:r>
              <a:rPr lang="en-US" altLang="zh-CN" sz="1800" b="0"/>
              <a:t>CSS transitions </a:t>
            </a:r>
            <a:r>
              <a:rPr lang="zh-CN" altLang="en-US" sz="1800" b="0"/>
              <a:t>提供了一种在更改</a:t>
            </a:r>
            <a:r>
              <a:rPr lang="en-US" altLang="zh-CN" sz="1800" b="0"/>
              <a:t>CSS</a:t>
            </a:r>
            <a:r>
              <a:rPr lang="zh-CN" altLang="en-US" sz="1800" b="0"/>
              <a:t>属性时控制动画速度的方法。 其可以让属性变化成为一个持续一段时间的过程，而不是立即生效的。比如，将一个元素的颜色从白色改为黑色，通常这个改变是立即生效的，使用 </a:t>
            </a:r>
            <a:r>
              <a:rPr lang="en-US" altLang="zh-CN" sz="1800" b="0"/>
              <a:t>CSS transitions </a:t>
            </a:r>
            <a:r>
              <a:rPr lang="zh-CN" altLang="en-US" sz="1800" b="0"/>
              <a:t>后该元素的颜色将逐渐从白色变为黑色，按照一定的曲线速率变化。这个过程可以自定义。</a:t>
            </a:r>
            <a:endParaRPr lang="en-US" altLang="zh-CN" sz="1800" b="0">
              <a:sym typeface="宋体" panose="02010600030101010101" pitchFamily="2" charset="-122"/>
            </a:endParaRPr>
          </a:p>
          <a:p>
            <a:pPr marL="228600" lvl="1" indent="0">
              <a:buClr>
                <a:srgbClr val="C00000"/>
              </a:buClr>
              <a:buNone/>
            </a:pPr>
            <a:r>
              <a:rPr lang="en-US" altLang="zh-CN" sz="1800" b="0"/>
              <a:t>CSS transitions </a:t>
            </a:r>
            <a:r>
              <a:rPr lang="zh-CN" altLang="en-US" sz="1800" b="0"/>
              <a:t>可以决定哪些属性发生动画效果 </a:t>
            </a:r>
            <a:r>
              <a:rPr lang="en-US" altLang="zh-CN" sz="1800" b="0"/>
              <a:t>(</a:t>
            </a:r>
            <a:r>
              <a:rPr lang="zh-CN" altLang="en-US" sz="1800" b="0"/>
              <a:t>明确地列出这些属性</a:t>
            </a:r>
            <a:r>
              <a:rPr lang="en-US" altLang="zh-CN" sz="1800" b="0"/>
              <a:t>)</a:t>
            </a:r>
            <a:r>
              <a:rPr lang="zh-CN" altLang="en-US" sz="1800" b="0"/>
              <a:t>，何时开始 </a:t>
            </a:r>
            <a:r>
              <a:rPr lang="en-US" altLang="zh-CN" sz="1800" b="0"/>
              <a:t>(</a:t>
            </a:r>
            <a:r>
              <a:rPr lang="zh-CN" altLang="en-US" sz="1800" b="0"/>
              <a:t>设置 </a:t>
            </a:r>
            <a:r>
              <a:rPr lang="en-US" altLang="zh-CN" sz="1800" b="0"/>
              <a:t>delay</a:t>
            </a:r>
            <a:r>
              <a:rPr lang="zh-CN" altLang="en-US" sz="1800" b="0"/>
              <a:t>），持续多久 </a:t>
            </a:r>
            <a:r>
              <a:rPr lang="en-US" altLang="zh-CN" sz="1800" b="0"/>
              <a:t>(</a:t>
            </a:r>
            <a:r>
              <a:rPr lang="zh-CN" altLang="en-US" sz="1800" b="0"/>
              <a:t>设置 </a:t>
            </a:r>
            <a:r>
              <a:rPr lang="en-US" altLang="zh-CN" sz="1800" b="0"/>
              <a:t>duration) </a:t>
            </a:r>
            <a:r>
              <a:rPr lang="zh-CN" altLang="en-US" sz="1800" b="0"/>
              <a:t>以及如何动画 </a:t>
            </a:r>
            <a:r>
              <a:rPr lang="en-US" altLang="zh-CN" sz="1800" b="0"/>
              <a:t>(</a:t>
            </a:r>
            <a:r>
              <a:rPr lang="zh-CN" altLang="en-US" sz="1800" b="0"/>
              <a:t>定义</a:t>
            </a:r>
            <a:r>
              <a:rPr lang="en-US" altLang="zh-CN" sz="1800" b="0"/>
              <a:t>timing funtion</a:t>
            </a:r>
            <a:r>
              <a:rPr lang="zh-CN" altLang="en-US" sz="1800" b="0"/>
              <a:t>，比如匀速地或先快后慢</a:t>
            </a:r>
            <a:r>
              <a:rPr lang="en-US" altLang="zh-CN" sz="1800" b="0"/>
              <a:t>)</a:t>
            </a:r>
            <a:r>
              <a:rPr lang="zh-CN" altLang="en-US" sz="1800" b="0"/>
              <a:t>。</a:t>
            </a:r>
            <a:endParaRPr lang="zh-CN" altLang="en-US" sz="1800" b="0">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a:t>-Transitions</a:t>
            </a:r>
            <a:endParaRPr lang="zh-CN" altLang="en-US"/>
          </a:p>
        </p:txBody>
      </p:sp>
      <p:sp>
        <p:nvSpPr>
          <p:cNvPr id="166914" name="Rectangle 3"/>
          <p:cNvSpPr>
            <a:spLocks noGrp="1" noChangeArrowheads="1"/>
          </p:cNvSpPr>
          <p:nvPr>
            <p:ph type="body" idx="4294967295"/>
          </p:nvPr>
        </p:nvSpPr>
        <p:spPr>
          <a:xfrm>
            <a:off x="0" y="587375"/>
            <a:ext cx="9144000" cy="5813425"/>
          </a:xfrm>
        </p:spPr>
        <p:txBody>
          <a:bodyPr vert="horz" wrap="square" lIns="90050" tIns="45024" rIns="90050" bIns="45024" numCol="1" anchor="t" anchorCtr="0" compatLnSpc="1"/>
          <a:lstStyle/>
          <a:p>
            <a:pPr marL="228600" lvl="1" indent="0">
              <a:buClr>
                <a:srgbClr val="C00000"/>
              </a:buClr>
              <a:buNone/>
            </a:pPr>
            <a:r>
              <a:rPr lang="zh-CN" altLang="en-US"/>
              <a:t>介绍</a:t>
            </a:r>
            <a:endParaRPr lang="en-US" altLang="zh-CN"/>
          </a:p>
          <a:p>
            <a:pPr marL="228600" lvl="1" indent="0">
              <a:buClr>
                <a:srgbClr val="C00000"/>
              </a:buClr>
              <a:buNone/>
            </a:pPr>
            <a:r>
              <a:rPr lang="en-US" altLang="zh-CN" sz="1800" b="0"/>
              <a:t>CSS transitions </a:t>
            </a:r>
            <a:r>
              <a:rPr lang="zh-CN" altLang="en-US" sz="1800" b="0"/>
              <a:t>提供了一种在更改</a:t>
            </a:r>
            <a:r>
              <a:rPr lang="en-US" altLang="zh-CN" sz="1800" b="0"/>
              <a:t>CSS</a:t>
            </a:r>
            <a:r>
              <a:rPr lang="zh-CN" altLang="en-US" sz="1800" b="0"/>
              <a:t>属性时控制动画速度的方法。 其可以让属性变化成为一个持续一段时间的过程，而不是立即生效的。比如，将一个元素的颜色从白色改为黑色，通常这个改变是立即生效的，使用 </a:t>
            </a:r>
            <a:r>
              <a:rPr lang="en-US" altLang="zh-CN" sz="1800" b="0"/>
              <a:t>CSS transitions </a:t>
            </a:r>
            <a:r>
              <a:rPr lang="zh-CN" altLang="en-US" sz="1800" b="0"/>
              <a:t>后该元素的颜色将逐渐从白色变为黑色，按照一定的曲线速率变化。这个过程可以自定义。</a:t>
            </a:r>
            <a:endParaRPr lang="en-US" altLang="zh-CN" sz="1800" b="0">
              <a:sym typeface="宋体" panose="02010600030101010101" pitchFamily="2" charset="-122"/>
            </a:endParaRPr>
          </a:p>
          <a:p>
            <a:pPr marL="228600" lvl="1" indent="0">
              <a:buClr>
                <a:srgbClr val="C00000"/>
              </a:buClr>
              <a:buNone/>
            </a:pPr>
            <a:r>
              <a:rPr lang="en-US" altLang="zh-CN" sz="1800" b="0"/>
              <a:t>CSS transitions </a:t>
            </a:r>
            <a:r>
              <a:rPr lang="zh-CN" altLang="en-US" sz="1800" b="0"/>
              <a:t>可以决定哪些属性发生动画效果 </a:t>
            </a:r>
            <a:r>
              <a:rPr lang="en-US" altLang="zh-CN" sz="1800" b="0"/>
              <a:t>(</a:t>
            </a:r>
            <a:r>
              <a:rPr lang="zh-CN" altLang="en-US" sz="1800" b="0"/>
              <a:t>明确地列出这些属性</a:t>
            </a:r>
            <a:r>
              <a:rPr lang="en-US" altLang="zh-CN" sz="1800" b="0"/>
              <a:t>)</a:t>
            </a:r>
            <a:r>
              <a:rPr lang="zh-CN" altLang="en-US" sz="1800" b="0"/>
              <a:t>，何时开始 </a:t>
            </a:r>
            <a:r>
              <a:rPr lang="en-US" altLang="zh-CN" sz="1800" b="0"/>
              <a:t>(</a:t>
            </a:r>
            <a:r>
              <a:rPr lang="zh-CN" altLang="en-US" sz="1800" b="0"/>
              <a:t>设置 </a:t>
            </a:r>
            <a:r>
              <a:rPr lang="en-US" altLang="zh-CN" sz="1800" b="0"/>
              <a:t>delay</a:t>
            </a:r>
            <a:r>
              <a:rPr lang="zh-CN" altLang="en-US" sz="1800" b="0"/>
              <a:t>），持续多久 </a:t>
            </a:r>
            <a:r>
              <a:rPr lang="en-US" altLang="zh-CN" sz="1800" b="0"/>
              <a:t>(</a:t>
            </a:r>
            <a:r>
              <a:rPr lang="zh-CN" altLang="en-US" sz="1800" b="0"/>
              <a:t>设置 </a:t>
            </a:r>
            <a:r>
              <a:rPr lang="en-US" altLang="zh-CN" sz="1800" b="0"/>
              <a:t>duration) </a:t>
            </a:r>
            <a:r>
              <a:rPr lang="zh-CN" altLang="en-US" sz="1800" b="0"/>
              <a:t>以及如何动画 </a:t>
            </a:r>
            <a:r>
              <a:rPr lang="en-US" altLang="zh-CN" sz="1800" b="0"/>
              <a:t>(</a:t>
            </a:r>
            <a:r>
              <a:rPr lang="zh-CN" altLang="en-US" sz="1800" b="0"/>
              <a:t>定义</a:t>
            </a:r>
            <a:r>
              <a:rPr lang="en-US" altLang="zh-CN" sz="1800" b="0"/>
              <a:t>timing funtion</a:t>
            </a:r>
            <a:r>
              <a:rPr lang="zh-CN" altLang="en-US" sz="1800" b="0"/>
              <a:t>，比如匀速地或先快后慢</a:t>
            </a:r>
            <a:r>
              <a:rPr lang="en-US" altLang="zh-CN" sz="1800" b="0"/>
              <a:t>)</a:t>
            </a:r>
            <a:r>
              <a:rPr lang="zh-CN" altLang="en-US" sz="1800" b="0"/>
              <a:t>。</a:t>
            </a:r>
            <a:endParaRPr lang="zh-CN" altLang="en-US" sz="1800" b="0">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a:t>-Transitions</a:t>
            </a:r>
            <a:endParaRPr lang="zh-CN" altLang="en-US"/>
          </a:p>
        </p:txBody>
      </p:sp>
      <p:sp>
        <p:nvSpPr>
          <p:cNvPr id="166914" name="Rectangle 3"/>
          <p:cNvSpPr>
            <a:spLocks noGrp="1" noChangeArrowheads="1"/>
          </p:cNvSpPr>
          <p:nvPr>
            <p:ph type="body" idx="4294967295"/>
          </p:nvPr>
        </p:nvSpPr>
        <p:spPr>
          <a:xfrm>
            <a:off x="0" y="587375"/>
            <a:ext cx="9144000" cy="5813425"/>
          </a:xfrm>
        </p:spPr>
        <p:txBody>
          <a:bodyPr vert="horz" wrap="square" lIns="90050" tIns="45024" rIns="90050" bIns="45024" numCol="1" anchor="t" anchorCtr="0" compatLnSpc="1"/>
          <a:lstStyle/>
          <a:p>
            <a:pPr marL="228600" lvl="1" indent="0">
              <a:buClr>
                <a:srgbClr val="C00000"/>
              </a:buClr>
              <a:buNone/>
            </a:pPr>
            <a:r>
              <a:rPr lang="zh-CN" altLang="en-US"/>
              <a:t>语法</a:t>
            </a:r>
            <a:endParaRPr lang="en-US" altLang="zh-CN"/>
          </a:p>
          <a:p>
            <a:pPr marL="228600" lvl="1" indent="0">
              <a:buClr>
                <a:srgbClr val="C00000"/>
              </a:buClr>
              <a:buNone/>
            </a:pPr>
            <a:r>
              <a:rPr lang="en-US" altLang="zh-CN" sz="1800" b="0"/>
              <a:t>div { </a:t>
            </a:r>
          </a:p>
          <a:p>
            <a:pPr marL="228600" lvl="1" indent="0">
              <a:buClr>
                <a:srgbClr val="C00000"/>
              </a:buClr>
              <a:buNone/>
            </a:pPr>
            <a:r>
              <a:rPr lang="en-US" altLang="zh-CN" sz="1800" b="0"/>
              <a:t>	transition: &lt;property&gt; &lt;duration&gt; &lt;timing-function&gt; &lt;delay&gt;;</a:t>
            </a:r>
          </a:p>
          <a:p>
            <a:pPr marL="228600" lvl="1" indent="0">
              <a:buClr>
                <a:srgbClr val="C00000"/>
              </a:buClr>
              <a:buNone/>
            </a:pPr>
            <a:r>
              <a:rPr lang="en-US" altLang="zh-CN" sz="1800" b="0"/>
              <a:t> }</a:t>
            </a:r>
          </a:p>
          <a:p>
            <a:pPr marL="228600" lvl="1" indent="0">
              <a:buClr>
                <a:srgbClr val="C00000"/>
              </a:buClr>
              <a:buNone/>
            </a:pPr>
            <a:r>
              <a:rPr lang="en-US" altLang="zh-CN" sz="1800" b="0"/>
              <a:t>Property</a:t>
            </a:r>
            <a:r>
              <a:rPr lang="zh-CN" altLang="en-US" sz="1800" b="0"/>
              <a:t>：指定哪个或哪些 </a:t>
            </a:r>
            <a:r>
              <a:rPr lang="en-US" altLang="zh-CN" sz="1800" b="0"/>
              <a:t>CSS </a:t>
            </a:r>
            <a:r>
              <a:rPr lang="zh-CN" altLang="en-US" sz="1800" b="0"/>
              <a:t>属性用于过渡。只有指定的属性才会在过渡中发生动画，其它属性仍如通常那样瞬间变化。也可以使用</a:t>
            </a:r>
            <a:r>
              <a:rPr lang="en-US" altLang="zh-CN" sz="1800"/>
              <a:t>transition-property</a:t>
            </a:r>
            <a:endParaRPr lang="en-US" altLang="zh-CN" sz="1800" b="0"/>
          </a:p>
          <a:p>
            <a:pPr marL="228600" lvl="1" indent="0">
              <a:buClr>
                <a:srgbClr val="C00000"/>
              </a:buClr>
              <a:buNone/>
            </a:pPr>
            <a:r>
              <a:rPr lang="en-US" altLang="zh-CN" sz="1800" b="0"/>
              <a:t>Duration</a:t>
            </a:r>
            <a:r>
              <a:rPr lang="zh-CN" altLang="en-US" sz="1800" b="0"/>
              <a:t>：指定过渡的时长。或者为所有属性指定一个值，或者指定多个值，为每个属性指定不同的时长，单位可以为</a:t>
            </a:r>
            <a:r>
              <a:rPr lang="en-US" altLang="zh-CN" sz="1800" b="0"/>
              <a:t>s</a:t>
            </a:r>
            <a:r>
              <a:rPr lang="zh-CN" altLang="en-US" sz="1800" b="0"/>
              <a:t>。也可以使用</a:t>
            </a:r>
            <a:r>
              <a:rPr lang="en-US" altLang="zh-CN" sz="1800"/>
              <a:t>transition-duration</a:t>
            </a:r>
            <a:endParaRPr lang="en-US" altLang="zh-CN" sz="1800" b="0"/>
          </a:p>
          <a:p>
            <a:pPr marL="228600" lvl="1" indent="0">
              <a:buClr>
                <a:srgbClr val="C00000"/>
              </a:buClr>
              <a:buNone/>
            </a:pPr>
            <a:r>
              <a:rPr lang="en-US" altLang="zh-CN" sz="1800" b="0"/>
              <a:t>Timing </a:t>
            </a:r>
            <a:r>
              <a:rPr lang="zh-CN" altLang="en-US" sz="1800" b="0"/>
              <a:t>：</a:t>
            </a:r>
            <a:r>
              <a:rPr lang="zh-CN" altLang="en-US" sz="1800" b="0">
                <a:sym typeface="宋体" panose="02010600030101010101" pitchFamily="2" charset="-122"/>
              </a:rPr>
              <a:t>曲线函数。也可以使用</a:t>
            </a:r>
            <a:r>
              <a:rPr lang="en-US" altLang="zh-CN" sz="1800"/>
              <a:t>transition-timing-function</a:t>
            </a:r>
            <a:endParaRPr lang="en-US" altLang="zh-CN" sz="1800" b="0">
              <a:sym typeface="宋体" panose="02010600030101010101" pitchFamily="2" charset="-122"/>
            </a:endParaRPr>
          </a:p>
          <a:p>
            <a:pPr marL="228600" lvl="1" indent="0">
              <a:buClr>
                <a:srgbClr val="C00000"/>
              </a:buClr>
              <a:buNone/>
            </a:pPr>
            <a:r>
              <a:rPr lang="en-US" altLang="zh-CN" sz="1800" b="0"/>
              <a:t>Delay</a:t>
            </a:r>
            <a:r>
              <a:rPr lang="zh-CN" altLang="en-US" sz="1800" b="0"/>
              <a:t>：指定延迟，即属性开始变化时与过渡开始发生时之间的时长。也可以使用</a:t>
            </a:r>
            <a:r>
              <a:rPr lang="en-US" altLang="zh-CN" sz="1800"/>
              <a:t>transition-delay</a:t>
            </a:r>
            <a:endParaRPr lang="zh-CN" altLang="en-US" sz="1800" b="0">
              <a:sym typeface="宋体" panose="02010600030101010101" pitchFamily="2" charset="-122"/>
            </a:endParaRPr>
          </a:p>
          <a:p>
            <a:pPr marL="228600"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p:cNvSpPr>
          <p:nvPr>
            <p:ph type="title"/>
          </p:nvPr>
        </p:nvSpPr>
        <p:spPr/>
        <p:txBody>
          <a:bodyPr vert="horz" wrap="square" lIns="90333" tIns="44376" rIns="90333" bIns="44376" anchor="b"/>
          <a:lstStyle/>
          <a:p>
            <a:r>
              <a:rPr lang="en-US" altLang="zh-CN"/>
              <a:t>CSS</a:t>
            </a:r>
            <a:r>
              <a:rPr lang="zh-CN" altLang="en-US"/>
              <a:t>动画</a:t>
            </a:r>
            <a:r>
              <a:rPr lang="en-US" altLang="zh-CN"/>
              <a:t>-Transitions</a:t>
            </a:r>
            <a:endParaRPr lang="zh-CN" altLang="en-US"/>
          </a:p>
        </p:txBody>
      </p:sp>
      <p:sp>
        <p:nvSpPr>
          <p:cNvPr id="166914" name="Rectangle 3"/>
          <p:cNvSpPr>
            <a:spLocks noGrp="1" noChangeArrowheads="1"/>
          </p:cNvSpPr>
          <p:nvPr>
            <p:ph type="body" idx="4294967295"/>
          </p:nvPr>
        </p:nvSpPr>
        <p:spPr>
          <a:xfrm>
            <a:off x="0" y="587375"/>
            <a:ext cx="9144000" cy="5813425"/>
          </a:xfrm>
        </p:spPr>
        <p:txBody>
          <a:bodyPr vert="horz" wrap="square" lIns="90050" tIns="45024" rIns="90050" bIns="45024" numCol="1" anchor="t" anchorCtr="0" compatLnSpc="1"/>
          <a:lstStyle/>
          <a:p>
            <a:pPr marL="228600" lvl="1" indent="0">
              <a:buClr>
                <a:srgbClr val="C00000"/>
              </a:buClr>
              <a:buNone/>
            </a:pPr>
            <a:r>
              <a:rPr lang="zh-CN" altLang="en-US"/>
              <a:t>可以动画的</a:t>
            </a:r>
            <a:r>
              <a:rPr lang="en-US" altLang="zh-CN"/>
              <a:t>CSS</a:t>
            </a:r>
            <a:r>
              <a:rPr lang="zh-CN" altLang="en-US"/>
              <a:t>属性</a:t>
            </a:r>
            <a:endParaRPr lang="en-US" altLang="zh-CN" b="0"/>
          </a:p>
          <a:p>
            <a:pPr marL="228600" lvl="1" indent="0">
              <a:buClr>
                <a:srgbClr val="C00000"/>
              </a:buClr>
              <a:buNone/>
            </a:pPr>
            <a:r>
              <a:rPr lang="zh-CN" altLang="en-US" sz="1800" b="0"/>
              <a:t>一些</a:t>
            </a:r>
            <a:r>
              <a:rPr lang="en-US" altLang="zh-CN" sz="1800" b="0"/>
              <a:t>CSS</a:t>
            </a:r>
            <a:r>
              <a:rPr lang="zh-CN" altLang="en-US" sz="1800" b="0"/>
              <a:t>属性可以是动画的，也就是说，当它的值改变时，或者当 </a:t>
            </a:r>
            <a:r>
              <a:rPr lang="en-US" altLang="zh-CN" sz="1800" b="0"/>
              <a:t>CSS</a:t>
            </a:r>
            <a:r>
              <a:rPr lang="zh-CN" altLang="en-US" sz="1800" b="0"/>
              <a:t>动画或 </a:t>
            </a:r>
            <a:r>
              <a:rPr lang="en-US" altLang="zh-CN" sz="1800" b="0"/>
              <a:t>CSS</a:t>
            </a:r>
            <a:r>
              <a:rPr lang="zh-CN" altLang="en-US" sz="1800" b="0"/>
              <a:t>转换使用时，它可以以平滑的方式改变。</a:t>
            </a:r>
            <a:endParaRPr lang="en-US" altLang="zh-CN" sz="1800" b="0"/>
          </a:p>
          <a:p>
            <a:pPr marL="228600" lvl="1" indent="0">
              <a:buClr>
                <a:srgbClr val="C00000"/>
              </a:buClr>
              <a:buNone/>
            </a:pPr>
            <a:endParaRPr lang="en-US" altLang="zh-CN" sz="1800" b="0"/>
          </a:p>
          <a:p>
            <a:pPr marL="228600" lvl="1" indent="0">
              <a:buClr>
                <a:srgbClr val="C00000"/>
              </a:buClr>
              <a:buNone/>
            </a:pPr>
            <a:endParaRPr lang="en-US" altLang="zh-CN" sz="1800" b="0"/>
          </a:p>
          <a:p>
            <a:pPr marL="228600" lvl="1" indent="0">
              <a:buClr>
                <a:srgbClr val="C00000"/>
              </a:buClr>
              <a:buNone/>
            </a:pPr>
            <a:endParaRPr lang="en-US" altLang="zh-CN" sz="1800" b="0"/>
          </a:p>
          <a:p>
            <a:pPr marL="228600" lvl="1" indent="0">
              <a:buClr>
                <a:srgbClr val="C00000"/>
              </a:buClr>
              <a:buNone/>
            </a:pPr>
            <a:endParaRPr lang="en-US" altLang="zh-CN" sz="1800" b="0">
              <a:sym typeface="宋体" panose="02010600030101010101" pitchFamily="2" charset="-122"/>
            </a:endParaRPr>
          </a:p>
          <a:p>
            <a:pPr marL="228600" lvl="1" indent="0">
              <a:buClr>
                <a:srgbClr val="C00000"/>
              </a:buClr>
              <a:buNone/>
            </a:pPr>
            <a:endParaRPr lang="zh-CN" altLang="en-US" sz="1800" b="0">
              <a:sym typeface="宋体" panose="02010600030101010101" pitchFamily="2" charset="-122"/>
            </a:endParaRPr>
          </a:p>
          <a:p>
            <a:pPr marL="228600" lvl="1" indent="0">
              <a:buNone/>
            </a:pPr>
            <a:endParaRPr lang="zh-CN" altLang="en-US">
              <a:sym typeface="宋体" panose="02010600030101010101" pitchFamily="2" charset="-122"/>
            </a:endParaRPr>
          </a:p>
        </p:txBody>
      </p:sp>
      <p:graphicFrame>
        <p:nvGraphicFramePr>
          <p:cNvPr id="3" name="表格 2"/>
          <p:cNvGraphicFramePr>
            <a:graphicFrameLocks noGrp="1"/>
          </p:cNvGraphicFramePr>
          <p:nvPr/>
        </p:nvGraphicFramePr>
        <p:xfrm>
          <a:off x="457200" y="1905000"/>
          <a:ext cx="7924800" cy="1482724"/>
        </p:xfrm>
        <a:graphic>
          <a:graphicData uri="http://schemas.openxmlformats.org/drawingml/2006/table">
            <a:tbl>
              <a:tblPr bandRow="1">
                <a:tableStyleId>{5C22544A-7EE6-4342-B048-85BDC9FD1C3A}</a:tableStyleId>
              </a:tblPr>
              <a:tblGrid>
                <a:gridCol w="1554521"/>
                <a:gridCol w="1016027"/>
                <a:gridCol w="1503719"/>
                <a:gridCol w="1287814"/>
                <a:gridCol w="1313214"/>
                <a:gridCol w="1249505"/>
              </a:tblGrid>
              <a:tr h="370681">
                <a:tc>
                  <a:txBody>
                    <a:bodyPr/>
                    <a:lstStyle/>
                    <a:p>
                      <a:r>
                        <a:rPr lang="en-US" altLang="zh-CN" sz="1800"/>
                        <a:t>background</a:t>
                      </a:r>
                      <a:endParaRPr lang="zh-CN" altLang="en-US" sz="1800"/>
                    </a:p>
                  </a:txBody>
                  <a:tcPr marL="91442" marR="91442" marT="45700" marB="45700"/>
                </a:tc>
                <a:tc>
                  <a:txBody>
                    <a:bodyPr/>
                    <a:lstStyle/>
                    <a:p>
                      <a:r>
                        <a:rPr lang="en-US" altLang="zh-CN" sz="1800"/>
                        <a:t>border</a:t>
                      </a:r>
                      <a:endParaRPr lang="zh-CN" altLang="en-US" sz="1800"/>
                    </a:p>
                  </a:txBody>
                  <a:tcPr marL="91442" marR="91442" marT="45700" marB="45700"/>
                </a:tc>
                <a:tc>
                  <a:txBody>
                    <a:bodyPr/>
                    <a:lstStyle/>
                    <a:p>
                      <a:r>
                        <a:rPr lang="en-US" altLang="zh-CN" sz="1800"/>
                        <a:t>Box-shadow</a:t>
                      </a:r>
                      <a:endParaRPr lang="zh-CN" altLang="en-US" sz="1800"/>
                    </a:p>
                  </a:txBody>
                  <a:tcPr marL="91442" marR="91442" marT="45700" marB="45700"/>
                </a:tc>
                <a:tc>
                  <a:txBody>
                    <a:bodyPr/>
                    <a:lstStyle/>
                    <a:p>
                      <a:r>
                        <a:rPr lang="en-US" altLang="zh-CN" sz="1800"/>
                        <a:t>flex</a:t>
                      </a:r>
                      <a:endParaRPr lang="zh-CN" altLang="en-US" sz="1800"/>
                    </a:p>
                  </a:txBody>
                  <a:tcPr marL="91442" marR="91442" marT="45700" marB="45700"/>
                </a:tc>
                <a:tc>
                  <a:txBody>
                    <a:bodyPr/>
                    <a:lstStyle/>
                    <a:p>
                      <a:r>
                        <a:rPr lang="en-US" altLang="zh-CN" sz="1800"/>
                        <a:t>margin</a:t>
                      </a:r>
                      <a:endParaRPr lang="zh-CN" altLang="en-US" sz="1800"/>
                    </a:p>
                  </a:txBody>
                  <a:tcPr marL="91442" marR="91442" marT="45700" marB="45700"/>
                </a:tc>
                <a:tc>
                  <a:txBody>
                    <a:bodyPr/>
                    <a:lstStyle/>
                    <a:p>
                      <a:r>
                        <a:rPr lang="en-US" altLang="zh-CN" sz="1800"/>
                        <a:t>padding</a:t>
                      </a:r>
                      <a:endParaRPr lang="zh-CN" altLang="en-US" sz="1800"/>
                    </a:p>
                  </a:txBody>
                  <a:tcPr marL="91442" marR="91442" marT="45700" marB="45700"/>
                </a:tc>
              </a:tr>
              <a:tr h="370681">
                <a:tc>
                  <a:txBody>
                    <a:bodyPr/>
                    <a:lstStyle/>
                    <a:p>
                      <a:r>
                        <a:rPr lang="en-US" altLang="zh-CN" sz="1800"/>
                        <a:t>color</a:t>
                      </a:r>
                      <a:endParaRPr lang="zh-CN" altLang="en-US" sz="1800"/>
                    </a:p>
                  </a:txBody>
                  <a:tcPr marL="91442" marR="91442" marT="45700" marB="45700"/>
                </a:tc>
                <a:tc>
                  <a:txBody>
                    <a:bodyPr/>
                    <a:lstStyle/>
                    <a:p>
                      <a:r>
                        <a:rPr lang="en-US" altLang="zh-CN" sz="1800"/>
                        <a:t>font</a:t>
                      </a:r>
                      <a:endParaRPr lang="zh-CN" altLang="en-US" sz="1800"/>
                    </a:p>
                  </a:txBody>
                  <a:tcPr marL="91442" marR="91442" marT="45700" marB="45700"/>
                </a:tc>
                <a:tc>
                  <a:txBody>
                    <a:bodyPr/>
                    <a:lstStyle/>
                    <a:p>
                      <a:r>
                        <a:rPr lang="en-US" altLang="zh-CN" sz="1800"/>
                        <a:t>text</a:t>
                      </a:r>
                      <a:endParaRPr lang="zh-CN" altLang="en-US" sz="1800"/>
                    </a:p>
                  </a:txBody>
                  <a:tcPr marL="91442" marR="91442" marT="45700" marB="45700"/>
                </a:tc>
                <a:tc>
                  <a:txBody>
                    <a:bodyPr/>
                    <a:lstStyle/>
                    <a:p>
                      <a:r>
                        <a:rPr lang="en-US" altLang="zh-CN" sz="1800"/>
                        <a:t>opacity</a:t>
                      </a:r>
                      <a:endParaRPr lang="zh-CN" altLang="en-US" sz="1800"/>
                    </a:p>
                  </a:txBody>
                  <a:tcPr marL="91442" marR="91442" marT="45700" marB="45700"/>
                </a:tc>
                <a:tc>
                  <a:txBody>
                    <a:bodyPr/>
                    <a:lstStyle/>
                    <a:p>
                      <a:r>
                        <a:rPr lang="en-US" altLang="zh-CN" sz="1800"/>
                        <a:t>visibility</a:t>
                      </a:r>
                      <a:endParaRPr lang="zh-CN" altLang="en-US" sz="1800"/>
                    </a:p>
                  </a:txBody>
                  <a:tcPr marL="91442" marR="91442" marT="45700" marB="45700"/>
                </a:tc>
                <a:tc>
                  <a:txBody>
                    <a:bodyPr/>
                    <a:lstStyle/>
                    <a:p>
                      <a:r>
                        <a:rPr lang="en-US" altLang="zh-CN" sz="1800"/>
                        <a:t>z-index</a:t>
                      </a:r>
                      <a:endParaRPr lang="zh-CN" altLang="en-US" sz="1800"/>
                    </a:p>
                  </a:txBody>
                  <a:tcPr marL="91442" marR="91442" marT="45700" marB="45700"/>
                </a:tc>
              </a:tr>
              <a:tr h="370681">
                <a:tc>
                  <a:txBody>
                    <a:bodyPr/>
                    <a:lstStyle/>
                    <a:p>
                      <a:r>
                        <a:rPr lang="en-US" altLang="zh-CN" sz="1800"/>
                        <a:t>width</a:t>
                      </a:r>
                      <a:endParaRPr lang="zh-CN" altLang="en-US" sz="1800"/>
                    </a:p>
                  </a:txBody>
                  <a:tcPr marL="91442" marR="91442" marT="45700" marB="45700"/>
                </a:tc>
                <a:tc>
                  <a:txBody>
                    <a:bodyPr/>
                    <a:lstStyle/>
                    <a:p>
                      <a:r>
                        <a:rPr lang="en-US" altLang="zh-CN" sz="1800"/>
                        <a:t>height</a:t>
                      </a:r>
                      <a:endParaRPr lang="zh-CN" altLang="en-US" sz="1800"/>
                    </a:p>
                  </a:txBody>
                  <a:tcPr marL="91442" marR="91442" marT="45700" marB="45700"/>
                </a:tc>
                <a:tc>
                  <a:txBody>
                    <a:bodyPr/>
                    <a:lstStyle/>
                    <a:p>
                      <a:r>
                        <a:rPr lang="en-US" altLang="zh-CN" sz="1800"/>
                        <a:t>max-height</a:t>
                      </a:r>
                      <a:endParaRPr lang="zh-CN" altLang="en-US" sz="1800"/>
                    </a:p>
                  </a:txBody>
                  <a:tcPr marL="91442" marR="91442" marT="45700" marB="45700"/>
                </a:tc>
                <a:tc>
                  <a:txBody>
                    <a:bodyPr/>
                    <a:lstStyle/>
                    <a:p>
                      <a:r>
                        <a:rPr lang="en-US" altLang="zh-CN" sz="1800"/>
                        <a:t>Max-width</a:t>
                      </a:r>
                      <a:endParaRPr lang="zh-CN" altLang="en-US" sz="1800"/>
                    </a:p>
                  </a:txBody>
                  <a:tcPr marL="91442" marR="91442" marT="45700" marB="45700"/>
                </a:tc>
                <a:tc>
                  <a:txBody>
                    <a:bodyPr/>
                    <a:lstStyle/>
                    <a:p>
                      <a:r>
                        <a:rPr lang="en-US" altLang="zh-CN" sz="1800"/>
                        <a:t>Min-height</a:t>
                      </a:r>
                      <a:endParaRPr lang="zh-CN" altLang="en-US" sz="1800"/>
                    </a:p>
                  </a:txBody>
                  <a:tcPr marL="91442" marR="91442" marT="45700" marB="45700"/>
                </a:tc>
                <a:tc>
                  <a:txBody>
                    <a:bodyPr/>
                    <a:lstStyle/>
                    <a:p>
                      <a:r>
                        <a:rPr lang="en-US" altLang="zh-CN" sz="1800"/>
                        <a:t>Min-width</a:t>
                      </a:r>
                      <a:endParaRPr lang="zh-CN" altLang="en-US" sz="1800"/>
                    </a:p>
                  </a:txBody>
                  <a:tcPr marL="91442" marR="91442" marT="45700" marB="45700"/>
                </a:tc>
              </a:tr>
              <a:tr h="370681">
                <a:tc>
                  <a:txBody>
                    <a:bodyPr/>
                    <a:lstStyle/>
                    <a:p>
                      <a:r>
                        <a:rPr lang="en-US" altLang="zh-CN" sz="1800"/>
                        <a:t>left</a:t>
                      </a:r>
                      <a:endParaRPr lang="zh-CN" altLang="en-US" sz="1800"/>
                    </a:p>
                  </a:txBody>
                  <a:tcPr marL="91442" marR="91442" marT="45700" marB="45700"/>
                </a:tc>
                <a:tc>
                  <a:txBody>
                    <a:bodyPr/>
                    <a:lstStyle/>
                    <a:p>
                      <a:r>
                        <a:rPr lang="en-US" altLang="zh-CN" sz="1800"/>
                        <a:t>right</a:t>
                      </a:r>
                      <a:endParaRPr lang="zh-CN" altLang="en-US" sz="1800"/>
                    </a:p>
                  </a:txBody>
                  <a:tcPr marL="91442" marR="91442" marT="45700" marB="45700"/>
                </a:tc>
                <a:tc>
                  <a:txBody>
                    <a:bodyPr/>
                    <a:lstStyle/>
                    <a:p>
                      <a:r>
                        <a:rPr lang="en-US" altLang="zh-CN" sz="1800"/>
                        <a:t>top</a:t>
                      </a:r>
                      <a:endParaRPr lang="zh-CN" altLang="en-US" sz="1800"/>
                    </a:p>
                  </a:txBody>
                  <a:tcPr marL="91442" marR="91442" marT="45700" marB="45700"/>
                </a:tc>
                <a:tc>
                  <a:txBody>
                    <a:bodyPr/>
                    <a:lstStyle/>
                    <a:p>
                      <a:r>
                        <a:rPr lang="en-US" altLang="zh-CN" sz="1800"/>
                        <a:t>margin</a:t>
                      </a:r>
                      <a:endParaRPr lang="zh-CN" altLang="en-US" sz="1800"/>
                    </a:p>
                  </a:txBody>
                  <a:tcPr marL="91442" marR="91442" marT="45700" marB="45700"/>
                </a:tc>
                <a:tc>
                  <a:txBody>
                    <a:bodyPr/>
                    <a:lstStyle/>
                    <a:p>
                      <a:r>
                        <a:rPr lang="en-US" altLang="zh-CN" sz="1800"/>
                        <a:t>outline</a:t>
                      </a:r>
                      <a:endParaRPr lang="zh-CN" altLang="en-US" sz="1800"/>
                    </a:p>
                  </a:txBody>
                  <a:tcPr marL="91442" marR="91442" marT="45700" marB="45700"/>
                </a:tc>
                <a:tc>
                  <a:txBody>
                    <a:bodyPr/>
                    <a:lstStyle/>
                    <a:p>
                      <a:endParaRPr lang="zh-CN" altLang="en-US" sz="1800"/>
                    </a:p>
                  </a:txBody>
                  <a:tcPr marL="91442" marR="91442" marT="45700" marB="45700"/>
                </a:tc>
              </a:tr>
            </a:tbl>
          </a:graphicData>
        </a:graphic>
      </p:graphicFrame>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p:cNvSpPr>
          <p:nvPr>
            <p:ph type="title"/>
          </p:nvPr>
        </p:nvSpPr>
        <p:spPr/>
        <p:txBody>
          <a:bodyPr vert="horz" wrap="square" lIns="90333" tIns="44376" rIns="90333" bIns="44376" anchor="b"/>
          <a:lstStyle/>
          <a:p>
            <a:r>
              <a:rPr lang="zh-CN" altLang="en-US"/>
              <a:t>变形</a:t>
            </a:r>
          </a:p>
        </p:txBody>
      </p:sp>
      <p:sp>
        <p:nvSpPr>
          <p:cNvPr id="183298"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r>
              <a:rPr lang="zh-CN" altLang="en-US"/>
              <a:t>变形</a:t>
            </a:r>
            <a:r>
              <a:rPr lang="zh-CN" altLang="en-US" b="0"/>
              <a:t>（</a:t>
            </a:r>
            <a:r>
              <a:rPr lang="en-US" altLang="zh-CN"/>
              <a:t> transform</a:t>
            </a:r>
            <a:r>
              <a:rPr lang="zh-CN" altLang="en-US" b="0"/>
              <a:t>） </a:t>
            </a:r>
            <a:endParaRPr lang="en-US" altLang="zh-CN" b="0"/>
          </a:p>
          <a:p>
            <a:pPr marL="228600" lvl="1" indent="0">
              <a:buClr>
                <a:srgbClr val="C00000"/>
              </a:buClr>
              <a:buNone/>
            </a:pPr>
            <a:r>
              <a:rPr lang="zh-CN" altLang="en-US" sz="1800" b="0"/>
              <a:t>现实生活中的绝大多数的动作都可以理解为变形后的结果。</a:t>
            </a:r>
            <a:endParaRPr lang="zh-CN" altLang="en-US" sz="1800">
              <a:sym typeface="宋体" panose="02010600030101010101" pitchFamily="2" charset="-122"/>
            </a:endParaRPr>
          </a:p>
          <a:p>
            <a:pPr marL="228600" lvl="1" indent="0">
              <a:buNone/>
            </a:pPr>
            <a:endParaRPr lang="zh-CN" altLang="en-US">
              <a:sym typeface="宋体" panose="02010600030101010101" pitchFamily="2" charset="-122"/>
            </a:endParaRPr>
          </a:p>
        </p:txBody>
      </p:sp>
      <p:pic>
        <p:nvPicPr>
          <p:cNvPr id="183299" name="图片 1"/>
          <p:cNvPicPr>
            <a:picLocks noChangeAspect="1"/>
          </p:cNvPicPr>
          <p:nvPr/>
        </p:nvPicPr>
        <p:blipFill>
          <a:blip r:embed="rId2" cstate="print"/>
          <a:stretch>
            <a:fillRect/>
          </a:stretch>
        </p:blipFill>
        <p:spPr>
          <a:xfrm>
            <a:off x="633413" y="1524000"/>
            <a:ext cx="4243387" cy="4514850"/>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7"/>
          <p:cNvSpPr>
            <a:spLocks noGrp="1"/>
          </p:cNvSpPr>
          <p:nvPr>
            <p:ph type="title"/>
          </p:nvPr>
        </p:nvSpPr>
        <p:spPr/>
        <p:txBody>
          <a:bodyPr vert="horz" wrap="square" lIns="90333" tIns="44376" rIns="90333" bIns="44376" anchor="b"/>
          <a:lstStyle/>
          <a:p>
            <a:r>
              <a:rPr lang="zh-CN" altLang="en-US"/>
              <a:t>添加说明</a:t>
            </a:r>
          </a:p>
        </p:txBody>
      </p:sp>
      <p:pic>
        <p:nvPicPr>
          <p:cNvPr id="31746" name="Picture 3"/>
          <p:cNvPicPr>
            <a:picLocks noChangeAspect="1"/>
          </p:cNvPicPr>
          <p:nvPr/>
        </p:nvPicPr>
        <p:blipFill>
          <a:blip r:embed="rId2" cstate="print"/>
          <a:stretch>
            <a:fillRect/>
          </a:stretch>
        </p:blipFill>
        <p:spPr>
          <a:xfrm>
            <a:off x="4419600" y="1219200"/>
            <a:ext cx="4543425" cy="2819400"/>
          </a:xfrm>
          <a:prstGeom prst="rect">
            <a:avLst/>
          </a:prstGeom>
          <a:noFill/>
          <a:ln w="9525">
            <a:noFill/>
          </a:ln>
        </p:spPr>
      </p:pic>
      <p:sp>
        <p:nvSpPr>
          <p:cNvPr id="31747" name="TextBox 19"/>
          <p:cNvSpPr txBox="1"/>
          <p:nvPr/>
        </p:nvSpPr>
        <p:spPr>
          <a:xfrm>
            <a:off x="500063" y="1857375"/>
            <a:ext cx="3240087" cy="336550"/>
          </a:xfrm>
          <a:prstGeom prst="rect">
            <a:avLst/>
          </a:prstGeom>
          <a:noFill/>
          <a:ln w="9525">
            <a:noFill/>
          </a:ln>
        </p:spPr>
        <p:txBody>
          <a:bodyPr>
            <a:spAutoFit/>
          </a:bodyPr>
          <a:lstStyle/>
          <a:p>
            <a:pPr>
              <a:lnSpc>
                <a:spcPct val="150000"/>
              </a:lnSpc>
            </a:pPr>
            <a:r>
              <a:rPr lang="en-US" altLang="zh-CN" sz="1200" b="0" i="0">
                <a:latin typeface="微软雅黑" panose="020B0503020204020204" pitchFamily="34" charset="-122"/>
                <a:ea typeface="微软雅黑" panose="020B0503020204020204" pitchFamily="34" charset="-122"/>
              </a:rPr>
              <a:t>         Axure</a:t>
            </a:r>
            <a:r>
              <a:rPr lang="zh-CN" altLang="en-US" sz="1200" b="0" i="0">
                <a:latin typeface="微软雅黑" panose="020B0503020204020204" pitchFamily="34" charset="-122"/>
                <a:ea typeface="微软雅黑" panose="020B0503020204020204" pitchFamily="34" charset="-122"/>
              </a:rPr>
              <a:t>可以给指定的元件添加说明。</a:t>
            </a:r>
            <a:endParaRPr lang="en-US" altLang="zh-CN" sz="1200" b="0" i="0">
              <a:latin typeface="微软雅黑" panose="020B0503020204020204" pitchFamily="34" charset="-122"/>
              <a:ea typeface="微软雅黑" panose="020B0503020204020204" pitchFamily="34" charset="-122"/>
            </a:endParaRPr>
          </a:p>
        </p:txBody>
      </p:sp>
      <p:sp>
        <p:nvSpPr>
          <p:cNvPr id="31748" name="TextBox 4"/>
          <p:cNvSpPr txBox="1"/>
          <p:nvPr/>
        </p:nvSpPr>
        <p:spPr>
          <a:xfrm>
            <a:off x="428625" y="1285875"/>
            <a:ext cx="1004888"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添加说明</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p:cNvSpPr>
          <p:nvPr>
            <p:ph type="title"/>
          </p:nvPr>
        </p:nvSpPr>
        <p:spPr/>
        <p:txBody>
          <a:bodyPr vert="horz" wrap="square" lIns="90333" tIns="44376" rIns="90333" bIns="44376" anchor="b"/>
          <a:lstStyle/>
          <a:p>
            <a:r>
              <a:rPr lang="zh-CN" altLang="en-US"/>
              <a:t>变形</a:t>
            </a:r>
          </a:p>
        </p:txBody>
      </p:sp>
      <p:sp>
        <p:nvSpPr>
          <p:cNvPr id="184322" name="Rectangle 3"/>
          <p:cNvSpPr>
            <a:spLocks noGrp="1"/>
          </p:cNvSpPr>
          <p:nvPr>
            <p:ph type="body" idx="4294967295"/>
          </p:nvPr>
        </p:nvSpPr>
        <p:spPr>
          <a:xfrm>
            <a:off x="0" y="587375"/>
            <a:ext cx="9144000" cy="5813425"/>
          </a:xfrm>
        </p:spPr>
        <p:txBody>
          <a:bodyPr vert="horz" wrap="square" lIns="90050" tIns="45024" rIns="90050" bIns="45024" anchor="t"/>
          <a:lstStyle/>
          <a:p>
            <a:r>
              <a:rPr lang="zh-CN" altLang="en-US"/>
              <a:t> 旋转</a:t>
            </a:r>
            <a:r>
              <a:rPr lang="zh-CN" altLang="en-US" b="0"/>
              <a:t>（</a:t>
            </a:r>
            <a:r>
              <a:rPr lang="en-US" altLang="zh-CN"/>
              <a:t> rotate </a:t>
            </a:r>
            <a:r>
              <a:rPr lang="zh-CN" altLang="en-US" b="0"/>
              <a:t>）</a:t>
            </a:r>
            <a:endParaRPr lang="en-US" altLang="zh-CN" b="0"/>
          </a:p>
          <a:p>
            <a:pPr lvl="1"/>
            <a:r>
              <a:rPr lang="en-US" altLang="zh-CN" sz="1800" b="0"/>
              <a:t>rotateX</a:t>
            </a:r>
            <a:r>
              <a:rPr lang="zh-CN" altLang="en-US" sz="1800" b="0"/>
              <a:t> </a:t>
            </a:r>
            <a:r>
              <a:rPr lang="en-US" altLang="zh-CN" sz="1800" b="0"/>
              <a:t>(angle)</a:t>
            </a:r>
          </a:p>
          <a:p>
            <a:pPr lvl="1">
              <a:buNone/>
            </a:pPr>
            <a:r>
              <a:rPr lang="en-US" altLang="zh-CN" sz="1800" b="0"/>
              <a:t>	</a:t>
            </a:r>
            <a:r>
              <a:rPr lang="zh-CN" altLang="en-US" sz="1800" b="0"/>
              <a:t>绕</a:t>
            </a:r>
            <a:r>
              <a:rPr lang="en-US" altLang="zh-CN" sz="1800" b="0"/>
              <a:t>X</a:t>
            </a:r>
            <a:r>
              <a:rPr lang="zh-CN" altLang="en-US" sz="1800" b="0"/>
              <a:t>轴旋转，例如单杠运动</a:t>
            </a:r>
            <a:endParaRPr lang="en-US" altLang="zh-CN" sz="1800" b="0"/>
          </a:p>
          <a:p>
            <a:pPr lvl="1"/>
            <a:r>
              <a:rPr lang="en-US" altLang="zh-CN" sz="1800" b="0"/>
              <a:t>rotateY ( angle )</a:t>
            </a:r>
          </a:p>
          <a:p>
            <a:pPr lvl="1">
              <a:buNone/>
            </a:pPr>
            <a:r>
              <a:rPr lang="en-US" altLang="zh-CN" sz="1800" b="0"/>
              <a:t>	</a:t>
            </a:r>
            <a:r>
              <a:rPr lang="zh-CN" altLang="en-US" sz="1800" b="0"/>
              <a:t>绕</a:t>
            </a:r>
            <a:r>
              <a:rPr lang="en-US" altLang="zh-CN" sz="1800" b="0"/>
              <a:t>Y</a:t>
            </a:r>
            <a:r>
              <a:rPr lang="zh-CN" altLang="en-US" sz="1800" b="0"/>
              <a:t>轴旋转，例如钢管舞运动</a:t>
            </a:r>
            <a:endParaRPr lang="en-US" altLang="zh-CN" sz="1800" b="0"/>
          </a:p>
          <a:p>
            <a:pPr lvl="1"/>
            <a:r>
              <a:rPr lang="en-US" altLang="zh-CN" sz="1800" b="0"/>
              <a:t>rotateZ</a:t>
            </a:r>
            <a:r>
              <a:rPr lang="zh-CN" altLang="en-US" sz="1800" b="0"/>
              <a:t> </a:t>
            </a:r>
            <a:r>
              <a:rPr lang="en-US" altLang="zh-CN" sz="1800" b="0"/>
              <a:t>( angle )</a:t>
            </a:r>
          </a:p>
          <a:p>
            <a:pPr lvl="1">
              <a:buClr>
                <a:srgbClr val="C00000"/>
              </a:buClr>
              <a:buNone/>
            </a:pPr>
            <a:r>
              <a:rPr lang="en-US" altLang="zh-CN" sz="1800" b="0"/>
              <a:t>	</a:t>
            </a:r>
            <a:r>
              <a:rPr lang="zh-CN" altLang="en-US" sz="1800" b="0"/>
              <a:t>绕</a:t>
            </a:r>
            <a:r>
              <a:rPr lang="en-US" altLang="zh-CN" sz="1800" b="0"/>
              <a:t>Z</a:t>
            </a:r>
            <a:r>
              <a:rPr lang="zh-CN" altLang="en-US" sz="1800" b="0"/>
              <a:t>轴旋转，例如旋转盘。</a:t>
            </a:r>
            <a:endParaRPr lang="en-US" altLang="zh-CN" sz="1800" b="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p:cNvSpPr>
          <p:nvPr>
            <p:ph type="title"/>
          </p:nvPr>
        </p:nvSpPr>
        <p:spPr/>
        <p:txBody>
          <a:bodyPr vert="horz" wrap="square" lIns="90333" tIns="44376" rIns="90333" bIns="44376" anchor="b"/>
          <a:lstStyle/>
          <a:p>
            <a:r>
              <a:rPr lang="zh-CN" altLang="en-US"/>
              <a:t>变形</a:t>
            </a:r>
          </a:p>
        </p:txBody>
      </p:sp>
      <p:sp>
        <p:nvSpPr>
          <p:cNvPr id="185346" name="Rectangle 3"/>
          <p:cNvSpPr>
            <a:spLocks noGrp="1"/>
          </p:cNvSpPr>
          <p:nvPr>
            <p:ph type="body" idx="4294967295"/>
          </p:nvPr>
        </p:nvSpPr>
        <p:spPr>
          <a:xfrm>
            <a:off x="0" y="587375"/>
            <a:ext cx="9144000" cy="5813425"/>
          </a:xfrm>
        </p:spPr>
        <p:txBody>
          <a:bodyPr vert="horz" wrap="square" lIns="90050" tIns="45024" rIns="90050" bIns="45024" anchor="t"/>
          <a:lstStyle/>
          <a:p>
            <a:r>
              <a:rPr lang="zh-CN" altLang="en-US"/>
              <a:t> 缩放</a:t>
            </a:r>
            <a:r>
              <a:rPr lang="zh-CN" altLang="en-US" b="0"/>
              <a:t>（</a:t>
            </a:r>
            <a:r>
              <a:rPr lang="en-US" altLang="zh-CN"/>
              <a:t>scale</a:t>
            </a:r>
            <a:r>
              <a:rPr lang="zh-CN" altLang="en-US" b="0"/>
              <a:t>）</a:t>
            </a:r>
            <a:endParaRPr lang="en-US" altLang="zh-CN" b="0"/>
          </a:p>
          <a:p>
            <a:pPr marL="228600" lvl="1" indent="457200">
              <a:buNone/>
            </a:pPr>
            <a:r>
              <a:rPr lang="en-US" altLang="zh-CN" sz="1800" b="0"/>
              <a:t>scale(</a:t>
            </a:r>
            <a:r>
              <a:rPr lang="en-US" altLang="zh-CN" sz="1800" b="0" i="1"/>
              <a:t>sx</a:t>
            </a:r>
            <a:r>
              <a:rPr lang="en-US" altLang="zh-CN" sz="1800" b="0"/>
              <a:t>)</a:t>
            </a:r>
          </a:p>
          <a:p>
            <a:pPr marL="228600" lvl="1" indent="457200">
              <a:buNone/>
            </a:pPr>
            <a:r>
              <a:rPr lang="en-US" altLang="zh-CN" sz="1800" b="0"/>
              <a:t>scale(</a:t>
            </a:r>
            <a:r>
              <a:rPr lang="en-US" altLang="zh-CN" sz="1800" b="0" i="1"/>
              <a:t>sx</a:t>
            </a:r>
            <a:r>
              <a:rPr lang="en-US" altLang="zh-CN" sz="1800" b="0"/>
              <a:t>, </a:t>
            </a:r>
            <a:r>
              <a:rPr lang="en-US" altLang="zh-CN" sz="1800" b="0" i="1"/>
              <a:t>sy</a:t>
            </a:r>
            <a:r>
              <a:rPr lang="en-US" altLang="zh-CN" sz="1800" b="0"/>
              <a:t>)</a:t>
            </a:r>
          </a:p>
          <a:p>
            <a:pPr marL="228600" lvl="1" indent="457200">
              <a:buNone/>
            </a:pPr>
            <a:r>
              <a:rPr lang="en-US" altLang="zh-CN" sz="1800" b="0"/>
              <a:t>sx</a:t>
            </a:r>
            <a:r>
              <a:rPr lang="zh-CN" altLang="en-US" sz="1800" b="0"/>
              <a:t>代表缩放向量的横坐标</a:t>
            </a:r>
            <a:endParaRPr lang="en-US" altLang="zh-CN" sz="1800" b="0"/>
          </a:p>
          <a:p>
            <a:pPr marL="228600" lvl="1" indent="457200">
              <a:buNone/>
            </a:pPr>
            <a:r>
              <a:rPr lang="en-US" altLang="zh-CN" sz="1800" b="0"/>
              <a:t>sy</a:t>
            </a:r>
            <a:r>
              <a:rPr lang="zh-CN" altLang="en-US" sz="1800" b="0"/>
              <a:t>表示缩放向量的纵坐标。如果没有指定，默认为与</a:t>
            </a:r>
            <a:r>
              <a:rPr lang="en-US" altLang="zh-CN" sz="1800" b="0"/>
              <a:t>sx</a:t>
            </a:r>
            <a:r>
              <a:rPr lang="zh-CN" altLang="en-US" sz="1800" b="0"/>
              <a:t>值相等，这样可以保持一致的缩放比例，保持元素的形状</a:t>
            </a:r>
            <a:endParaRPr lang="en-US" altLang="zh-CN" sz="1800" b="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p:cNvSpPr>
          <p:nvPr>
            <p:ph type="title"/>
          </p:nvPr>
        </p:nvSpPr>
        <p:spPr/>
        <p:txBody>
          <a:bodyPr vert="horz" wrap="square" lIns="90333" tIns="44376" rIns="90333" bIns="44376" anchor="b"/>
          <a:lstStyle/>
          <a:p>
            <a:r>
              <a:rPr lang="zh-CN" altLang="en-US"/>
              <a:t>变形</a:t>
            </a:r>
          </a:p>
        </p:txBody>
      </p:sp>
      <p:sp>
        <p:nvSpPr>
          <p:cNvPr id="186370" name="Rectangle 3"/>
          <p:cNvSpPr>
            <a:spLocks noGrp="1"/>
          </p:cNvSpPr>
          <p:nvPr>
            <p:ph type="body" idx="4294967295"/>
          </p:nvPr>
        </p:nvSpPr>
        <p:spPr>
          <a:xfrm>
            <a:off x="0" y="587375"/>
            <a:ext cx="9144000" cy="5813425"/>
          </a:xfrm>
        </p:spPr>
        <p:txBody>
          <a:bodyPr vert="horz" wrap="square" lIns="90050" tIns="45024" rIns="90050" bIns="45024" anchor="t"/>
          <a:lstStyle/>
          <a:p>
            <a:r>
              <a:rPr lang="zh-CN" altLang="en-US"/>
              <a:t> 倾斜</a:t>
            </a:r>
            <a:r>
              <a:rPr lang="zh-CN" altLang="en-US" b="0"/>
              <a:t>（</a:t>
            </a:r>
            <a:r>
              <a:rPr lang="en-US" altLang="zh-CN"/>
              <a:t>skew</a:t>
            </a:r>
            <a:r>
              <a:rPr lang="zh-CN" altLang="en-US" b="0"/>
              <a:t>）</a:t>
            </a:r>
            <a:endParaRPr lang="en-US" altLang="zh-CN" b="0"/>
          </a:p>
          <a:p>
            <a:pPr marL="228600" lvl="1" indent="457200">
              <a:buNone/>
            </a:pPr>
            <a:r>
              <a:rPr lang="en-US" altLang="zh-CN" sz="1800" b="0"/>
              <a:t>skew(ax,ay)</a:t>
            </a:r>
            <a:r>
              <a:rPr lang="zh-CN" altLang="en-US" sz="1800" b="0"/>
              <a:t> 函数表示对元素的剪切或者扭转，</a:t>
            </a:r>
            <a:r>
              <a:rPr lang="en-US" altLang="zh-CN" sz="1800" b="0"/>
              <a:t>ax</a:t>
            </a:r>
            <a:r>
              <a:rPr lang="zh-CN" altLang="en-US" sz="1800" b="0"/>
              <a:t>表示水平方向的扭转，</a:t>
            </a:r>
            <a:r>
              <a:rPr lang="en-US" altLang="zh-CN" sz="1800" b="0"/>
              <a:t>ay</a:t>
            </a:r>
            <a:r>
              <a:rPr lang="zh-CN" altLang="en-US" sz="1800" b="0"/>
              <a:t>表示垂直方向的扭转，也可以使用</a:t>
            </a:r>
            <a:r>
              <a:rPr lang="en-US" altLang="zh-CN" sz="1800" b="0"/>
              <a:t>skewX(ax)</a:t>
            </a:r>
            <a:r>
              <a:rPr lang="zh-CN" altLang="en-US" sz="1800" b="0"/>
              <a:t> 和</a:t>
            </a:r>
            <a:r>
              <a:rPr lang="en-US" altLang="zh-CN" sz="1800" b="0"/>
              <a:t>skewY(ay)</a:t>
            </a:r>
          </a:p>
        </p:txBody>
      </p:sp>
      <p:pic>
        <p:nvPicPr>
          <p:cNvPr id="186371" name="图片 3"/>
          <p:cNvPicPr>
            <a:picLocks noChangeAspect="1"/>
          </p:cNvPicPr>
          <p:nvPr/>
        </p:nvPicPr>
        <p:blipFill>
          <a:blip r:embed="rId2" cstate="print"/>
          <a:stretch>
            <a:fillRect/>
          </a:stretch>
        </p:blipFill>
        <p:spPr>
          <a:xfrm>
            <a:off x="304800" y="1797050"/>
            <a:ext cx="4181475" cy="4603750"/>
          </a:xfrm>
          <a:prstGeom prst="rect">
            <a:avLst/>
          </a:prstGeom>
          <a:noFill/>
          <a:ln w="9525">
            <a:noFill/>
          </a:ln>
        </p:spPr>
      </p:pic>
      <p:pic>
        <p:nvPicPr>
          <p:cNvPr id="186372" name="图片 4"/>
          <p:cNvPicPr>
            <a:picLocks noChangeAspect="1"/>
          </p:cNvPicPr>
          <p:nvPr/>
        </p:nvPicPr>
        <p:blipFill>
          <a:blip r:embed="rId3" cstate="print"/>
          <a:stretch>
            <a:fillRect/>
          </a:stretch>
        </p:blipFill>
        <p:spPr>
          <a:xfrm>
            <a:off x="5108575" y="1797050"/>
            <a:ext cx="3413125" cy="2959100"/>
          </a:xfrm>
          <a:prstGeom prst="rect">
            <a:avLst/>
          </a:prstGeom>
          <a:noFill/>
          <a:ln w="9525">
            <a:noFill/>
          </a:ln>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a:spLocks noGrp="1"/>
          </p:cNvSpPr>
          <p:nvPr>
            <p:ph type="title"/>
          </p:nvPr>
        </p:nvSpPr>
        <p:spPr/>
        <p:txBody>
          <a:bodyPr vert="horz" wrap="square" lIns="90333" tIns="44376" rIns="90333" bIns="44376" anchor="b"/>
          <a:lstStyle/>
          <a:p>
            <a:r>
              <a:rPr lang="zh-CN" altLang="en-US"/>
              <a:t>变形</a:t>
            </a:r>
          </a:p>
        </p:txBody>
      </p:sp>
      <p:sp>
        <p:nvSpPr>
          <p:cNvPr id="187394" name="Rectangle 3"/>
          <p:cNvSpPr>
            <a:spLocks noGrp="1"/>
          </p:cNvSpPr>
          <p:nvPr>
            <p:ph type="body" idx="4294967295"/>
          </p:nvPr>
        </p:nvSpPr>
        <p:spPr>
          <a:xfrm>
            <a:off x="0" y="587375"/>
            <a:ext cx="9144000" cy="5813425"/>
          </a:xfrm>
        </p:spPr>
        <p:txBody>
          <a:bodyPr vert="horz" wrap="square" lIns="90050" tIns="45024" rIns="90050" bIns="45024" anchor="t"/>
          <a:lstStyle/>
          <a:p>
            <a:r>
              <a:rPr lang="zh-CN" altLang="en-US"/>
              <a:t> 缩放</a:t>
            </a:r>
            <a:r>
              <a:rPr lang="zh-CN" altLang="en-US" b="0"/>
              <a:t>（</a:t>
            </a:r>
            <a:r>
              <a:rPr lang="en-US" altLang="zh-CN"/>
              <a:t>scale</a:t>
            </a:r>
            <a:r>
              <a:rPr lang="zh-CN" altLang="en-US" b="0"/>
              <a:t>）</a:t>
            </a:r>
            <a:endParaRPr lang="en-US" altLang="zh-CN" b="0"/>
          </a:p>
          <a:p>
            <a:pPr marL="228600" lvl="1" indent="457200">
              <a:buNone/>
            </a:pPr>
            <a:r>
              <a:rPr lang="en-US" altLang="zh-CN" sz="1800" b="0"/>
              <a:t>scale()</a:t>
            </a:r>
            <a:r>
              <a:rPr lang="zh-CN" altLang="en-US" sz="1800" b="0"/>
              <a:t> 函数能够更改元素的大小，</a:t>
            </a:r>
            <a:r>
              <a:rPr lang="en-US" altLang="zh-CN" sz="1800" b="0"/>
              <a:t>scale</a:t>
            </a:r>
            <a:r>
              <a:rPr lang="zh-CN" altLang="en-US" sz="1800" b="0"/>
              <a:t>变换的是通过矢量来实现，它的坐标定义了每个方向上的缩放比例。如果两个向量的坐标是相等的，缩放是均匀的</a:t>
            </a:r>
            <a:endParaRPr lang="en-US" altLang="zh-CN" sz="1800" b="0"/>
          </a:p>
        </p:txBody>
      </p:sp>
      <p:pic>
        <p:nvPicPr>
          <p:cNvPr id="187395" name="图片 1"/>
          <p:cNvPicPr>
            <a:picLocks noChangeAspect="1"/>
          </p:cNvPicPr>
          <p:nvPr/>
        </p:nvPicPr>
        <p:blipFill>
          <a:blip r:embed="rId2" cstate="print"/>
          <a:stretch>
            <a:fillRect/>
          </a:stretch>
        </p:blipFill>
        <p:spPr>
          <a:xfrm>
            <a:off x="304800" y="1752600"/>
            <a:ext cx="5676900" cy="4443413"/>
          </a:xfrm>
          <a:prstGeom prst="rect">
            <a:avLst/>
          </a:prstGeom>
          <a:noFill/>
          <a:ln w="9525">
            <a:noFill/>
          </a:ln>
        </p:spPr>
      </p:pic>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p:cNvSpPr>
          <p:nvPr>
            <p:ph type="title"/>
          </p:nvPr>
        </p:nvSpPr>
        <p:spPr/>
        <p:txBody>
          <a:bodyPr vert="horz" wrap="square" lIns="90333" tIns="44376" rIns="90333" bIns="44376" anchor="b"/>
          <a:lstStyle/>
          <a:p>
            <a:r>
              <a:rPr lang="zh-CN" altLang="en-US"/>
              <a:t>变形</a:t>
            </a:r>
          </a:p>
        </p:txBody>
      </p:sp>
      <p:sp>
        <p:nvSpPr>
          <p:cNvPr id="188418" name="Rectangle 3"/>
          <p:cNvSpPr>
            <a:spLocks noGrp="1"/>
          </p:cNvSpPr>
          <p:nvPr>
            <p:ph type="body" idx="4294967295"/>
          </p:nvPr>
        </p:nvSpPr>
        <p:spPr>
          <a:xfrm>
            <a:off x="0" y="587375"/>
            <a:ext cx="9144000" cy="5813425"/>
          </a:xfrm>
        </p:spPr>
        <p:txBody>
          <a:bodyPr vert="horz" wrap="square" lIns="90050" tIns="45024" rIns="90050" bIns="45024" anchor="t"/>
          <a:lstStyle/>
          <a:p>
            <a:r>
              <a:rPr lang="zh-CN" altLang="en-US"/>
              <a:t> 移动</a:t>
            </a:r>
            <a:r>
              <a:rPr lang="zh-CN" altLang="en-US" b="0"/>
              <a:t>（</a:t>
            </a:r>
            <a:r>
              <a:rPr lang="en-US" altLang="zh-CN"/>
              <a:t>translate</a:t>
            </a:r>
            <a:r>
              <a:rPr lang="zh-CN" altLang="en-US" b="0"/>
              <a:t>）</a:t>
            </a:r>
            <a:endParaRPr lang="en-US" altLang="zh-CN" b="0"/>
          </a:p>
          <a:p>
            <a:pPr marL="228600" lvl="1" indent="457200">
              <a:buNone/>
            </a:pPr>
            <a:r>
              <a:rPr lang="en-US" altLang="zh-CN" sz="1800"/>
              <a:t>translate</a:t>
            </a:r>
            <a:r>
              <a:rPr lang="en-US" altLang="zh-CN" sz="1800" b="0"/>
              <a:t>(</a:t>
            </a:r>
            <a:r>
              <a:rPr lang="en-US" altLang="zh-CN" sz="1800"/>
              <a:t>tx, ty</a:t>
            </a:r>
            <a:r>
              <a:rPr lang="en-US" altLang="zh-CN" sz="1800" b="0"/>
              <a:t>)</a:t>
            </a:r>
            <a:r>
              <a:rPr lang="zh-CN" altLang="en-US" sz="1800" b="0"/>
              <a:t> 函数能够移动元素。</a:t>
            </a:r>
            <a:r>
              <a:rPr lang="en-US" altLang="zh-CN" sz="1800" b="0"/>
              <a:t>tx</a:t>
            </a:r>
            <a:r>
              <a:rPr lang="zh-CN" altLang="en-US" sz="1800" b="0"/>
              <a:t>为元素在水平方向上移动的距离，</a:t>
            </a:r>
            <a:r>
              <a:rPr lang="en-US" altLang="zh-CN" sz="1800" b="0"/>
              <a:t>ty</a:t>
            </a:r>
            <a:r>
              <a:rPr lang="zh-CN" altLang="en-US" sz="1800" b="0"/>
              <a:t>为元素在垂直方向上移动的距离。</a:t>
            </a:r>
            <a:endParaRPr lang="en-US" altLang="zh-CN" sz="1800" b="0"/>
          </a:p>
        </p:txBody>
      </p:sp>
      <p:pic>
        <p:nvPicPr>
          <p:cNvPr id="188419" name="图片 2"/>
          <p:cNvPicPr>
            <a:picLocks noChangeAspect="1"/>
          </p:cNvPicPr>
          <p:nvPr/>
        </p:nvPicPr>
        <p:blipFill>
          <a:blip r:embed="rId2" cstate="print"/>
          <a:stretch>
            <a:fillRect/>
          </a:stretch>
        </p:blipFill>
        <p:spPr>
          <a:xfrm>
            <a:off x="457200" y="1681163"/>
            <a:ext cx="5829300" cy="3625850"/>
          </a:xfrm>
          <a:prstGeom prst="rect">
            <a:avLst/>
          </a:prstGeom>
          <a:noFill/>
          <a:ln w="9525">
            <a:noFill/>
          </a:ln>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p:cNvSpPr>
          <p:nvPr>
            <p:ph type="title"/>
          </p:nvPr>
        </p:nvSpPr>
        <p:spPr/>
        <p:txBody>
          <a:bodyPr vert="horz" wrap="square" lIns="90333" tIns="44376" rIns="90333" bIns="44376" anchor="b"/>
          <a:lstStyle/>
          <a:p>
            <a:r>
              <a:rPr lang="zh-CN" altLang="en-US"/>
              <a:t>变形</a:t>
            </a:r>
          </a:p>
        </p:txBody>
      </p:sp>
      <p:sp>
        <p:nvSpPr>
          <p:cNvPr id="189442" name="Rectangle 3"/>
          <p:cNvSpPr>
            <a:spLocks noGrp="1"/>
          </p:cNvSpPr>
          <p:nvPr>
            <p:ph type="body" idx="4294967295"/>
          </p:nvPr>
        </p:nvSpPr>
        <p:spPr>
          <a:xfrm>
            <a:off x="0" y="587375"/>
            <a:ext cx="9144000" cy="5813425"/>
          </a:xfrm>
        </p:spPr>
        <p:txBody>
          <a:bodyPr vert="horz" wrap="square" lIns="90050" tIns="45024" rIns="90050" bIns="45024" anchor="t"/>
          <a:lstStyle/>
          <a:p>
            <a:r>
              <a:rPr lang="zh-CN" altLang="en-US"/>
              <a:t> 视角</a:t>
            </a:r>
            <a:r>
              <a:rPr lang="zh-CN" altLang="en-US" b="0"/>
              <a:t>（</a:t>
            </a:r>
            <a:r>
              <a:rPr lang="en-US" altLang="zh-CN"/>
              <a:t> perspective</a:t>
            </a:r>
            <a:r>
              <a:rPr lang="zh-CN" altLang="en-US" b="0"/>
              <a:t>）</a:t>
            </a:r>
            <a:endParaRPr lang="en-US" altLang="zh-CN" b="0"/>
          </a:p>
          <a:p>
            <a:pPr marL="228600" lvl="1" indent="0">
              <a:buNone/>
            </a:pPr>
            <a:r>
              <a:rPr lang="zh-CN" altLang="en-US" sz="1800" b="0"/>
              <a:t>属性的存在与否决定了你所看到的是</a:t>
            </a:r>
            <a:r>
              <a:rPr lang="en-US" altLang="zh-CN" sz="1800" b="0"/>
              <a:t>2</a:t>
            </a:r>
            <a:r>
              <a:rPr lang="zh-CN" altLang="en-US" sz="1800" b="0"/>
              <a:t>次元的还是</a:t>
            </a:r>
            <a:r>
              <a:rPr lang="en-US" altLang="zh-CN" sz="1800" b="0"/>
              <a:t>3</a:t>
            </a:r>
            <a:r>
              <a:rPr lang="zh-CN" altLang="en-US" sz="1800" b="0"/>
              <a:t>次元的，也就是是</a:t>
            </a:r>
            <a:r>
              <a:rPr lang="en-US" altLang="zh-CN" sz="1800" b="0"/>
              <a:t>2D transform</a:t>
            </a:r>
            <a:r>
              <a:rPr lang="zh-CN" altLang="en-US" sz="1800" b="0"/>
              <a:t>还是</a:t>
            </a:r>
            <a:r>
              <a:rPr lang="en-US" altLang="zh-CN" sz="1800" b="0"/>
              <a:t>3D transform. </a:t>
            </a:r>
            <a:r>
              <a:rPr lang="zh-CN" altLang="en-US" sz="1800" b="0"/>
              <a:t>这不难理解，没有透视，不成</a:t>
            </a:r>
            <a:r>
              <a:rPr lang="en-US" altLang="zh-CN" sz="1800" b="0"/>
              <a:t>3D</a:t>
            </a:r>
            <a:r>
              <a:rPr lang="zh-CN" altLang="en-US" sz="1800" b="0"/>
              <a:t>。当</a:t>
            </a:r>
            <a:r>
              <a:rPr lang="en-US" altLang="zh-CN" sz="1800" b="0"/>
              <a:t>perspective: 201px;</a:t>
            </a:r>
            <a:r>
              <a:rPr lang="zh-CN" altLang="en-US" sz="1800"/>
              <a:t> </a:t>
            </a:r>
            <a:r>
              <a:rPr lang="en-US" altLang="zh-CN" sz="1800" b="0"/>
              <a:t>translateZ</a:t>
            </a:r>
            <a:r>
              <a:rPr lang="zh-CN" altLang="en-US" sz="1800" b="0"/>
              <a:t>值越大，该元素也会越来越大，当</a:t>
            </a:r>
            <a:r>
              <a:rPr lang="en-US" altLang="zh-CN" sz="1800" b="0"/>
              <a:t>translateZ</a:t>
            </a:r>
            <a:r>
              <a:rPr lang="zh-CN" altLang="en-US" sz="1800" b="0"/>
              <a:t>值非常接近</a:t>
            </a:r>
            <a:r>
              <a:rPr lang="en-US" altLang="zh-CN" sz="1800" b="0"/>
              <a:t>201</a:t>
            </a:r>
            <a:r>
              <a:rPr lang="zh-CN" altLang="en-US" sz="1800" b="0"/>
              <a:t>像素，但是不超过</a:t>
            </a:r>
            <a:r>
              <a:rPr lang="en-US" altLang="zh-CN" sz="1800" b="0"/>
              <a:t>201</a:t>
            </a:r>
            <a:r>
              <a:rPr lang="zh-CN" altLang="en-US" sz="1800" b="0"/>
              <a:t>像素的时候（如</a:t>
            </a:r>
            <a:r>
              <a:rPr lang="en-US" altLang="zh-CN" sz="1800" b="0"/>
              <a:t>200</a:t>
            </a:r>
            <a:r>
              <a:rPr lang="zh-CN" altLang="en-US" sz="1800" b="0"/>
              <a:t>像素），该元素的大小就会撑满整个屏幕（如果父辈元素没有类似</a:t>
            </a:r>
            <a:r>
              <a:rPr lang="en-US" altLang="zh-CN" sz="1800" b="0"/>
              <a:t>overflow:hidden</a:t>
            </a:r>
            <a:r>
              <a:rPr lang="zh-CN" altLang="en-US" sz="1800" b="0"/>
              <a:t>的限制的话）。因为这个时候，子元素正好移到了你的眼睛前面，所谓“一叶蔽目，不见泰山”，就是这么回事。当</a:t>
            </a:r>
            <a:r>
              <a:rPr lang="en-US" altLang="zh-CN" sz="1800" b="0"/>
              <a:t>translateZ</a:t>
            </a:r>
            <a:r>
              <a:rPr lang="zh-CN" altLang="en-US" sz="1800" b="0"/>
              <a:t>值再变大，超过</a:t>
            </a:r>
            <a:r>
              <a:rPr lang="en-US" altLang="zh-CN" sz="1800" b="0"/>
              <a:t>201</a:t>
            </a:r>
            <a:r>
              <a:rPr lang="zh-CN" altLang="en-US" sz="1800" b="0"/>
              <a:t>像素的时候，该元素看不见了</a:t>
            </a:r>
            <a:r>
              <a:rPr lang="en-US" altLang="zh-CN" sz="1800" b="0"/>
              <a:t>——</a:t>
            </a:r>
            <a:r>
              <a:rPr lang="zh-CN" altLang="en-US" sz="1800" b="0"/>
              <a:t>这很好理解：我们是看不见眼睛后面的东西的！</a:t>
            </a:r>
            <a:endParaRPr lang="en-US" altLang="zh-CN" sz="1800" b="0"/>
          </a:p>
          <a:p>
            <a:pPr marL="228600" lvl="1" indent="0">
              <a:buNone/>
            </a:pPr>
            <a:r>
              <a:rPr lang="en-US" altLang="zh-CN" sz="1800" b="0"/>
              <a:t>perspective</a:t>
            </a:r>
            <a:r>
              <a:rPr lang="zh-CN" altLang="en-US" sz="1800" b="0"/>
              <a:t>属性有两种书写方式，一种用在舞台元素上（动画元素们的共同父辈元素）；第二种就是用在当前动画元素上，与</a:t>
            </a:r>
            <a:r>
              <a:rPr lang="en-US" altLang="zh-CN" sz="1800" b="0"/>
              <a:t>transform</a:t>
            </a:r>
            <a:r>
              <a:rPr lang="zh-CN" altLang="en-US" sz="1800" b="0"/>
              <a:t>的其他属性写在一起。如下代码示例</a:t>
            </a:r>
            <a:endParaRPr lang="en-US" altLang="zh-CN" sz="1800"/>
          </a:p>
          <a:p>
            <a:pPr lvl="2"/>
            <a:r>
              <a:rPr lang="en-US" altLang="zh-CN" b="0"/>
              <a:t>.stage { perspective: 600px; }</a:t>
            </a:r>
          </a:p>
          <a:p>
            <a:pPr lvl="2"/>
            <a:r>
              <a:rPr lang="en-US" altLang="zh-CN" b="0"/>
              <a:t>.stage .box { transform: perspective(600px) rotateY(45deg); }</a:t>
            </a: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p:cNvSpPr>
            <a:spLocks noGrp="1"/>
          </p:cNvSpPr>
          <p:nvPr>
            <p:ph type="title"/>
          </p:nvPr>
        </p:nvSpPr>
        <p:spPr/>
        <p:txBody>
          <a:bodyPr vert="horz" wrap="square" lIns="90333" tIns="44376" rIns="90333" bIns="44376" anchor="b"/>
          <a:lstStyle/>
          <a:p>
            <a:r>
              <a:rPr lang="zh-CN" altLang="en-US"/>
              <a:t>变形</a:t>
            </a:r>
          </a:p>
        </p:txBody>
      </p:sp>
      <p:pic>
        <p:nvPicPr>
          <p:cNvPr id="190466" name="图片 3"/>
          <p:cNvPicPr>
            <a:picLocks noChangeAspect="1"/>
          </p:cNvPicPr>
          <p:nvPr/>
        </p:nvPicPr>
        <p:blipFill>
          <a:blip r:embed="rId2" cstate="print"/>
          <a:stretch>
            <a:fillRect/>
          </a:stretch>
        </p:blipFill>
        <p:spPr>
          <a:xfrm>
            <a:off x="0" y="990600"/>
            <a:ext cx="8972550" cy="3505200"/>
          </a:xfrm>
          <a:prstGeom prst="rect">
            <a:avLst/>
          </a:prstGeom>
          <a:noFill/>
          <a:ln w="9525">
            <a:noFill/>
          </a:ln>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p:cNvSpPr>
          <p:nvPr>
            <p:ph type="title"/>
          </p:nvPr>
        </p:nvSpPr>
        <p:spPr/>
        <p:txBody>
          <a:bodyPr vert="horz" wrap="square" lIns="90333" tIns="44376" rIns="90333" bIns="44376" anchor="b"/>
          <a:lstStyle/>
          <a:p>
            <a:r>
              <a:rPr lang="zh-CN" altLang="en-US"/>
              <a:t>变形</a:t>
            </a:r>
          </a:p>
        </p:txBody>
      </p:sp>
      <p:pic>
        <p:nvPicPr>
          <p:cNvPr id="191490" name="图片 5"/>
          <p:cNvPicPr>
            <a:picLocks noChangeAspect="1"/>
          </p:cNvPicPr>
          <p:nvPr/>
        </p:nvPicPr>
        <p:blipFill>
          <a:blip r:embed="rId2" cstate="print"/>
          <a:stretch>
            <a:fillRect/>
          </a:stretch>
        </p:blipFill>
        <p:spPr>
          <a:xfrm>
            <a:off x="146050" y="914400"/>
            <a:ext cx="8972550" cy="3505200"/>
          </a:xfrm>
          <a:prstGeom prst="rect">
            <a:avLst/>
          </a:prstGeom>
          <a:noFill/>
          <a:ln w="9525">
            <a:noFill/>
          </a:ln>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p:cNvSpPr>
            <a:spLocks noGrp="1"/>
          </p:cNvSpPr>
          <p:nvPr>
            <p:ph type="title"/>
          </p:nvPr>
        </p:nvSpPr>
        <p:spPr/>
        <p:txBody>
          <a:bodyPr vert="horz" wrap="square" lIns="90333" tIns="44376" rIns="90333" bIns="44376" anchor="b"/>
          <a:lstStyle/>
          <a:p>
            <a:r>
              <a:rPr lang="zh-CN" altLang="en-US"/>
              <a:t>变形</a:t>
            </a:r>
          </a:p>
        </p:txBody>
      </p:sp>
      <p:sp>
        <p:nvSpPr>
          <p:cNvPr id="192514" name="Rectangle 3"/>
          <p:cNvSpPr>
            <a:spLocks noGrp="1"/>
          </p:cNvSpPr>
          <p:nvPr>
            <p:ph type="body" idx="4294967295"/>
          </p:nvPr>
        </p:nvSpPr>
        <p:spPr>
          <a:xfrm>
            <a:off x="0" y="587375"/>
            <a:ext cx="9144000" cy="5813425"/>
          </a:xfrm>
        </p:spPr>
        <p:txBody>
          <a:bodyPr vert="horz" wrap="square" lIns="90050" tIns="45024" rIns="90050" bIns="45024" anchor="t"/>
          <a:lstStyle/>
          <a:p>
            <a:r>
              <a:rPr lang="zh-CN" altLang="en-US"/>
              <a:t> 视角原点</a:t>
            </a:r>
            <a:r>
              <a:rPr lang="zh-CN" altLang="en-US" b="0"/>
              <a:t>（</a:t>
            </a:r>
            <a:r>
              <a:rPr lang="en-US" altLang="zh-CN"/>
              <a:t> perspective-origin</a:t>
            </a:r>
            <a:r>
              <a:rPr lang="zh-CN" altLang="en-US" b="0"/>
              <a:t>）</a:t>
            </a:r>
            <a:endParaRPr lang="en-US" altLang="zh-CN" b="0"/>
          </a:p>
          <a:p>
            <a:pPr marL="228600" lvl="1" indent="457200">
              <a:buNone/>
            </a:pPr>
            <a:r>
              <a:rPr lang="zh-CN" altLang="en-US" sz="1800" b="0"/>
              <a:t>视角原点指的是眼睛看的位置。默认就是所看舞台或元素的中心。有时候，我们对中心的位置是不感兴趣的，希望视线放在其他一些地方。</a:t>
            </a:r>
            <a:endParaRPr lang="en-US" altLang="zh-CN" sz="1800" b="0"/>
          </a:p>
        </p:txBody>
      </p:sp>
      <p:pic>
        <p:nvPicPr>
          <p:cNvPr id="192515" name="图片 1"/>
          <p:cNvPicPr>
            <a:picLocks noChangeAspect="1"/>
          </p:cNvPicPr>
          <p:nvPr/>
        </p:nvPicPr>
        <p:blipFill>
          <a:blip r:embed="rId2" cstate="print"/>
          <a:stretch>
            <a:fillRect/>
          </a:stretch>
        </p:blipFill>
        <p:spPr>
          <a:xfrm>
            <a:off x="457200" y="1589088"/>
            <a:ext cx="5029200" cy="4649787"/>
          </a:xfrm>
          <a:prstGeom prst="rect">
            <a:avLst/>
          </a:prstGeom>
          <a:noFill/>
          <a:ln w="9525">
            <a:noFill/>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p:cNvSpPr>
          <p:nvPr>
            <p:ph type="title"/>
          </p:nvPr>
        </p:nvSpPr>
        <p:spPr/>
        <p:txBody>
          <a:bodyPr vert="horz" wrap="square" lIns="90333" tIns="44376" rIns="90333" bIns="44376" anchor="b"/>
          <a:lstStyle/>
          <a:p>
            <a:r>
              <a:rPr lang="zh-CN" altLang="en-US"/>
              <a:t>变形</a:t>
            </a:r>
          </a:p>
        </p:txBody>
      </p:sp>
      <p:sp>
        <p:nvSpPr>
          <p:cNvPr id="193538" name="Rectangle 3"/>
          <p:cNvSpPr>
            <a:spLocks noGrp="1"/>
          </p:cNvSpPr>
          <p:nvPr>
            <p:ph type="body" idx="4294967295"/>
          </p:nvPr>
        </p:nvSpPr>
        <p:spPr>
          <a:xfrm>
            <a:off x="0" y="587375"/>
            <a:ext cx="9144000" cy="5813425"/>
          </a:xfrm>
        </p:spPr>
        <p:txBody>
          <a:bodyPr vert="horz" wrap="square" lIns="90050" tIns="45024" rIns="90050" bIns="45024" anchor="t"/>
          <a:lstStyle/>
          <a:p>
            <a:r>
              <a:rPr lang="zh-CN" altLang="en-US"/>
              <a:t> 变形方式</a:t>
            </a:r>
            <a:r>
              <a:rPr lang="zh-CN" altLang="en-US" b="0"/>
              <a:t>（</a:t>
            </a:r>
            <a:r>
              <a:rPr lang="en-US" altLang="zh-CN"/>
              <a:t> transform-style</a:t>
            </a:r>
            <a:r>
              <a:rPr lang="zh-CN" altLang="en-US" b="0"/>
              <a:t>）</a:t>
            </a:r>
            <a:endParaRPr lang="en-US" altLang="zh-CN" b="0"/>
          </a:p>
          <a:p>
            <a:pPr marL="228600" lvl="1" indent="457200">
              <a:buNone/>
            </a:pPr>
            <a:r>
              <a:rPr lang="en-US" altLang="zh-CN" sz="1800" b="0"/>
              <a:t>transform-style</a:t>
            </a:r>
            <a:r>
              <a:rPr lang="zh-CN" altLang="en-US" sz="1800" b="0"/>
              <a:t>属性也是</a:t>
            </a:r>
            <a:r>
              <a:rPr lang="en-US" altLang="zh-CN" sz="1800" b="0"/>
              <a:t>3D</a:t>
            </a:r>
            <a:r>
              <a:rPr lang="zh-CN" altLang="en-US" sz="1800" b="0"/>
              <a:t>效果中经常使用的，其两个参数，</a:t>
            </a:r>
            <a:r>
              <a:rPr lang="en-US" altLang="zh-CN" sz="1800" b="0"/>
              <a:t>flat | preserve-3d. </a:t>
            </a:r>
            <a:r>
              <a:rPr lang="zh-CN" altLang="en-US" sz="1800" b="0"/>
              <a:t>前者</a:t>
            </a:r>
            <a:r>
              <a:rPr lang="en-US" altLang="zh-CN" sz="1800" b="0"/>
              <a:t>flat</a:t>
            </a:r>
            <a:r>
              <a:rPr lang="zh-CN" altLang="en-US" sz="1800" b="0"/>
              <a:t>为默认值，表示平面的；后者</a:t>
            </a:r>
            <a:r>
              <a:rPr lang="en-US" altLang="zh-CN" sz="1800" b="0"/>
              <a:t>preserve-3d</a:t>
            </a:r>
            <a:r>
              <a:rPr lang="zh-CN" altLang="en-US" sz="1800" b="0"/>
              <a:t>表示</a:t>
            </a:r>
            <a:r>
              <a:rPr lang="en-US" altLang="zh-CN" sz="1800" b="0"/>
              <a:t>3D</a:t>
            </a:r>
            <a:r>
              <a:rPr lang="zh-CN" altLang="en-US" sz="1800" b="0"/>
              <a:t>透视。基本上，我们想要根据现实经验实现一些</a:t>
            </a:r>
            <a:r>
              <a:rPr lang="en-US" altLang="zh-CN" sz="1800" b="0"/>
              <a:t>3D</a:t>
            </a:r>
            <a:r>
              <a:rPr lang="zh-CN" altLang="en-US" sz="1800" b="0"/>
              <a:t>效果的时候，</a:t>
            </a:r>
            <a:r>
              <a:rPr lang="en-US" altLang="zh-CN" sz="1800" b="0"/>
              <a:t>transform-style: preserve-3d</a:t>
            </a:r>
            <a:r>
              <a:rPr lang="zh-CN" altLang="en-US" sz="1800" b="0"/>
              <a:t>是少不了的。一般而言，该声明应用在</a:t>
            </a:r>
            <a:r>
              <a:rPr lang="en-US" altLang="zh-CN" sz="1800" b="0"/>
              <a:t>3D</a:t>
            </a:r>
            <a:r>
              <a:rPr lang="zh-CN" altLang="en-US" sz="1800" b="0"/>
              <a:t>变换的兄弟元素们的父元素上，也就是舞台元素。</a:t>
            </a:r>
            <a:endParaRPr lang="en-US" altLang="zh-CN" sz="1800" b="0"/>
          </a:p>
          <a:p>
            <a:pPr marL="228600" lvl="1" indent="457200">
              <a:buNone/>
            </a:pPr>
            <a:endParaRPr lang="en-US" altLang="zh-CN" sz="1800" b="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7"/>
          <p:cNvSpPr>
            <a:spLocks noGrp="1"/>
          </p:cNvSpPr>
          <p:nvPr>
            <p:ph type="title"/>
          </p:nvPr>
        </p:nvSpPr>
        <p:spPr/>
        <p:txBody>
          <a:bodyPr vert="horz" wrap="square" lIns="90333" tIns="44376" rIns="90333" bIns="44376" anchor="b"/>
          <a:lstStyle/>
          <a:p>
            <a:r>
              <a:rPr lang="zh-CN" altLang="en-US"/>
              <a:t>指定样式</a:t>
            </a:r>
          </a:p>
        </p:txBody>
      </p:sp>
      <p:pic>
        <p:nvPicPr>
          <p:cNvPr id="32770" name="Picture 3"/>
          <p:cNvPicPr>
            <a:picLocks noChangeAspect="1"/>
          </p:cNvPicPr>
          <p:nvPr/>
        </p:nvPicPr>
        <p:blipFill>
          <a:blip r:embed="rId2" cstate="print"/>
          <a:stretch>
            <a:fillRect/>
          </a:stretch>
        </p:blipFill>
        <p:spPr>
          <a:xfrm>
            <a:off x="4191000" y="609600"/>
            <a:ext cx="4524375" cy="5181600"/>
          </a:xfrm>
          <a:prstGeom prst="rect">
            <a:avLst/>
          </a:prstGeom>
          <a:noFill/>
          <a:ln w="9525">
            <a:noFill/>
          </a:ln>
        </p:spPr>
      </p:pic>
      <p:sp>
        <p:nvSpPr>
          <p:cNvPr id="32771" name="TextBox 19"/>
          <p:cNvSpPr txBox="1"/>
          <p:nvPr/>
        </p:nvSpPr>
        <p:spPr>
          <a:xfrm>
            <a:off x="500063" y="1857375"/>
            <a:ext cx="3240087" cy="1200150"/>
          </a:xfrm>
          <a:prstGeom prst="rect">
            <a:avLst/>
          </a:prstGeom>
          <a:noFill/>
          <a:ln w="9525">
            <a:noFill/>
          </a:ln>
        </p:spPr>
        <p:txBody>
          <a:bodyPr>
            <a:spAutoFit/>
          </a:bodyPr>
          <a:lstStyle/>
          <a:p>
            <a:pPr>
              <a:lnSpc>
                <a:spcPct val="150000"/>
              </a:lnSpc>
            </a:pPr>
            <a:r>
              <a:rPr lang="en-US" altLang="zh-CN" sz="1200" b="0" i="0">
                <a:latin typeface="微软雅黑" panose="020B0503020204020204" pitchFamily="34" charset="-122"/>
                <a:ea typeface="微软雅黑" panose="020B0503020204020204" pitchFamily="34" charset="-122"/>
              </a:rPr>
              <a:t>         Axure</a:t>
            </a:r>
            <a:r>
              <a:rPr lang="zh-CN" altLang="en-US" sz="1200" b="0" i="0">
                <a:latin typeface="微软雅黑" panose="020B0503020204020204" pitchFamily="34" charset="-122"/>
                <a:ea typeface="微软雅黑" panose="020B0503020204020204" pitchFamily="34" charset="-122"/>
              </a:rPr>
              <a:t>可以给指定的元件添加不同的样式，其中包含元件尺寸，背景色填充，透明度，字体字号设置，段落行间距设置，对齐方式等。</a:t>
            </a:r>
            <a:endParaRPr lang="en-US" altLang="zh-CN" sz="1200" b="0" i="0">
              <a:latin typeface="微软雅黑" panose="020B0503020204020204" pitchFamily="34" charset="-122"/>
              <a:ea typeface="微软雅黑" panose="020B0503020204020204" pitchFamily="34" charset="-122"/>
            </a:endParaRPr>
          </a:p>
        </p:txBody>
      </p:sp>
      <p:sp>
        <p:nvSpPr>
          <p:cNvPr id="32772" name="TextBox 4"/>
          <p:cNvSpPr txBox="1"/>
          <p:nvPr/>
        </p:nvSpPr>
        <p:spPr>
          <a:xfrm>
            <a:off x="428625" y="1285875"/>
            <a:ext cx="1004888"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指定样式</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p:cNvSpPr>
          <p:nvPr>
            <p:ph type="title"/>
          </p:nvPr>
        </p:nvSpPr>
        <p:spPr/>
        <p:txBody>
          <a:bodyPr vert="horz" wrap="square" lIns="90333" tIns="44376" rIns="90333" bIns="44376" anchor="b"/>
          <a:lstStyle/>
          <a:p>
            <a:r>
              <a:rPr lang="zh-CN" altLang="en-US"/>
              <a:t>变形</a:t>
            </a:r>
          </a:p>
        </p:txBody>
      </p:sp>
      <p:sp>
        <p:nvSpPr>
          <p:cNvPr id="194562" name="Rectangle 3"/>
          <p:cNvSpPr>
            <a:spLocks noGrp="1"/>
          </p:cNvSpPr>
          <p:nvPr>
            <p:ph type="body" idx="4294967295"/>
          </p:nvPr>
        </p:nvSpPr>
        <p:spPr>
          <a:xfrm>
            <a:off x="0" y="587375"/>
            <a:ext cx="7010400" cy="5813425"/>
          </a:xfrm>
        </p:spPr>
        <p:txBody>
          <a:bodyPr vert="horz" wrap="square" lIns="90050" tIns="45024" rIns="90050" bIns="45024" anchor="t"/>
          <a:lstStyle/>
          <a:p>
            <a:r>
              <a:rPr lang="zh-CN" altLang="en-US"/>
              <a:t>变形原点</a:t>
            </a:r>
            <a:r>
              <a:rPr lang="zh-CN" altLang="en-US" b="0"/>
              <a:t>（</a:t>
            </a:r>
            <a:r>
              <a:rPr lang="en-US" altLang="zh-CN"/>
              <a:t> transform-origin</a:t>
            </a:r>
            <a:r>
              <a:rPr lang="zh-CN" altLang="en-US" b="0"/>
              <a:t>）</a:t>
            </a:r>
            <a:endParaRPr lang="en-US" altLang="zh-CN" b="0"/>
          </a:p>
          <a:p>
            <a:pPr>
              <a:buNone/>
            </a:pPr>
            <a:r>
              <a:rPr lang="zh-CN" altLang="en-US" sz="1800" b="0"/>
              <a:t>  </a:t>
            </a:r>
            <a:r>
              <a:rPr lang="en-US" altLang="zh-CN" sz="1800" b="0"/>
              <a:t>transform-origin</a:t>
            </a:r>
            <a:r>
              <a:rPr lang="zh-CN" altLang="en-US" sz="1800" b="0"/>
              <a:t>表示元素在变形时的原点。</a:t>
            </a:r>
            <a:endParaRPr lang="en-US" altLang="zh-CN" sz="1800" b="0"/>
          </a:p>
          <a:p>
            <a:pPr lvl="1"/>
            <a:r>
              <a:rPr lang="en-US" altLang="zh-CN" sz="1600"/>
              <a:t>one value syntax: the value must be any one of: </a:t>
            </a:r>
          </a:p>
          <a:p>
            <a:pPr lvl="2"/>
            <a:r>
              <a:rPr lang="en-US" altLang="zh-CN"/>
              <a:t>a &lt;length&gt;</a:t>
            </a:r>
          </a:p>
          <a:p>
            <a:pPr lvl="2"/>
            <a:r>
              <a:rPr lang="en-US" altLang="zh-CN"/>
              <a:t>a &lt;percentage&gt;</a:t>
            </a:r>
          </a:p>
          <a:p>
            <a:pPr lvl="2"/>
            <a:r>
              <a:rPr lang="en-US" altLang="zh-CN"/>
              <a:t>the keywords left, center, right, top, bottom</a:t>
            </a:r>
          </a:p>
          <a:p>
            <a:pPr lvl="1"/>
            <a:r>
              <a:rPr lang="en-US" altLang="zh-CN" sz="1600"/>
              <a:t>two-value syntax: </a:t>
            </a:r>
          </a:p>
          <a:p>
            <a:pPr lvl="2"/>
            <a:r>
              <a:rPr lang="en-US" altLang="zh-CN"/>
              <a:t>one value must be a &lt;length&gt; or a  &lt;percentage&gt;, or one of the keywords left, center, right</a:t>
            </a:r>
          </a:p>
          <a:p>
            <a:pPr lvl="2"/>
            <a:r>
              <a:rPr lang="en-US" altLang="zh-CN"/>
              <a:t>the other value must be a</a:t>
            </a:r>
            <a:r>
              <a:rPr lang="zh-CN" altLang="en-US"/>
              <a:t> </a:t>
            </a:r>
            <a:r>
              <a:rPr lang="en-US" altLang="zh-CN"/>
              <a:t>&lt;length&gt;, or a  &lt;percentage&gt;, or one of the keywords top, center, bottom</a:t>
            </a:r>
          </a:p>
          <a:p>
            <a:pPr lvl="1"/>
            <a:r>
              <a:rPr lang="en-US" altLang="zh-CN" sz="1600"/>
              <a:t>three value syntax: </a:t>
            </a:r>
          </a:p>
          <a:p>
            <a:pPr lvl="2"/>
            <a:r>
              <a:rPr lang="en-US" altLang="zh-CN"/>
              <a:t>the first two values are the same as for two-value syntax</a:t>
            </a:r>
          </a:p>
          <a:p>
            <a:pPr lvl="2"/>
            <a:r>
              <a:rPr lang="en-US" altLang="zh-CN"/>
              <a:t>the third value must be a &lt;length&gt;</a:t>
            </a:r>
          </a:p>
          <a:p>
            <a:pPr lvl="1">
              <a:buNone/>
            </a:pPr>
            <a:endParaRPr lang="en-US" altLang="zh-CN" sz="1800" b="0"/>
          </a:p>
          <a:p>
            <a:pPr lvl="1">
              <a:buNone/>
            </a:pPr>
            <a:endParaRPr lang="en-US" altLang="zh-CN" sz="1800" b="0"/>
          </a:p>
        </p:txBody>
      </p:sp>
      <p:pic>
        <p:nvPicPr>
          <p:cNvPr id="194563" name="图片 1"/>
          <p:cNvPicPr>
            <a:picLocks noChangeAspect="1"/>
          </p:cNvPicPr>
          <p:nvPr/>
        </p:nvPicPr>
        <p:blipFill>
          <a:blip r:embed="rId2" cstate="print"/>
          <a:stretch>
            <a:fillRect/>
          </a:stretch>
        </p:blipFill>
        <p:spPr>
          <a:xfrm>
            <a:off x="7010400" y="1524000"/>
            <a:ext cx="2133600" cy="3389313"/>
          </a:xfrm>
          <a:prstGeom prst="rect">
            <a:avLst/>
          </a:prstGeom>
          <a:noFill/>
          <a:ln w="9525">
            <a:noFill/>
          </a:ln>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429030"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2800" dirty="0">
                <a:solidFill>
                  <a:srgbClr val="CC0099"/>
                </a:solidFill>
                <a:effectLst>
                  <a:outerShdw blurRad="38100" dist="38100" dir="2700000">
                    <a:srgbClr val="C0C0C0"/>
                  </a:outerShdw>
                </a:effectLst>
              </a:rPr>
              <a:t>CSS3</a:t>
            </a:r>
            <a:br>
              <a:rPr lang="en-US" altLang="zh-CN" sz="2800" dirty="0">
                <a:solidFill>
                  <a:srgbClr val="CC0099"/>
                </a:solidFill>
                <a:effectLst>
                  <a:outerShdw blurRad="38100" dist="38100" dir="2700000">
                    <a:srgbClr val="C0C0C0"/>
                  </a:outerShdw>
                </a:effectLst>
              </a:rPr>
            </a:br>
            <a:r>
              <a:rPr lang="en-US" altLang="zh-CN" sz="2800" dirty="0">
                <a:solidFill>
                  <a:srgbClr val="CC0099"/>
                </a:solidFill>
                <a:effectLst>
                  <a:outerShdw blurRad="38100" dist="38100" dir="2700000">
                    <a:srgbClr val="C0C0C0"/>
                  </a:outerShdw>
                </a:effectLst>
              </a:rPr>
              <a:t/>
            </a:r>
            <a:br>
              <a:rPr lang="en-US" altLang="zh-CN"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第 </a:t>
            </a:r>
            <a:r>
              <a:rPr lang="en-US" altLang="zh-CN" sz="2800" dirty="0">
                <a:solidFill>
                  <a:srgbClr val="CC0099"/>
                </a:solidFill>
                <a:effectLst>
                  <a:outerShdw blurRad="38100" dist="38100" dir="2700000">
                    <a:srgbClr val="C0C0C0"/>
                  </a:outerShdw>
                </a:effectLst>
              </a:rPr>
              <a:t>7</a:t>
            </a:r>
            <a:r>
              <a:rPr lang="zh-CN" altLang="en-US" sz="2800" dirty="0">
                <a:solidFill>
                  <a:srgbClr val="CC0099"/>
                </a:solidFill>
                <a:effectLst>
                  <a:outerShdw blurRad="38100" dist="38100" dir="2700000">
                    <a:srgbClr val="C0C0C0"/>
                  </a:outerShdw>
                </a:effectLst>
              </a:rPr>
              <a:t> 章:媒体查询</a:t>
            </a: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p:cNvSpPr>
          <p:nvPr>
            <p:ph type="title"/>
          </p:nvPr>
        </p:nvSpPr>
        <p:spPr/>
        <p:txBody>
          <a:bodyPr vert="horz" wrap="square" lIns="90333" tIns="44376" rIns="90333" bIns="44376" anchor="b"/>
          <a:lstStyle/>
          <a:p>
            <a:r>
              <a:rPr lang="zh-CN" altLang="en-US"/>
              <a:t>学习目标</a:t>
            </a:r>
          </a:p>
        </p:txBody>
      </p:sp>
      <p:sp>
        <p:nvSpPr>
          <p:cNvPr id="196610" name="Rectangle 3"/>
          <p:cNvSpPr>
            <a:spLocks noGrp="1"/>
          </p:cNvSpPr>
          <p:nvPr>
            <p:ph idx="1"/>
          </p:nvPr>
        </p:nvSpPr>
        <p:spPr/>
        <p:txBody>
          <a:bodyPr vert="horz" wrap="square" lIns="90050" tIns="45024" rIns="90050" bIns="45024" anchor="t"/>
          <a:lstStyle/>
          <a:p>
            <a:r>
              <a:rPr lang="zh-CN" altLang="en-US"/>
              <a:t> 掌握常见媒体查询类型</a:t>
            </a:r>
          </a:p>
          <a:p>
            <a:r>
              <a:rPr lang="zh-CN" altLang="en-US"/>
              <a:t> 掌握常见媒体查询属性</a:t>
            </a:r>
            <a:endParaRPr lang="en-US" altLang="zh-CN"/>
          </a:p>
          <a:p>
            <a:r>
              <a:rPr lang="zh-CN" altLang="en-US"/>
              <a:t> 掌握媒体查询的使用方式</a:t>
            </a: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p:cNvSpPr>
            <a:spLocks noGrp="1"/>
          </p:cNvSpPr>
          <p:nvPr>
            <p:ph type="title"/>
          </p:nvPr>
        </p:nvSpPr>
        <p:spPr/>
        <p:txBody>
          <a:bodyPr vert="horz" wrap="square" lIns="90333" tIns="44376" rIns="90333" bIns="44376" anchor="b"/>
          <a:lstStyle/>
          <a:p>
            <a:r>
              <a:rPr lang="zh-CN" altLang="en-US"/>
              <a:t>媒体查询</a:t>
            </a:r>
            <a:r>
              <a:rPr lang="zh-CN" altLang="en-US" b="0"/>
              <a:t>（</a:t>
            </a:r>
            <a:r>
              <a:rPr lang="en-US" altLang="zh-CN"/>
              <a:t> Media Queries </a:t>
            </a:r>
            <a:r>
              <a:rPr lang="zh-CN" altLang="en-US" b="0"/>
              <a:t>） </a:t>
            </a:r>
            <a:endParaRPr lang="zh-CN" altLang="en-US"/>
          </a:p>
        </p:txBody>
      </p:sp>
      <p:sp>
        <p:nvSpPr>
          <p:cNvPr id="197634"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457200">
              <a:buClr>
                <a:srgbClr val="C00000"/>
              </a:buClr>
              <a:buNone/>
            </a:pPr>
            <a:r>
              <a:rPr lang="en-US" altLang="zh-CN" sz="1800" b="0"/>
              <a:t>CSS</a:t>
            </a:r>
            <a:r>
              <a:rPr lang="zh-CN" altLang="en-US" sz="1800" b="0"/>
              <a:t>的媒体查询模块允许在不改变代码的前提下对显示效果进行调整，媒体查询由两部分组成，一个可选的媒体类型，以及若干个</a:t>
            </a:r>
            <a:r>
              <a:rPr lang="en-US" altLang="zh-CN" sz="1800" b="0"/>
              <a:t>css</a:t>
            </a:r>
            <a:r>
              <a:rPr lang="zh-CN" altLang="en-US" sz="1800" b="0"/>
              <a:t>表达式。当媒体类型判断结果为</a:t>
            </a:r>
            <a:r>
              <a:rPr lang="en-US" altLang="zh-CN" sz="1800" b="0"/>
              <a:t>true</a:t>
            </a:r>
            <a:r>
              <a:rPr lang="zh-CN" altLang="en-US" sz="1800" b="0"/>
              <a:t>的时候，其中的</a:t>
            </a:r>
            <a:r>
              <a:rPr lang="en-US" altLang="zh-CN" sz="1800" b="0"/>
              <a:t>css</a:t>
            </a:r>
            <a:r>
              <a:rPr lang="zh-CN" altLang="en-US" sz="1800" b="0"/>
              <a:t>表达式被解析。如果媒体查询应用在</a:t>
            </a:r>
            <a:r>
              <a:rPr lang="en-US" altLang="zh-CN" sz="1800" b="0"/>
              <a:t>link</a:t>
            </a:r>
            <a:r>
              <a:rPr lang="zh-CN" altLang="en-US" sz="1800" b="0"/>
              <a:t>中，即使判断结果为</a:t>
            </a:r>
            <a:r>
              <a:rPr lang="en-US" altLang="zh-CN" sz="1800" b="0"/>
              <a:t>false</a:t>
            </a:r>
            <a:r>
              <a:rPr lang="zh-CN" altLang="en-US" sz="1800" b="0"/>
              <a:t>，样式表同样会被下载，但是不会应用。</a:t>
            </a:r>
            <a:endParaRPr lang="en-US" altLang="zh-CN" sz="1800" b="0"/>
          </a:p>
          <a:p>
            <a:pPr marL="228600" lvl="1" indent="457200">
              <a:buClr>
                <a:srgbClr val="C00000"/>
              </a:buClr>
              <a:buNone/>
            </a:pPr>
            <a:endParaRPr lang="en-US" altLang="zh-CN" b="0"/>
          </a:p>
        </p:txBody>
      </p:sp>
      <p:pic>
        <p:nvPicPr>
          <p:cNvPr id="197635" name="图片 1"/>
          <p:cNvPicPr>
            <a:picLocks noChangeAspect="1"/>
          </p:cNvPicPr>
          <p:nvPr/>
        </p:nvPicPr>
        <p:blipFill>
          <a:blip r:embed="rId2" cstate="print"/>
          <a:stretch>
            <a:fillRect/>
          </a:stretch>
        </p:blipFill>
        <p:spPr>
          <a:xfrm>
            <a:off x="304800" y="1963738"/>
            <a:ext cx="7696200" cy="3060700"/>
          </a:xfrm>
          <a:prstGeom prst="rect">
            <a:avLst/>
          </a:prstGeom>
          <a:noFill/>
          <a:ln w="9525">
            <a:noFill/>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2"/>
          <p:cNvSpPr>
            <a:spLocks noGrp="1"/>
          </p:cNvSpPr>
          <p:nvPr>
            <p:ph type="title"/>
          </p:nvPr>
        </p:nvSpPr>
        <p:spPr/>
        <p:txBody>
          <a:bodyPr vert="horz" wrap="square" lIns="90333" tIns="44376" rIns="90333" bIns="44376" anchor="b"/>
          <a:lstStyle/>
          <a:p>
            <a:r>
              <a:rPr lang="zh-CN" altLang="en-US"/>
              <a:t>媒体查询</a:t>
            </a:r>
            <a:r>
              <a:rPr lang="zh-CN" altLang="en-US" b="0"/>
              <a:t>（</a:t>
            </a:r>
            <a:r>
              <a:rPr lang="en-US" altLang="zh-CN"/>
              <a:t> Media Queries </a:t>
            </a:r>
            <a:r>
              <a:rPr lang="zh-CN" altLang="en-US" b="0"/>
              <a:t>） </a:t>
            </a:r>
            <a:endParaRPr lang="zh-CN" altLang="en-US"/>
          </a:p>
        </p:txBody>
      </p:sp>
      <p:sp>
        <p:nvSpPr>
          <p:cNvPr id="198658"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buFont typeface="Wingdings" panose="05000000000000000000" pitchFamily="2" charset="2"/>
              <a:buChar char="u"/>
            </a:pPr>
            <a:r>
              <a:rPr lang="zh-CN" altLang="en-US" b="0"/>
              <a:t>媒体类型</a:t>
            </a:r>
            <a:endParaRPr lang="en-US" altLang="zh-CN" b="0"/>
          </a:p>
          <a:p>
            <a:pPr lvl="2">
              <a:buClr>
                <a:srgbClr val="C00000"/>
              </a:buClr>
              <a:buFont typeface="Wingdings" panose="05000000000000000000" pitchFamily="2" charset="2"/>
              <a:buChar char="l"/>
            </a:pPr>
            <a:r>
              <a:rPr lang="en-US" altLang="zh-CN"/>
              <a:t>all	</a:t>
            </a:r>
            <a:r>
              <a:rPr lang="zh-CN" altLang="en-US" b="0"/>
              <a:t>适用所有的设备</a:t>
            </a:r>
            <a:endParaRPr lang="en-US" altLang="zh-CN" b="0"/>
          </a:p>
          <a:p>
            <a:pPr lvl="2">
              <a:buClr>
                <a:srgbClr val="C00000"/>
              </a:buClr>
              <a:buFont typeface="Wingdings" panose="05000000000000000000" pitchFamily="2" charset="2"/>
              <a:buChar char="l"/>
            </a:pPr>
            <a:r>
              <a:rPr lang="en-US" altLang="zh-CN"/>
              <a:t>print</a:t>
            </a:r>
            <a:r>
              <a:rPr lang="zh-CN" altLang="en-US"/>
              <a:t> </a:t>
            </a:r>
            <a:r>
              <a:rPr lang="en-US" altLang="zh-CN"/>
              <a:t>	</a:t>
            </a:r>
            <a:r>
              <a:rPr lang="zh-CN" altLang="en-US" b="0"/>
              <a:t>适用于打印用纸或打印预览视图</a:t>
            </a:r>
            <a:endParaRPr lang="en-US" altLang="zh-CN" b="0"/>
          </a:p>
          <a:p>
            <a:pPr lvl="2">
              <a:buClr>
                <a:srgbClr val="C00000"/>
              </a:buClr>
              <a:buFont typeface="Wingdings" panose="05000000000000000000" pitchFamily="2" charset="2"/>
              <a:buChar char="l"/>
            </a:pPr>
            <a:r>
              <a:rPr lang="en-US" altLang="zh-CN"/>
              <a:t>screen</a:t>
            </a:r>
            <a:r>
              <a:rPr lang="zh-CN" altLang="en-US"/>
              <a:t> </a:t>
            </a:r>
            <a:r>
              <a:rPr lang="en-US" altLang="zh-CN"/>
              <a:t>	</a:t>
            </a:r>
            <a:r>
              <a:rPr lang="zh-CN" altLang="en-US" b="0"/>
              <a:t>主要适用于电脑</a:t>
            </a:r>
            <a:r>
              <a:rPr lang="en-US" altLang="zh-CN" b="0"/>
              <a:t>/</a:t>
            </a:r>
            <a:r>
              <a:rPr lang="zh-CN" altLang="en-US" b="0"/>
              <a:t>手机</a:t>
            </a:r>
            <a:r>
              <a:rPr lang="en-US" altLang="zh-CN" b="0"/>
              <a:t>/</a:t>
            </a:r>
            <a:r>
              <a:rPr lang="zh-CN" altLang="en-US" b="0"/>
              <a:t>平板等智能设备屏幕</a:t>
            </a:r>
            <a:endParaRPr lang="en-US" altLang="zh-CN" b="0"/>
          </a:p>
          <a:p>
            <a:pPr lvl="2">
              <a:buClr>
                <a:srgbClr val="C00000"/>
              </a:buClr>
              <a:buFont typeface="Wingdings" panose="05000000000000000000" pitchFamily="2" charset="2"/>
              <a:buChar char="l"/>
            </a:pPr>
            <a:r>
              <a:rPr lang="en-US" altLang="zh-CN"/>
              <a:t>speech</a:t>
            </a:r>
            <a:r>
              <a:rPr lang="zh-CN" altLang="en-US"/>
              <a:t> </a:t>
            </a:r>
            <a:r>
              <a:rPr lang="en-US" altLang="zh-CN"/>
              <a:t>	</a:t>
            </a:r>
            <a:r>
              <a:rPr lang="zh-CN" altLang="en-US" b="0"/>
              <a:t>适用于语音合成器</a:t>
            </a:r>
            <a:endParaRPr lang="en-US" altLang="zh-CN" b="0"/>
          </a:p>
          <a:p>
            <a:pPr lvl="1">
              <a:buClr>
                <a:srgbClr val="C00000"/>
              </a:buClr>
              <a:buFont typeface="Wingdings" panose="05000000000000000000" pitchFamily="2" charset="2"/>
              <a:buChar char="u"/>
            </a:pPr>
            <a:r>
              <a:rPr lang="zh-CN" altLang="en-US" b="0"/>
              <a:t>逻辑运算符</a:t>
            </a:r>
            <a:endParaRPr lang="en-US" altLang="zh-CN" b="0"/>
          </a:p>
          <a:p>
            <a:pPr lvl="2">
              <a:buClr>
                <a:srgbClr val="C00000"/>
              </a:buClr>
              <a:buFont typeface="Wingdings" panose="05000000000000000000" pitchFamily="2" charset="2"/>
              <a:buChar char="l"/>
            </a:pPr>
            <a:r>
              <a:rPr lang="en-US" altLang="zh-CN"/>
              <a:t>and	</a:t>
            </a:r>
            <a:r>
              <a:rPr lang="zh-CN" altLang="en-US" b="0"/>
              <a:t>并且，将两个表达式合二为一</a:t>
            </a:r>
            <a:endParaRPr lang="en-US" altLang="zh-CN" b="0"/>
          </a:p>
          <a:p>
            <a:pPr lvl="2">
              <a:buClr>
                <a:srgbClr val="C00000"/>
              </a:buClr>
              <a:buFont typeface="Wingdings" panose="05000000000000000000" pitchFamily="2" charset="2"/>
              <a:buChar char="l"/>
            </a:pPr>
            <a:r>
              <a:rPr lang="en-US" altLang="zh-CN"/>
              <a:t>not</a:t>
            </a:r>
            <a:r>
              <a:rPr lang="en-US" altLang="zh-CN" b="0"/>
              <a:t>	</a:t>
            </a:r>
            <a:r>
              <a:rPr lang="zh-CN" altLang="en-US" b="0"/>
              <a:t>除了</a:t>
            </a:r>
            <a:endParaRPr lang="en-US" altLang="zh-CN" b="0"/>
          </a:p>
          <a:p>
            <a:pPr lvl="2">
              <a:buClr>
                <a:srgbClr val="C00000"/>
              </a:buClr>
              <a:buFont typeface="Wingdings" panose="05000000000000000000" pitchFamily="2" charset="2"/>
              <a:buChar char="l"/>
            </a:pPr>
            <a:r>
              <a:rPr lang="en-US" altLang="zh-CN"/>
              <a:t>only</a:t>
            </a:r>
            <a:r>
              <a:rPr lang="zh-CN" altLang="en-US" b="0"/>
              <a:t> </a:t>
            </a:r>
            <a:r>
              <a:rPr lang="en-US" altLang="zh-CN" b="0"/>
              <a:t>	</a:t>
            </a:r>
            <a:r>
              <a:rPr lang="zh-CN" altLang="en-US" b="0"/>
              <a:t>仅仅</a:t>
            </a:r>
            <a:endParaRPr lang="en-US" altLang="zh-CN" b="0"/>
          </a:p>
          <a:p>
            <a:pPr lvl="2">
              <a:buClr>
                <a:srgbClr val="C00000"/>
              </a:buClr>
              <a:buNone/>
            </a:pPr>
            <a:r>
              <a:rPr lang="en-US" altLang="zh-CN" b="0"/>
              <a:t>&lt;link rel="stylesheet" media="only screen and (color)" href="example.css" /&gt;</a:t>
            </a:r>
          </a:p>
          <a:p>
            <a:pPr marL="1143000" lvl="3" indent="0">
              <a:buClr>
                <a:srgbClr val="C00000"/>
              </a:buClr>
              <a:buNone/>
            </a:pPr>
            <a:endParaRPr lang="en-US" altLang="zh-CN" sz="1600" b="0"/>
          </a:p>
          <a:p>
            <a:pPr lvl="1">
              <a:buClr>
                <a:srgbClr val="C00000"/>
              </a:buClr>
              <a:buNone/>
            </a:pPr>
            <a:endParaRPr lang="en-US" altLang="zh-CN" b="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Grp="1"/>
          </p:cNvSpPr>
          <p:nvPr>
            <p:ph type="title"/>
          </p:nvPr>
        </p:nvSpPr>
        <p:spPr/>
        <p:txBody>
          <a:bodyPr vert="horz" wrap="square" lIns="90333" tIns="44376" rIns="90333" bIns="44376" anchor="b"/>
          <a:lstStyle/>
          <a:p>
            <a:r>
              <a:rPr lang="zh-CN" altLang="en-US"/>
              <a:t>媒体查询</a:t>
            </a:r>
            <a:r>
              <a:rPr lang="zh-CN" altLang="en-US" b="0"/>
              <a:t>（</a:t>
            </a:r>
            <a:r>
              <a:rPr lang="en-US" altLang="zh-CN"/>
              <a:t> Media Queries </a:t>
            </a:r>
            <a:r>
              <a:rPr lang="zh-CN" altLang="en-US" b="0"/>
              <a:t>） </a:t>
            </a:r>
            <a:endParaRPr lang="zh-CN" altLang="en-US"/>
          </a:p>
        </p:txBody>
      </p:sp>
      <p:sp>
        <p:nvSpPr>
          <p:cNvPr id="199682"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buFont typeface="Wingdings" panose="05000000000000000000" pitchFamily="2" charset="2"/>
              <a:buChar char="u"/>
            </a:pPr>
            <a:r>
              <a:rPr lang="zh-CN" altLang="en-US" b="0"/>
              <a:t>媒体特性</a:t>
            </a:r>
            <a:endParaRPr lang="en-US" altLang="zh-CN" b="0"/>
          </a:p>
          <a:p>
            <a:pPr lvl="1">
              <a:buClr>
                <a:srgbClr val="C00000"/>
              </a:buClr>
              <a:buNone/>
            </a:pPr>
            <a:r>
              <a:rPr lang="en-US" altLang="zh-CN" sz="1800" b="0"/>
              <a:t>	</a:t>
            </a:r>
            <a:r>
              <a:rPr lang="zh-CN" altLang="en-US" sz="1800" b="0"/>
              <a:t>绝大多数媒体特性都可以使用</a:t>
            </a:r>
            <a:r>
              <a:rPr lang="en-US" altLang="zh-CN" sz="1800" b="0"/>
              <a:t>“min-” or “max-” </a:t>
            </a:r>
            <a:r>
              <a:rPr lang="zh-CN" altLang="en-US" sz="1800" b="0"/>
              <a:t>修饰，表示最小条件和最大约束，例如</a:t>
            </a:r>
            <a:r>
              <a:rPr lang="en-US" altLang="zh-CN" sz="1800" b="0"/>
              <a:t>max-width: 600px </a:t>
            </a:r>
            <a:r>
              <a:rPr lang="zh-CN" altLang="en-US" sz="1800" b="0"/>
              <a:t>表示最大宽度为</a:t>
            </a:r>
            <a:r>
              <a:rPr lang="en-US" altLang="zh-CN" sz="1800" b="0"/>
              <a:t>600px</a:t>
            </a:r>
            <a:r>
              <a:rPr lang="zh-CN" altLang="en-US" sz="1800" b="0"/>
              <a:t>，也就是说当屏幕宽度</a:t>
            </a:r>
            <a:r>
              <a:rPr lang="en-US" altLang="zh-CN" sz="1800" b="0"/>
              <a:t>&lt;=600px</a:t>
            </a:r>
            <a:r>
              <a:rPr lang="zh-CN" altLang="en-US" sz="1800" b="0"/>
              <a:t>的时候媒体查询结果才为</a:t>
            </a:r>
            <a:r>
              <a:rPr lang="en-US" altLang="zh-CN" sz="1800" b="0"/>
              <a:t>true</a:t>
            </a:r>
            <a:r>
              <a:rPr lang="zh-CN" altLang="en-US" sz="1800" b="0"/>
              <a:t>。</a:t>
            </a:r>
            <a:endParaRPr lang="en-US" altLang="zh-CN" sz="1800" b="0"/>
          </a:p>
          <a:p>
            <a:pPr lvl="2">
              <a:buClr>
                <a:srgbClr val="C00000"/>
              </a:buClr>
              <a:buFont typeface="Wingdings" panose="05000000000000000000" pitchFamily="2" charset="2"/>
              <a:buChar char="l"/>
            </a:pPr>
            <a:r>
              <a:rPr lang="en-US" altLang="zh-CN"/>
              <a:t>color	</a:t>
            </a:r>
          </a:p>
          <a:p>
            <a:pPr marL="1143000" lvl="3" indent="0">
              <a:buClr>
                <a:srgbClr val="C00000"/>
              </a:buClr>
              <a:buNone/>
            </a:pPr>
            <a:r>
              <a:rPr lang="zh-CN" altLang="en-US" sz="1600" b="0"/>
              <a:t>表示颜色设备，如果是非彩色设备，</a:t>
            </a:r>
            <a:r>
              <a:rPr lang="en-US" altLang="zh-CN" sz="1600" b="0"/>
              <a:t>color</a:t>
            </a:r>
            <a:r>
              <a:rPr lang="zh-CN" altLang="en-US" sz="1600" b="0"/>
              <a:t>为</a:t>
            </a:r>
            <a:r>
              <a:rPr lang="en-US" altLang="zh-CN" sz="1600" b="0"/>
              <a:t>0</a:t>
            </a:r>
            <a:r>
              <a:rPr lang="zh-CN" altLang="en-US" sz="1600" b="0"/>
              <a:t>，取值为颜色组件的比特数</a:t>
            </a:r>
            <a:endParaRPr lang="en-US" altLang="zh-CN" sz="1600" b="0"/>
          </a:p>
          <a:p>
            <a:pPr marL="1143000" lvl="3" indent="0">
              <a:buClr>
                <a:srgbClr val="C00000"/>
              </a:buClr>
              <a:buNone/>
            </a:pPr>
            <a:r>
              <a:rPr lang="en-US" altLang="zh-CN" sz="1600" b="0"/>
              <a:t>@media all and (min-color: 4) { ... }</a:t>
            </a:r>
          </a:p>
          <a:p>
            <a:pPr lvl="2">
              <a:buClr>
                <a:srgbClr val="C00000"/>
              </a:buClr>
              <a:buFont typeface="Wingdings" panose="05000000000000000000" pitchFamily="2" charset="2"/>
              <a:buChar char="l"/>
            </a:pPr>
            <a:r>
              <a:rPr lang="en-US" altLang="zh-CN"/>
              <a:t>device-height/device-width</a:t>
            </a:r>
          </a:p>
          <a:p>
            <a:pPr marL="1143000" lvl="3" indent="0">
              <a:buClr>
                <a:srgbClr val="C00000"/>
              </a:buClr>
              <a:buNone/>
            </a:pPr>
            <a:r>
              <a:rPr lang="zh-CN" altLang="en-US" sz="1600" b="0"/>
              <a:t>描述输出设备的高度</a:t>
            </a:r>
            <a:r>
              <a:rPr lang="en-US" altLang="zh-CN" sz="1600" b="0"/>
              <a:t>/</a:t>
            </a:r>
            <a:r>
              <a:rPr lang="zh-CN" altLang="en-US" sz="1600" b="0"/>
              <a:t>宽度</a:t>
            </a:r>
            <a:r>
              <a:rPr lang="en-US" altLang="zh-CN" sz="1600" b="0"/>
              <a:t>(</a:t>
            </a:r>
            <a:r>
              <a:rPr lang="zh-CN" altLang="en-US" sz="1600" b="0"/>
              <a:t>意味着整个屏幕或页面，而不仅仅是呈现区域，比如文档窗口</a:t>
            </a:r>
            <a:r>
              <a:rPr lang="en-US" altLang="zh-CN" sz="1600" b="0"/>
              <a:t>)</a:t>
            </a:r>
            <a:r>
              <a:rPr lang="zh-CN" altLang="en-US" sz="1600" b="0"/>
              <a:t>。</a:t>
            </a:r>
            <a:endParaRPr lang="en-US" altLang="zh-CN" sz="1600" b="0"/>
          </a:p>
          <a:p>
            <a:pPr marL="1143000" lvl="3" indent="0">
              <a:buClr>
                <a:srgbClr val="C00000"/>
              </a:buClr>
              <a:buNone/>
            </a:pPr>
            <a:r>
              <a:rPr lang="en-US" altLang="zh-CN" sz="1600" b="0"/>
              <a:t>&lt;link rel="stylesheet" media="screen and (max-device-height: 799px)" href="" /&gt;</a:t>
            </a:r>
          </a:p>
          <a:p>
            <a:pPr lvl="2">
              <a:buClr>
                <a:srgbClr val="C00000"/>
              </a:buClr>
              <a:buFont typeface="Wingdings" panose="05000000000000000000" pitchFamily="2" charset="2"/>
              <a:buChar char="l"/>
            </a:pPr>
            <a:r>
              <a:rPr lang="en-US" altLang="zh-CN"/>
              <a:t>height/width</a:t>
            </a:r>
          </a:p>
          <a:p>
            <a:pPr marL="1143000" lvl="3" indent="0">
              <a:buClr>
                <a:srgbClr val="C00000"/>
              </a:buClr>
              <a:buNone/>
            </a:pPr>
            <a:r>
              <a:rPr lang="zh-CN" altLang="en-US" sz="1600" b="0"/>
              <a:t>高度媒体特性描述了输出设备的呈现表面的高度</a:t>
            </a:r>
            <a:r>
              <a:rPr lang="en-US" altLang="zh-CN" sz="1600" b="0"/>
              <a:t>/</a:t>
            </a:r>
            <a:r>
              <a:rPr lang="zh-CN" altLang="en-US" sz="1600" b="0"/>
              <a:t>宽度</a:t>
            </a:r>
            <a:r>
              <a:rPr lang="en-US" altLang="zh-CN" sz="1600" b="0"/>
              <a:t>(</a:t>
            </a:r>
            <a:r>
              <a:rPr lang="zh-CN" altLang="en-US" sz="1600" b="0"/>
              <a:t>例如窗口的高度或打印机的页面框</a:t>
            </a:r>
            <a:r>
              <a:rPr lang="en-US" altLang="zh-CN" sz="1600" b="0"/>
              <a:t>)</a:t>
            </a:r>
            <a:r>
              <a:rPr lang="zh-CN" altLang="en-US" sz="1600" b="0"/>
              <a:t>。</a:t>
            </a:r>
            <a:endParaRPr lang="en-US" altLang="zh-CN" sz="1600" b="0"/>
          </a:p>
          <a:p>
            <a:pPr marL="1143000" lvl="3" indent="0">
              <a:buClr>
                <a:srgbClr val="C00000"/>
              </a:buClr>
              <a:buNone/>
            </a:pPr>
            <a:endParaRPr lang="en-US" altLang="zh-CN" sz="1600" b="0"/>
          </a:p>
          <a:p>
            <a:pPr lvl="1">
              <a:buClr>
                <a:srgbClr val="C00000"/>
              </a:buClr>
              <a:buNone/>
            </a:pPr>
            <a:endParaRPr lang="en-US" altLang="zh-CN" b="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2"/>
          <p:cNvSpPr>
            <a:spLocks noGrp="1"/>
          </p:cNvSpPr>
          <p:nvPr>
            <p:ph type="title"/>
          </p:nvPr>
        </p:nvSpPr>
        <p:spPr/>
        <p:txBody>
          <a:bodyPr vert="horz" wrap="square" lIns="90333" tIns="44376" rIns="90333" bIns="44376" anchor="b"/>
          <a:lstStyle/>
          <a:p>
            <a:r>
              <a:rPr lang="zh-CN" altLang="en-US"/>
              <a:t>媒体查询</a:t>
            </a:r>
            <a:r>
              <a:rPr lang="zh-CN" altLang="en-US" b="0"/>
              <a:t>（</a:t>
            </a:r>
            <a:r>
              <a:rPr lang="en-US" altLang="zh-CN"/>
              <a:t> Media Queries </a:t>
            </a:r>
            <a:r>
              <a:rPr lang="zh-CN" altLang="en-US" b="0"/>
              <a:t>） </a:t>
            </a:r>
            <a:endParaRPr lang="zh-CN" altLang="en-US"/>
          </a:p>
        </p:txBody>
      </p:sp>
      <p:sp>
        <p:nvSpPr>
          <p:cNvPr id="200706"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buFont typeface="Wingdings" panose="05000000000000000000" pitchFamily="2" charset="2"/>
              <a:buChar char="u"/>
            </a:pPr>
            <a:r>
              <a:rPr lang="zh-CN" altLang="en-US" b="0"/>
              <a:t>响应式媒体尺寸</a:t>
            </a:r>
            <a:endParaRPr lang="en-US" altLang="zh-CN" sz="1600" b="0"/>
          </a:p>
          <a:p>
            <a:pPr lvl="1">
              <a:buClr>
                <a:srgbClr val="C00000"/>
              </a:buClr>
              <a:buFont typeface="Wingdings" panose="05000000000000000000" pitchFamily="2" charset="2"/>
              <a:buChar char="u"/>
            </a:pPr>
            <a:endParaRPr lang="en-US" altLang="zh-CN" sz="1600" b="0"/>
          </a:p>
          <a:p>
            <a:pPr marL="1143000" lvl="3" indent="0">
              <a:buClr>
                <a:srgbClr val="C00000"/>
              </a:buClr>
              <a:buNone/>
            </a:pPr>
            <a:endParaRPr lang="en-US" altLang="zh-CN" sz="1600" b="0"/>
          </a:p>
          <a:p>
            <a:pPr lvl="1">
              <a:buClr>
                <a:srgbClr val="C00000"/>
              </a:buClr>
              <a:buNone/>
            </a:pPr>
            <a:endParaRPr lang="en-US" altLang="zh-CN" b="0"/>
          </a:p>
        </p:txBody>
      </p:sp>
      <p:pic>
        <p:nvPicPr>
          <p:cNvPr id="200707" name="图片 3"/>
          <p:cNvPicPr>
            <a:picLocks noChangeAspect="1"/>
          </p:cNvPicPr>
          <p:nvPr/>
        </p:nvPicPr>
        <p:blipFill>
          <a:blip r:embed="rId2" cstate="print"/>
          <a:stretch>
            <a:fillRect/>
          </a:stretch>
        </p:blipFill>
        <p:spPr>
          <a:xfrm>
            <a:off x="609600" y="1066800"/>
            <a:ext cx="7131050" cy="4649788"/>
          </a:xfrm>
          <a:prstGeom prst="rect">
            <a:avLst/>
          </a:prstGeom>
          <a:noFill/>
          <a:ln w="9525">
            <a:noFill/>
          </a:ln>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p:cNvSpPr>
            <a:spLocks noGrp="1"/>
          </p:cNvSpPr>
          <p:nvPr>
            <p:ph type="title"/>
          </p:nvPr>
        </p:nvSpPr>
        <p:spPr/>
        <p:txBody>
          <a:bodyPr vert="horz" wrap="square" lIns="90333" tIns="44376" rIns="90333" bIns="44376" anchor="b"/>
          <a:lstStyle/>
          <a:p>
            <a:r>
              <a:rPr lang="zh-CN" altLang="en-US"/>
              <a:t>媒体查询</a:t>
            </a:r>
            <a:r>
              <a:rPr lang="zh-CN" altLang="en-US" b="0"/>
              <a:t>（</a:t>
            </a:r>
            <a:r>
              <a:rPr lang="en-US" altLang="zh-CN"/>
              <a:t> Media Queries </a:t>
            </a:r>
            <a:r>
              <a:rPr lang="zh-CN" altLang="en-US" b="0"/>
              <a:t>） </a:t>
            </a:r>
            <a:endParaRPr lang="zh-CN" altLang="en-US"/>
          </a:p>
        </p:txBody>
      </p:sp>
      <p:sp>
        <p:nvSpPr>
          <p:cNvPr id="201730"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buFont typeface="Wingdings" panose="05000000000000000000" pitchFamily="2" charset="2"/>
              <a:buChar char="u"/>
            </a:pPr>
            <a:r>
              <a:rPr lang="zh-CN" altLang="en-US" b="0"/>
              <a:t>媒体状态判断</a:t>
            </a:r>
            <a:endParaRPr lang="en-US" altLang="zh-CN" b="0"/>
          </a:p>
          <a:p>
            <a:pPr lvl="1">
              <a:buClr>
                <a:srgbClr val="C00000"/>
              </a:buClr>
              <a:buNone/>
            </a:pPr>
            <a:r>
              <a:rPr lang="zh-CN" altLang="en-US" sz="1800" b="0"/>
              <a:t>以下代码是通过</a:t>
            </a:r>
            <a:r>
              <a:rPr lang="en-US" altLang="zh-CN" sz="1800" b="0"/>
              <a:t>js</a:t>
            </a:r>
            <a:r>
              <a:rPr lang="zh-CN" altLang="en-US" sz="1800" b="0"/>
              <a:t>判断屏幕是横向显示还是纵向展示。</a:t>
            </a:r>
            <a:endParaRPr lang="en-US" altLang="zh-CN" sz="1800" b="0"/>
          </a:p>
          <a:p>
            <a:pPr marL="1143000" lvl="3" indent="0">
              <a:buClr>
                <a:srgbClr val="C00000"/>
              </a:buClr>
              <a:buNone/>
            </a:pPr>
            <a:endParaRPr lang="en-US" altLang="zh-CN" sz="1600" b="0"/>
          </a:p>
          <a:p>
            <a:pPr lvl="1">
              <a:buClr>
                <a:srgbClr val="C00000"/>
              </a:buClr>
              <a:buNone/>
            </a:pPr>
            <a:endParaRPr lang="en-US" altLang="zh-CN" b="0"/>
          </a:p>
        </p:txBody>
      </p:sp>
      <p:pic>
        <p:nvPicPr>
          <p:cNvPr id="201731" name="图片 1"/>
          <p:cNvPicPr>
            <a:picLocks noChangeAspect="1"/>
          </p:cNvPicPr>
          <p:nvPr/>
        </p:nvPicPr>
        <p:blipFill>
          <a:blip r:embed="rId2" cstate="print"/>
          <a:stretch>
            <a:fillRect/>
          </a:stretch>
        </p:blipFill>
        <p:spPr>
          <a:xfrm>
            <a:off x="460375" y="1371600"/>
            <a:ext cx="6704013" cy="588963"/>
          </a:xfrm>
          <a:prstGeom prst="rect">
            <a:avLst/>
          </a:prstGeom>
          <a:noFill/>
          <a:ln w="9525">
            <a:noFill/>
          </a:ln>
        </p:spPr>
      </p:pic>
      <p:pic>
        <p:nvPicPr>
          <p:cNvPr id="201732" name="图片 2"/>
          <p:cNvPicPr>
            <a:picLocks noChangeAspect="1"/>
          </p:cNvPicPr>
          <p:nvPr/>
        </p:nvPicPr>
        <p:blipFill>
          <a:blip r:embed="rId3" cstate="print"/>
          <a:stretch>
            <a:fillRect/>
          </a:stretch>
        </p:blipFill>
        <p:spPr>
          <a:xfrm>
            <a:off x="460375" y="2032000"/>
            <a:ext cx="6704013" cy="1289050"/>
          </a:xfrm>
          <a:prstGeom prst="rect">
            <a:avLst/>
          </a:prstGeom>
          <a:noFill/>
          <a:ln w="9525">
            <a:noFill/>
          </a:ln>
        </p:spPr>
      </p:pic>
      <p:pic>
        <p:nvPicPr>
          <p:cNvPr id="201733" name="图片 3"/>
          <p:cNvPicPr>
            <a:picLocks noChangeAspect="1"/>
          </p:cNvPicPr>
          <p:nvPr/>
        </p:nvPicPr>
        <p:blipFill>
          <a:blip r:embed="rId4" cstate="print"/>
          <a:stretch>
            <a:fillRect/>
          </a:stretch>
        </p:blipFill>
        <p:spPr>
          <a:xfrm>
            <a:off x="460375" y="3313113"/>
            <a:ext cx="6704013" cy="744537"/>
          </a:xfrm>
          <a:prstGeom prst="rect">
            <a:avLst/>
          </a:prstGeom>
          <a:noFill/>
          <a:ln w="9525">
            <a:noFill/>
          </a:ln>
        </p:spPr>
      </p:pic>
      <p:pic>
        <p:nvPicPr>
          <p:cNvPr id="201734" name="图片 4"/>
          <p:cNvPicPr>
            <a:picLocks noChangeAspect="1"/>
          </p:cNvPicPr>
          <p:nvPr/>
        </p:nvPicPr>
        <p:blipFill>
          <a:blip r:embed="rId5" cstate="print"/>
          <a:stretch>
            <a:fillRect/>
          </a:stretch>
        </p:blipFill>
        <p:spPr>
          <a:xfrm>
            <a:off x="460375" y="4090988"/>
            <a:ext cx="5559425" cy="1563687"/>
          </a:xfrm>
          <a:prstGeom prst="rect">
            <a:avLst/>
          </a:prstGeom>
          <a:noFill/>
          <a:ln w="9525">
            <a:noFill/>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p:cNvSpPr>
            <a:spLocks noGrp="1"/>
          </p:cNvSpPr>
          <p:nvPr>
            <p:ph type="title"/>
          </p:nvPr>
        </p:nvSpPr>
        <p:spPr/>
        <p:txBody>
          <a:bodyPr vert="horz" wrap="square" lIns="90333" tIns="44376" rIns="90333" bIns="44376" anchor="b"/>
          <a:lstStyle/>
          <a:p>
            <a:r>
              <a:rPr lang="zh-CN" altLang="en-US"/>
              <a:t>小例子</a:t>
            </a:r>
          </a:p>
        </p:txBody>
      </p:sp>
      <p:sp>
        <p:nvSpPr>
          <p:cNvPr id="202754" name="Rectangle 3"/>
          <p:cNvSpPr>
            <a:spLocks noGrp="1"/>
          </p:cNvSpPr>
          <p:nvPr>
            <p:ph type="body" idx="4294967295"/>
          </p:nvPr>
        </p:nvSpPr>
        <p:spPr>
          <a:xfrm>
            <a:off x="0" y="587375"/>
            <a:ext cx="9144000" cy="5813425"/>
          </a:xfrm>
        </p:spPr>
        <p:txBody>
          <a:bodyPr vert="horz" wrap="square" lIns="90050" tIns="45024" rIns="90050" bIns="45024" anchor="t"/>
          <a:lstStyle/>
          <a:p>
            <a:pPr marL="228600" lvl="1" indent="0">
              <a:buClr>
                <a:srgbClr val="C00000"/>
              </a:buClr>
              <a:buNone/>
            </a:pPr>
            <a:endParaRPr lang="en-US" altLang="zh-CN"/>
          </a:p>
          <a:p>
            <a:pPr marL="228600" lvl="1" indent="0">
              <a:buClr>
                <a:srgbClr val="C00000"/>
              </a:buClr>
              <a:buNone/>
            </a:pPr>
            <a:r>
              <a:rPr lang="zh-CN" altLang="en-US" b="0"/>
              <a:t>利用所学的盒子模型以及动画，考虑如何实现如下图的同心圆，该同心圆会放大缩小。</a:t>
            </a:r>
            <a:endParaRPr lang="en-US" altLang="zh-CN" b="0"/>
          </a:p>
          <a:p>
            <a:pPr marL="228600" lvl="1" indent="0">
              <a:buClr>
                <a:srgbClr val="C00000"/>
              </a:buClr>
              <a:buNone/>
            </a:pPr>
            <a:endParaRPr lang="en-US" altLang="zh-CN" sz="1800" b="0"/>
          </a:p>
          <a:p>
            <a:pPr marL="228600" lvl="1" indent="0">
              <a:buClr>
                <a:srgbClr val="C00000"/>
              </a:buClr>
              <a:buNone/>
            </a:pPr>
            <a:r>
              <a:rPr lang="en-US" altLang="zh-CN" sz="1800" b="0"/>
              <a:t>	</a:t>
            </a:r>
            <a:endParaRPr lang="zh-CN" altLang="en-US" sz="1800">
              <a:sym typeface="宋体" panose="02010600030101010101" pitchFamily="2" charset="-122"/>
            </a:endParaRPr>
          </a:p>
          <a:p>
            <a:pPr marL="228600" lvl="1" indent="0">
              <a:buNone/>
            </a:pPr>
            <a:endParaRPr lang="zh-CN" altLang="en-US">
              <a:sym typeface="宋体" panose="02010600030101010101" pitchFamily="2" charset="-122"/>
            </a:endParaRPr>
          </a:p>
        </p:txBody>
      </p:sp>
      <p:pic>
        <p:nvPicPr>
          <p:cNvPr id="202755" name="图片 4"/>
          <p:cNvPicPr>
            <a:picLocks noChangeAspect="1"/>
          </p:cNvPicPr>
          <p:nvPr/>
        </p:nvPicPr>
        <p:blipFill>
          <a:blip r:embed="rId2" cstate="print"/>
          <a:stretch>
            <a:fillRect/>
          </a:stretch>
        </p:blipFill>
        <p:spPr>
          <a:xfrm>
            <a:off x="6019800" y="1665288"/>
            <a:ext cx="2565400" cy="3657600"/>
          </a:xfrm>
          <a:prstGeom prst="rect">
            <a:avLst/>
          </a:prstGeom>
          <a:noFill/>
          <a:ln w="9525">
            <a:noFill/>
          </a:ln>
        </p:spPr>
      </p:pic>
      <p:sp>
        <p:nvSpPr>
          <p:cNvPr id="202756" name="文本框 6"/>
          <p:cNvSpPr txBox="1"/>
          <p:nvPr/>
        </p:nvSpPr>
        <p:spPr>
          <a:xfrm>
            <a:off x="381000" y="1665288"/>
            <a:ext cx="4191000" cy="2586037"/>
          </a:xfrm>
          <a:prstGeom prst="rect">
            <a:avLst/>
          </a:prstGeom>
          <a:noFill/>
          <a:ln w="9525">
            <a:noFill/>
          </a:ln>
        </p:spPr>
        <p:txBody>
          <a:bodyPr>
            <a:spAutoFit/>
          </a:bodyPr>
          <a:lstStyle/>
          <a:p>
            <a:pPr>
              <a:buFont typeface="Arial" panose="020B0604020202020204" pitchFamily="34" charset="0"/>
              <a:buNone/>
            </a:pPr>
            <a:r>
              <a:rPr lang="zh-CN" altLang="en-US" sz="1800" b="0" i="0">
                <a:latin typeface="Arial" panose="020B0604020202020204" pitchFamily="34" charset="0"/>
              </a:rPr>
              <a:t>运动轨迹：</a:t>
            </a:r>
            <a:endParaRPr lang="en-US" altLang="zh-CN" sz="1800" b="0" i="0">
              <a:latin typeface="Arial" panose="020B0604020202020204" pitchFamily="34" charset="0"/>
            </a:endParaRPr>
          </a:p>
          <a:p>
            <a:pPr>
              <a:buFont typeface="Wingdings" panose="05000000000000000000" pitchFamily="2" charset="2"/>
              <a:buChar char="ü"/>
            </a:pPr>
            <a:r>
              <a:rPr lang="en-US" altLang="zh-CN" sz="1800" b="0" i="0">
                <a:latin typeface="Arial" panose="020B0604020202020204" pitchFamily="34" charset="0"/>
              </a:rPr>
              <a:t>1. </a:t>
            </a:r>
            <a:r>
              <a:rPr lang="zh-CN" altLang="en-US" sz="1800" b="0" i="0">
                <a:latin typeface="Arial" panose="020B0604020202020204" pitchFamily="34" charset="0"/>
              </a:rPr>
              <a:t>定义：目前两圈的大小为常规大小</a:t>
            </a:r>
            <a:endParaRPr lang="en-US" altLang="zh-CN" sz="1800" b="0" i="0">
              <a:latin typeface="Arial" panose="020B0604020202020204" pitchFamily="34" charset="0"/>
            </a:endParaRPr>
          </a:p>
          <a:p>
            <a:pPr>
              <a:buFont typeface="Wingdings" panose="05000000000000000000" pitchFamily="2" charset="2"/>
              <a:buChar char="ü"/>
            </a:pPr>
            <a:r>
              <a:rPr lang="en-US" altLang="zh-CN" sz="1800" b="0" i="0">
                <a:latin typeface="Arial" panose="020B0604020202020204" pitchFamily="34" charset="0"/>
              </a:rPr>
              <a:t>2. </a:t>
            </a:r>
            <a:r>
              <a:rPr lang="zh-CN" altLang="en-US" sz="1800" b="0" i="0">
                <a:latin typeface="Arial" panose="020B0604020202020204" pitchFamily="34" charset="0"/>
              </a:rPr>
              <a:t>正常运动轨迹：</a:t>
            </a:r>
            <a:endParaRPr lang="en-US" altLang="zh-CN" sz="1800" b="0" i="0">
              <a:latin typeface="Arial" panose="020B0604020202020204" pitchFamily="34" charset="0"/>
            </a:endParaRPr>
          </a:p>
          <a:p>
            <a:pPr lvl="1">
              <a:buFont typeface="Arial" panose="020B0604020202020204" pitchFamily="34" charset="0"/>
              <a:buNone/>
            </a:pPr>
            <a:r>
              <a:rPr lang="zh-CN" altLang="en-US" sz="1800" b="0" i="0">
                <a:latin typeface="Arial" panose="020B0604020202020204" pitchFamily="34" charset="0"/>
              </a:rPr>
              <a:t>    两圈常规大小  </a:t>
            </a:r>
            <a:endParaRPr lang="en-US" altLang="zh-CN" sz="1800" b="0" i="0">
              <a:latin typeface="Arial" panose="020B0604020202020204" pitchFamily="34" charset="0"/>
            </a:endParaRPr>
          </a:p>
          <a:p>
            <a:pPr lvl="1">
              <a:buFont typeface="Arial" panose="020B0604020202020204" pitchFamily="34" charset="0"/>
              <a:buNone/>
            </a:pPr>
            <a:r>
              <a:rPr lang="en-US" altLang="zh-CN" sz="1800" b="0" i="0">
                <a:latin typeface="Arial" panose="020B0604020202020204" pitchFamily="34" charset="0"/>
              </a:rPr>
              <a:t>-&gt; </a:t>
            </a:r>
            <a:r>
              <a:rPr lang="zh-CN" altLang="en-US" sz="1800" b="0" i="0">
                <a:latin typeface="Arial" panose="020B0604020202020204" pitchFamily="34" charset="0"/>
              </a:rPr>
              <a:t>外圈向外扩大</a:t>
            </a:r>
            <a:r>
              <a:rPr lang="en-US" altLang="zh-CN" sz="1800" b="0" i="0">
                <a:latin typeface="Arial" panose="020B0604020202020204" pitchFamily="34" charset="0"/>
              </a:rPr>
              <a:t>10px(2000ms)</a:t>
            </a:r>
          </a:p>
          <a:p>
            <a:pPr lvl="1">
              <a:buFont typeface="Arial" panose="020B0604020202020204" pitchFamily="34" charset="0"/>
              <a:buNone/>
            </a:pPr>
            <a:r>
              <a:rPr lang="en-US" altLang="zh-CN" sz="1800" b="0" i="0">
                <a:latin typeface="Arial" panose="020B0604020202020204" pitchFamily="34" charset="0"/>
              </a:rPr>
              <a:t>-&gt; </a:t>
            </a:r>
            <a:r>
              <a:rPr lang="zh-CN" altLang="en-US" sz="1800" b="0" i="0">
                <a:latin typeface="Arial" panose="020B0604020202020204" pitchFamily="34" charset="0"/>
              </a:rPr>
              <a:t>外圈向内回归正常大小</a:t>
            </a:r>
            <a:r>
              <a:rPr lang="en-US" altLang="zh-CN" sz="1800" b="0" i="0">
                <a:latin typeface="Arial" panose="020B0604020202020204" pitchFamily="34" charset="0"/>
              </a:rPr>
              <a:t>(2000ms)</a:t>
            </a:r>
          </a:p>
          <a:p>
            <a:pPr lvl="1">
              <a:buFont typeface="Arial" panose="020B0604020202020204" pitchFamily="34" charset="0"/>
              <a:buNone/>
            </a:pPr>
            <a:r>
              <a:rPr lang="en-US" altLang="zh-CN" sz="1800" b="0" i="0">
                <a:latin typeface="Arial" panose="020B0604020202020204" pitchFamily="34" charset="0"/>
              </a:rPr>
              <a:t>-&gt; </a:t>
            </a:r>
            <a:r>
              <a:rPr lang="zh-CN" altLang="en-US" sz="1800" b="0" i="0">
                <a:latin typeface="Arial" panose="020B0604020202020204" pitchFamily="34" charset="0"/>
              </a:rPr>
              <a:t>内圈向内缩小</a:t>
            </a:r>
            <a:r>
              <a:rPr lang="en-US" altLang="zh-CN" sz="1800" b="0" i="0">
                <a:latin typeface="Arial" panose="020B0604020202020204" pitchFamily="34" charset="0"/>
              </a:rPr>
              <a:t>12px(2500ms) </a:t>
            </a:r>
          </a:p>
          <a:p>
            <a:pPr lvl="1">
              <a:buFont typeface="Arial" panose="020B0604020202020204" pitchFamily="34" charset="0"/>
              <a:buNone/>
            </a:pPr>
            <a:r>
              <a:rPr lang="en-US" altLang="zh-CN" sz="1800" b="0" i="0">
                <a:latin typeface="Arial" panose="020B0604020202020204" pitchFamily="34" charset="0"/>
              </a:rPr>
              <a:t>-&gt; </a:t>
            </a:r>
            <a:r>
              <a:rPr lang="zh-CN" altLang="en-US" sz="1800" b="0" i="0">
                <a:latin typeface="Arial" panose="020B0604020202020204" pitchFamily="34" charset="0"/>
              </a:rPr>
              <a:t>内圈放大至常规大小</a:t>
            </a:r>
            <a:r>
              <a:rPr lang="en-US" altLang="zh-CN" sz="1800" b="0" i="0">
                <a:latin typeface="Arial" panose="020B0604020202020204" pitchFamily="34" charset="0"/>
              </a:rPr>
              <a:t>(2500ms) </a:t>
            </a:r>
          </a:p>
          <a:p>
            <a:pPr lvl="1">
              <a:buFont typeface="Arial" panose="020B0604020202020204" pitchFamily="34" charset="0"/>
              <a:buNone/>
            </a:pPr>
            <a:r>
              <a:rPr lang="en-US" altLang="zh-CN" sz="1800" b="0" i="0">
                <a:latin typeface="Arial" panose="020B0604020202020204" pitchFamily="34" charset="0"/>
              </a:rPr>
              <a:t>-&gt; </a:t>
            </a:r>
            <a:r>
              <a:rPr lang="zh-CN" altLang="en-US" sz="1800" b="0" i="0">
                <a:latin typeface="Arial" panose="020B0604020202020204" pitchFamily="34" charset="0"/>
              </a:rPr>
              <a:t>循环</a:t>
            </a: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429030"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2800" dirty="0">
                <a:solidFill>
                  <a:srgbClr val="CC0099"/>
                </a:solidFill>
                <a:effectLst>
                  <a:outerShdw blurRad="38100" dist="38100" dir="2700000">
                    <a:srgbClr val="C0C0C0"/>
                  </a:outerShdw>
                </a:effectLst>
              </a:rPr>
              <a:t>CSS3</a:t>
            </a:r>
            <a:br>
              <a:rPr lang="en-US" altLang="zh-CN" sz="2800" dirty="0">
                <a:solidFill>
                  <a:srgbClr val="CC0099"/>
                </a:solidFill>
                <a:effectLst>
                  <a:outerShdw blurRad="38100" dist="38100" dir="2700000">
                    <a:srgbClr val="C0C0C0"/>
                  </a:outerShdw>
                </a:effectLst>
              </a:rPr>
            </a:br>
            <a:r>
              <a:rPr lang="en-US" altLang="zh-CN" sz="2800" dirty="0">
                <a:solidFill>
                  <a:srgbClr val="CC0099"/>
                </a:solidFill>
                <a:effectLst>
                  <a:outerShdw blurRad="38100" dist="38100" dir="2700000">
                    <a:srgbClr val="C0C0C0"/>
                  </a:outerShdw>
                </a:effectLst>
              </a:rPr>
              <a:t/>
            </a:r>
            <a:br>
              <a:rPr lang="en-US" altLang="zh-CN"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第 </a:t>
            </a:r>
            <a:r>
              <a:rPr lang="en-US" altLang="zh-CN" sz="2800" dirty="0">
                <a:solidFill>
                  <a:srgbClr val="CC0099"/>
                </a:solidFill>
                <a:effectLst>
                  <a:outerShdw blurRad="38100" dist="38100" dir="2700000">
                    <a:srgbClr val="C0C0C0"/>
                  </a:outerShdw>
                </a:effectLst>
              </a:rPr>
              <a:t>8</a:t>
            </a:r>
            <a:r>
              <a:rPr lang="zh-CN" altLang="en-US" sz="2800" dirty="0">
                <a:solidFill>
                  <a:srgbClr val="CC0099"/>
                </a:solidFill>
                <a:effectLst>
                  <a:outerShdw blurRad="38100" dist="38100" dir="2700000">
                    <a:srgbClr val="C0C0C0"/>
                  </a:outerShdw>
                </a:effectLst>
              </a:rPr>
              <a:t> 章:兼容性</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ctrTitle" idx="4294967295"/>
          </p:nvPr>
        </p:nvSpPr>
        <p:spPr>
          <a:xfrm>
            <a:off x="3581426" y="2857500"/>
            <a:ext cx="5307012" cy="1428750"/>
          </a:xfrm>
          <a:prstGeom prst="rect">
            <a:avLst/>
          </a:prstGeom>
        </p:spPr>
        <p:txBody>
          <a:bodyPr vert="horz" wrap="square" lIns="90333" tIns="44376" rIns="90333" bIns="44376" numCol="1" anchor="ctr" anchorCtr="0" compatLnSpc="1"/>
          <a:lstStyle/>
          <a:p>
            <a:pPr marL="0" marR="0" lvl="0" indent="0" algn="ctr" defTabSz="914400" rtl="0" eaLnBrk="0" fontAlgn="base" latinLnBrk="0" hangingPunct="0">
              <a:lnSpc>
                <a:spcPct val="87000"/>
              </a:lnSpc>
              <a:spcBef>
                <a:spcPct val="0"/>
              </a:spcBef>
              <a:spcAft>
                <a:spcPct val="0"/>
              </a:spcAft>
              <a:buClrTx/>
              <a:buSzTx/>
              <a:buFontTx/>
              <a:buNone/>
              <a:defRPr/>
            </a:pPr>
            <a:r>
              <a:rPr kumimoji="0" lang="zh-CN" altLang="en-US" sz="2800" b="1" i="0" u="none" strike="noStrike" kern="1200" cap="none" spc="0" normalizeH="0" baseline="0" noProof="1" smtClean="0">
                <a:ln>
                  <a:noFill/>
                </a:ln>
                <a:solidFill>
                  <a:srgbClr val="CC0099"/>
                </a:solidFill>
                <a:effectLst>
                  <a:outerShdw blurRad="38100" dist="38100" dir="2700000">
                    <a:srgbClr val="C0C0C0"/>
                  </a:outerShdw>
                </a:effectLst>
                <a:uLnTx/>
                <a:uFillTx/>
                <a:latin typeface="+mj-lt"/>
                <a:ea typeface="+mj-ea"/>
                <a:cs typeface="+mj-cs"/>
              </a:rPr>
              <a:t>第 </a:t>
            </a:r>
            <a:r>
              <a:rPr kumimoji="0" lang="en-US" altLang="zh-CN" sz="2800" b="1" i="0" u="none" strike="noStrike" kern="1200" cap="none" spc="0" normalizeH="0" baseline="0" noProof="1" smtClean="0">
                <a:ln>
                  <a:noFill/>
                </a:ln>
                <a:solidFill>
                  <a:srgbClr val="CC0099"/>
                </a:solidFill>
                <a:effectLst>
                  <a:outerShdw blurRad="38100" dist="38100" dir="2700000">
                    <a:srgbClr val="C0C0C0"/>
                  </a:outerShdw>
                </a:effectLst>
                <a:uLnTx/>
                <a:uFillTx/>
                <a:latin typeface="+mj-lt"/>
                <a:ea typeface="+mj-ea"/>
                <a:cs typeface="+mj-cs"/>
              </a:rPr>
              <a:t>2</a:t>
            </a:r>
            <a:r>
              <a:rPr kumimoji="0" lang="zh-CN" altLang="en-US" sz="2800" b="1" i="0" u="none" strike="noStrike" kern="1200" cap="none" spc="0" normalizeH="0" baseline="0" noProof="1" smtClean="0">
                <a:ln>
                  <a:noFill/>
                </a:ln>
                <a:solidFill>
                  <a:srgbClr val="CC0099"/>
                </a:solidFill>
                <a:effectLst>
                  <a:outerShdw blurRad="38100" dist="38100" dir="2700000">
                    <a:srgbClr val="C0C0C0"/>
                  </a:outerShdw>
                </a:effectLst>
                <a:uLnTx/>
                <a:uFillTx/>
                <a:latin typeface="+mj-lt"/>
                <a:ea typeface="+mj-ea"/>
                <a:cs typeface="+mj-cs"/>
              </a:rPr>
              <a:t> 章</a:t>
            </a:r>
            <a:r>
              <a:rPr kumimoji="0" lang="en-US" altLang="zh-CN" sz="2800" b="1" i="0" u="none" strike="noStrike" kern="1200" cap="none" spc="0" normalizeH="0" baseline="0" noProof="1" smtClean="0">
                <a:ln>
                  <a:noFill/>
                </a:ln>
                <a:solidFill>
                  <a:srgbClr val="CC0099"/>
                </a:solidFill>
                <a:effectLst>
                  <a:outerShdw blurRad="38100" dist="38100" dir="2700000">
                    <a:srgbClr val="C0C0C0"/>
                  </a:outerShdw>
                </a:effectLst>
                <a:uLnTx/>
                <a:uFillTx/>
                <a:latin typeface="+mj-lt"/>
                <a:ea typeface="+mj-ea"/>
                <a:cs typeface="+mj-cs"/>
              </a:rPr>
              <a:t> PhotoShop</a:t>
            </a:r>
            <a:endParaRPr kumimoji="0" lang="en-US" altLang="zh-CN" sz="2800" b="1" i="0" u="none" strike="noStrike" kern="1200" cap="none" spc="0" normalizeH="0" baseline="0" noProof="1">
              <a:ln>
                <a:noFill/>
              </a:ln>
              <a:solidFill>
                <a:srgbClr val="CC0099"/>
              </a:solidFill>
              <a:effectLst>
                <a:outerShdw blurRad="38100" dist="38100" dir="2700000">
                  <a:srgbClr val="C0C0C0"/>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2"/>
          <p:cNvSpPr>
            <a:spLocks noGrp="1"/>
          </p:cNvSpPr>
          <p:nvPr>
            <p:ph type="title"/>
          </p:nvPr>
        </p:nvSpPr>
        <p:spPr/>
        <p:txBody>
          <a:bodyPr vert="horz" wrap="square" lIns="90333" tIns="44376" rIns="90333" bIns="44376" anchor="b"/>
          <a:lstStyle/>
          <a:p>
            <a:r>
              <a:rPr lang="zh-CN" altLang="en-US"/>
              <a:t>兼容性</a:t>
            </a:r>
          </a:p>
        </p:txBody>
      </p:sp>
      <p:sp>
        <p:nvSpPr>
          <p:cNvPr id="204802"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buFont typeface="Wingdings" panose="05000000000000000000" pitchFamily="2" charset="2"/>
              <a:buChar char="u"/>
            </a:pPr>
            <a:r>
              <a:rPr lang="en-US" altLang="zh-CN"/>
              <a:t>img</a:t>
            </a:r>
            <a:r>
              <a:rPr lang="zh-CN" altLang="en-US"/>
              <a:t>标签底部间隙问题 </a:t>
            </a:r>
            <a:endParaRPr lang="en-US" altLang="zh-CN"/>
          </a:p>
          <a:p>
            <a:pPr lvl="1">
              <a:buClr>
                <a:srgbClr val="C00000"/>
              </a:buClr>
              <a:buNone/>
            </a:pPr>
            <a:r>
              <a:rPr lang="en-US" altLang="zh-CN" sz="1800" b="0"/>
              <a:t>div</a:t>
            </a:r>
            <a:r>
              <a:rPr lang="zh-CN" altLang="en-US" sz="1800" b="0"/>
              <a:t>中包含一张图片，底部可能有</a:t>
            </a:r>
            <a:r>
              <a:rPr lang="en-US" altLang="zh-CN" sz="1800" b="0"/>
              <a:t>2px,4px</a:t>
            </a:r>
            <a:r>
              <a:rPr lang="zh-CN" altLang="en-US" sz="1800" b="0"/>
              <a:t>或更多的间隙，不同的</a:t>
            </a:r>
            <a:r>
              <a:rPr lang="en-US" altLang="zh-CN" sz="1800" b="0"/>
              <a:t>font-size</a:t>
            </a:r>
            <a:r>
              <a:rPr lang="zh-CN" altLang="en-US" sz="1800" b="0"/>
              <a:t>会影响这个间隙的大小。</a:t>
            </a:r>
            <a:endParaRPr lang="en-US" altLang="zh-CN" sz="1800" b="0"/>
          </a:p>
          <a:p>
            <a:pPr lvl="1">
              <a:buClr>
                <a:srgbClr val="C00000"/>
              </a:buClr>
              <a:buNone/>
            </a:pPr>
            <a:endParaRPr lang="en-US" altLang="zh-CN" sz="1800" b="0"/>
          </a:p>
          <a:p>
            <a:pPr lvl="1">
              <a:buClr>
                <a:srgbClr val="C00000"/>
              </a:buClr>
              <a:buNone/>
            </a:pPr>
            <a:endParaRPr lang="en-US" altLang="zh-CN" sz="1800" b="0"/>
          </a:p>
          <a:p>
            <a:pPr lvl="1">
              <a:buClr>
                <a:srgbClr val="C00000"/>
              </a:buClr>
              <a:buNone/>
            </a:pPr>
            <a:endParaRPr lang="en-US" altLang="zh-CN" sz="1800" b="0"/>
          </a:p>
          <a:p>
            <a:pPr lvl="1">
              <a:buClr>
                <a:srgbClr val="C00000"/>
              </a:buClr>
              <a:buNone/>
            </a:pPr>
            <a:endParaRPr lang="en-US" altLang="zh-CN" sz="1800" b="0"/>
          </a:p>
          <a:p>
            <a:pPr lvl="1">
              <a:buClr>
                <a:srgbClr val="C00000"/>
              </a:buClr>
              <a:buNone/>
            </a:pPr>
            <a:endParaRPr lang="en-US" altLang="zh-CN" sz="1800" b="0"/>
          </a:p>
          <a:p>
            <a:pPr lvl="1">
              <a:buClr>
                <a:srgbClr val="C00000"/>
              </a:buClr>
              <a:buNone/>
            </a:pPr>
            <a:endParaRPr lang="en-US" altLang="zh-CN" sz="1800" b="0"/>
          </a:p>
          <a:p>
            <a:pPr lvl="1">
              <a:buClr>
                <a:srgbClr val="C00000"/>
              </a:buClr>
              <a:buNone/>
            </a:pPr>
            <a:endParaRPr lang="en-US" altLang="zh-CN" sz="1800" b="0"/>
          </a:p>
          <a:p>
            <a:pPr lvl="1">
              <a:buClr>
                <a:srgbClr val="C00000"/>
              </a:buClr>
              <a:buNone/>
            </a:pPr>
            <a:endParaRPr lang="en-US" altLang="zh-CN" sz="1800" b="0"/>
          </a:p>
          <a:p>
            <a:pPr lvl="2">
              <a:buClr>
                <a:srgbClr val="C00000"/>
              </a:buClr>
            </a:pPr>
            <a:r>
              <a:rPr lang="zh-CN" altLang="en-US" sz="1800" b="0"/>
              <a:t>将图片由行内元素转换为块级元素，</a:t>
            </a:r>
            <a:r>
              <a:rPr lang="en-US" altLang="zh-CN" sz="1800" b="0"/>
              <a:t> display:block</a:t>
            </a:r>
          </a:p>
          <a:p>
            <a:pPr lvl="2">
              <a:buClr>
                <a:srgbClr val="C00000"/>
              </a:buClr>
            </a:pPr>
            <a:r>
              <a:rPr lang="zh-CN" altLang="en-US" sz="1800" b="0"/>
              <a:t>将包含图片的父容器的字体大小设置为</a:t>
            </a:r>
            <a:r>
              <a:rPr lang="en-US" altLang="zh-CN" sz="1800" b="0"/>
              <a:t>0</a:t>
            </a:r>
            <a:r>
              <a:rPr lang="zh-CN" altLang="en-US" sz="1800" b="0"/>
              <a:t>，</a:t>
            </a:r>
            <a:r>
              <a:rPr lang="en-US" altLang="zh-CN" sz="1800" b="0"/>
              <a:t>font-size:0 	</a:t>
            </a:r>
            <a:endParaRPr lang="zh-CN" altLang="en-US" sz="1800">
              <a:sym typeface="宋体" panose="02010600030101010101" pitchFamily="2" charset="-122"/>
            </a:endParaRPr>
          </a:p>
          <a:p>
            <a:pPr lvl="1">
              <a:buNone/>
            </a:pPr>
            <a:endParaRPr lang="zh-CN" altLang="en-US">
              <a:sym typeface="宋体" panose="02010600030101010101" pitchFamily="2" charset="-122"/>
            </a:endParaRPr>
          </a:p>
        </p:txBody>
      </p:sp>
      <p:pic>
        <p:nvPicPr>
          <p:cNvPr id="204803" name="图片 1"/>
          <p:cNvPicPr>
            <a:picLocks noChangeAspect="1"/>
          </p:cNvPicPr>
          <p:nvPr/>
        </p:nvPicPr>
        <p:blipFill>
          <a:blip r:embed="rId2" cstate="print"/>
          <a:stretch>
            <a:fillRect/>
          </a:stretch>
        </p:blipFill>
        <p:spPr>
          <a:xfrm>
            <a:off x="533400" y="1752600"/>
            <a:ext cx="4419600" cy="3121025"/>
          </a:xfrm>
          <a:prstGeom prst="rect">
            <a:avLst/>
          </a:prstGeom>
          <a:noFill/>
          <a:ln w="9525">
            <a:noFill/>
          </a:ln>
        </p:spPr>
      </p:pic>
      <p:pic>
        <p:nvPicPr>
          <p:cNvPr id="204804" name="图片 2"/>
          <p:cNvPicPr>
            <a:picLocks noChangeAspect="1"/>
          </p:cNvPicPr>
          <p:nvPr/>
        </p:nvPicPr>
        <p:blipFill>
          <a:blip r:embed="rId3" cstate="print"/>
          <a:stretch>
            <a:fillRect/>
          </a:stretch>
        </p:blipFill>
        <p:spPr>
          <a:xfrm>
            <a:off x="5410200" y="1635125"/>
            <a:ext cx="3276600" cy="3200400"/>
          </a:xfrm>
          <a:prstGeom prst="rect">
            <a:avLst/>
          </a:prstGeom>
          <a:noFill/>
          <a:ln w="9525">
            <a:noFill/>
          </a:ln>
        </p:spPr>
      </p:pic>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Grp="1"/>
          </p:cNvSpPr>
          <p:nvPr>
            <p:ph type="title"/>
          </p:nvPr>
        </p:nvSpPr>
        <p:spPr/>
        <p:txBody>
          <a:bodyPr vert="horz" wrap="square" lIns="90333" tIns="44376" rIns="90333" bIns="44376" anchor="b"/>
          <a:lstStyle/>
          <a:p>
            <a:r>
              <a:rPr lang="zh-CN" altLang="en-US"/>
              <a:t>兼容性</a:t>
            </a:r>
          </a:p>
        </p:txBody>
      </p:sp>
      <p:sp>
        <p:nvSpPr>
          <p:cNvPr id="205826"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buFont typeface="Wingdings" panose="05000000000000000000" pitchFamily="2" charset="2"/>
              <a:buChar char="u"/>
            </a:pPr>
            <a:r>
              <a:rPr lang="en-US" altLang="zh-CN"/>
              <a:t>img</a:t>
            </a:r>
            <a:r>
              <a:rPr lang="zh-CN" altLang="en-US"/>
              <a:t>如果加了超链接之后会有蓝色边框（</a:t>
            </a:r>
            <a:r>
              <a:rPr lang="en-US" altLang="zh-CN"/>
              <a:t>IE6~10</a:t>
            </a:r>
            <a:r>
              <a:rPr lang="zh-CN" altLang="en-US"/>
              <a:t>）</a:t>
            </a:r>
            <a:endParaRPr lang="en-US" altLang="zh-CN"/>
          </a:p>
          <a:p>
            <a:pPr lvl="1">
              <a:buClr>
                <a:srgbClr val="C00000"/>
              </a:buClr>
              <a:buNone/>
            </a:pPr>
            <a:r>
              <a:rPr lang="en-US" altLang="zh-CN" sz="1800" b="0"/>
              <a:t>&lt;a&gt;</a:t>
            </a:r>
            <a:r>
              <a:rPr lang="zh-CN" altLang="en-US" sz="1800" b="0"/>
              <a:t>标签中包含</a:t>
            </a:r>
            <a:r>
              <a:rPr lang="en-US" altLang="zh-CN" sz="1800" b="0"/>
              <a:t>img</a:t>
            </a:r>
            <a:r>
              <a:rPr lang="zh-CN" altLang="en-US" sz="1800" b="0"/>
              <a:t>，在</a:t>
            </a:r>
            <a:r>
              <a:rPr lang="en-US" altLang="zh-CN" sz="1800" b="0"/>
              <a:t>IE</a:t>
            </a:r>
            <a:r>
              <a:rPr lang="zh-CN" altLang="en-US" sz="1800" b="0"/>
              <a:t>下会出现一个蓝色边框。</a:t>
            </a:r>
            <a:endParaRPr lang="en-US" altLang="zh-CN" sz="1800" b="0"/>
          </a:p>
          <a:p>
            <a:pPr lvl="1">
              <a:buClr>
                <a:srgbClr val="C00000"/>
              </a:buClr>
              <a:buNone/>
            </a:pPr>
            <a:endParaRPr lang="en-US" altLang="zh-CN" sz="1800" b="0"/>
          </a:p>
          <a:p>
            <a:pPr lvl="2">
              <a:buClr>
                <a:srgbClr val="C00000"/>
              </a:buClr>
            </a:pPr>
            <a:r>
              <a:rPr lang="zh-CN" altLang="en-US" sz="1800" b="0"/>
              <a:t>将图片边框取消，</a:t>
            </a:r>
            <a:r>
              <a:rPr lang="en-US" altLang="zh-CN" sz="1800" b="0"/>
              <a:t> border:none;	</a:t>
            </a:r>
            <a:endParaRPr lang="zh-CN" altLang="en-US" sz="1800">
              <a:sym typeface="宋体" panose="02010600030101010101" pitchFamily="2" charset="-122"/>
            </a:endParaRPr>
          </a:p>
          <a:p>
            <a:pPr lvl="1">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p:cNvSpPr>
            <a:spLocks noGrp="1"/>
          </p:cNvSpPr>
          <p:nvPr>
            <p:ph type="title"/>
          </p:nvPr>
        </p:nvSpPr>
        <p:spPr/>
        <p:txBody>
          <a:bodyPr vert="horz" wrap="square" lIns="90333" tIns="44376" rIns="90333" bIns="44376" anchor="b"/>
          <a:lstStyle/>
          <a:p>
            <a:r>
              <a:rPr lang="zh-CN" altLang="en-US"/>
              <a:t>兼容性</a:t>
            </a:r>
          </a:p>
        </p:txBody>
      </p:sp>
      <p:sp>
        <p:nvSpPr>
          <p:cNvPr id="206850" name="Rectangle 3"/>
          <p:cNvSpPr>
            <a:spLocks noGrp="1"/>
          </p:cNvSpPr>
          <p:nvPr>
            <p:ph type="body" idx="4294967295"/>
          </p:nvPr>
        </p:nvSpPr>
        <p:spPr>
          <a:xfrm>
            <a:off x="0" y="587375"/>
            <a:ext cx="9144000" cy="5813425"/>
          </a:xfrm>
        </p:spPr>
        <p:txBody>
          <a:bodyPr vert="horz" wrap="square" lIns="90050" tIns="45024" rIns="90050" bIns="45024" anchor="t"/>
          <a:lstStyle/>
          <a:p>
            <a:pPr lvl="1">
              <a:buClr>
                <a:srgbClr val="C00000"/>
              </a:buClr>
              <a:buFont typeface="Wingdings" panose="05000000000000000000" pitchFamily="2" charset="2"/>
              <a:buChar char="u"/>
            </a:pPr>
            <a:r>
              <a:rPr lang="en-US" altLang="zh-CN"/>
              <a:t>IE6</a:t>
            </a:r>
            <a:r>
              <a:rPr lang="zh-CN" altLang="en-US"/>
              <a:t> 双倍边距</a:t>
            </a:r>
            <a:r>
              <a:rPr lang="en-US" altLang="zh-CN"/>
              <a:t>(IE6)</a:t>
            </a:r>
          </a:p>
          <a:p>
            <a:pPr lvl="1">
              <a:buClr>
                <a:srgbClr val="C00000"/>
              </a:buClr>
              <a:buNone/>
            </a:pPr>
            <a:r>
              <a:rPr lang="zh-CN" altLang="en-US" sz="1800" b="0"/>
              <a:t>当我们给元素添加浮动的并指定左外边距的时候，</a:t>
            </a:r>
            <a:r>
              <a:rPr lang="en-US" altLang="zh-CN" sz="1800" b="0"/>
              <a:t>IE6</a:t>
            </a:r>
            <a:r>
              <a:rPr lang="zh-CN" altLang="en-US" sz="1800" b="0"/>
              <a:t>会出现双倍边距。</a:t>
            </a:r>
            <a:endParaRPr lang="en-US" altLang="zh-CN" sz="1800" b="0"/>
          </a:p>
          <a:p>
            <a:pPr lvl="2">
              <a:buClr>
                <a:srgbClr val="C00000"/>
              </a:buClr>
            </a:pPr>
            <a:r>
              <a:rPr lang="zh-CN" altLang="en-US" sz="1800" b="0"/>
              <a:t>为该元素添加 </a:t>
            </a:r>
            <a:r>
              <a:rPr lang="en-US" altLang="zh-CN" sz="1800" b="0"/>
              <a:t>display:inline;	</a:t>
            </a:r>
            <a:endParaRPr lang="zh-CN" altLang="en-US" sz="1800">
              <a:sym typeface="宋体" panose="02010600030101010101" pitchFamily="2" charset="-122"/>
            </a:endParaRPr>
          </a:p>
          <a:p>
            <a:pPr lvl="1">
              <a:buClr>
                <a:srgbClr val="C00000"/>
              </a:buClr>
              <a:buFont typeface="Wingdings" panose="05000000000000000000" pitchFamily="2" charset="2"/>
              <a:buChar char="u"/>
            </a:pPr>
            <a:r>
              <a:rPr lang="en-US" altLang="zh-CN"/>
              <a:t>margin</a:t>
            </a:r>
            <a:r>
              <a:rPr lang="zh-CN" altLang="en-US"/>
              <a:t>上下边框合并问题</a:t>
            </a:r>
            <a:endParaRPr lang="en-US" altLang="zh-CN"/>
          </a:p>
          <a:p>
            <a:pPr lvl="1">
              <a:buClr>
                <a:srgbClr val="C00000"/>
              </a:buClr>
              <a:buNone/>
            </a:pPr>
            <a:r>
              <a:rPr lang="zh-CN" altLang="en-US" sz="1800" b="0"/>
              <a:t>两个</a:t>
            </a:r>
            <a:r>
              <a:rPr lang="en-US" altLang="zh-CN" sz="1800" b="0"/>
              <a:t>div</a:t>
            </a:r>
            <a:r>
              <a:rPr lang="zh-CN" altLang="en-US" sz="1800" b="0"/>
              <a:t>容器，如果同时给上下两个</a:t>
            </a:r>
            <a:r>
              <a:rPr lang="en-US" altLang="zh-CN" sz="1800" b="0"/>
              <a:t>div</a:t>
            </a:r>
            <a:r>
              <a:rPr lang="zh-CN" altLang="en-US" sz="1800" b="0"/>
              <a:t>都加外边框的话，会发生边框合并。</a:t>
            </a:r>
            <a:endParaRPr lang="en-US" altLang="zh-CN" sz="1800" b="0"/>
          </a:p>
          <a:p>
            <a:pPr lvl="1">
              <a:buClr>
                <a:srgbClr val="C00000"/>
              </a:buClr>
              <a:buNone/>
            </a:pPr>
            <a:endParaRPr lang="en-US" altLang="zh-CN" sz="1800" b="0"/>
          </a:p>
          <a:p>
            <a:pPr lvl="1">
              <a:buClr>
                <a:srgbClr val="C00000"/>
              </a:buClr>
              <a:buNone/>
            </a:pPr>
            <a:endParaRPr lang="en-US" altLang="zh-CN" sz="1800" b="0"/>
          </a:p>
          <a:p>
            <a:pPr lvl="1">
              <a:buClr>
                <a:srgbClr val="C00000"/>
              </a:buClr>
              <a:buNone/>
            </a:pPr>
            <a:endParaRPr lang="en-US" altLang="zh-CN" sz="1800" b="0"/>
          </a:p>
          <a:p>
            <a:pPr lvl="1">
              <a:buClr>
                <a:srgbClr val="C00000"/>
              </a:buClr>
              <a:buNone/>
            </a:pPr>
            <a:endParaRPr lang="en-US" altLang="zh-CN" sz="1800" b="0"/>
          </a:p>
          <a:p>
            <a:pPr lvl="1">
              <a:buClr>
                <a:srgbClr val="C00000"/>
              </a:buClr>
              <a:buNone/>
            </a:pPr>
            <a:endParaRPr lang="en-US" altLang="zh-CN" sz="1800" b="0"/>
          </a:p>
          <a:p>
            <a:pPr lvl="1">
              <a:buClr>
                <a:srgbClr val="C00000"/>
              </a:buClr>
              <a:buNone/>
            </a:pPr>
            <a:endParaRPr lang="en-US" altLang="zh-CN" sz="1800" b="0"/>
          </a:p>
          <a:p>
            <a:pPr lvl="1">
              <a:buClr>
                <a:srgbClr val="C00000"/>
              </a:buClr>
              <a:buNone/>
            </a:pPr>
            <a:endParaRPr lang="en-US" altLang="zh-CN" sz="1800" b="0"/>
          </a:p>
          <a:p>
            <a:pPr lvl="2">
              <a:buClr>
                <a:srgbClr val="C00000"/>
              </a:buClr>
            </a:pPr>
            <a:r>
              <a:rPr lang="zh-CN" altLang="en-US" sz="1800" b="0">
                <a:sym typeface="宋体" panose="02010600030101010101" pitchFamily="2" charset="-122"/>
              </a:rPr>
              <a:t>只给一个容器调整外边框即可，不要同时给两个</a:t>
            </a:r>
          </a:p>
        </p:txBody>
      </p:sp>
      <p:pic>
        <p:nvPicPr>
          <p:cNvPr id="206851" name="图片 1"/>
          <p:cNvPicPr>
            <a:picLocks noChangeAspect="1"/>
          </p:cNvPicPr>
          <p:nvPr/>
        </p:nvPicPr>
        <p:blipFill>
          <a:blip r:embed="rId2" cstate="print"/>
          <a:stretch>
            <a:fillRect/>
          </a:stretch>
        </p:blipFill>
        <p:spPr>
          <a:xfrm>
            <a:off x="330200" y="2835275"/>
            <a:ext cx="4038600" cy="2863850"/>
          </a:xfrm>
          <a:prstGeom prst="rect">
            <a:avLst/>
          </a:prstGeom>
          <a:noFill/>
          <a:ln w="9525">
            <a:noFill/>
          </a:ln>
        </p:spPr>
      </p:pic>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227284"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zh-CN" altLang="en-US" sz="2800" dirty="0">
                <a:solidFill>
                  <a:srgbClr val="CC0099"/>
                </a:solidFill>
                <a:effectLst>
                  <a:outerShdw blurRad="38100" dist="38100" dir="2700000">
                    <a:srgbClr val="C0C0C0"/>
                  </a:outerShdw>
                </a:effectLst>
              </a:rPr>
              <a:t> </a:t>
            </a:r>
            <a:r>
              <a:rPr lang="en-US" altLang="zh-CN" sz="2800" dirty="0">
                <a:solidFill>
                  <a:srgbClr val="CC0099"/>
                </a:solidFill>
                <a:effectLst>
                  <a:outerShdw blurRad="38100" dist="38100" dir="2700000">
                    <a:srgbClr val="C0C0C0"/>
                  </a:outerShdw>
                </a:effectLst>
              </a:rPr>
              <a:t>Git</a:t>
            </a:r>
            <a:endParaRPr lang="zh-CN" altLang="en-US" sz="2800" dirty="0">
              <a:solidFill>
                <a:srgbClr val="CC0099"/>
              </a:solidFill>
              <a:effectLst>
                <a:outerShdw blurRad="38100" dist="38100" dir="2700000">
                  <a:srgbClr val="C0C0C0"/>
                </a:outerShdw>
              </a:effectLst>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title"/>
          </p:nvPr>
        </p:nvSpPr>
        <p:spPr/>
        <p:txBody>
          <a:bodyPr vert="horz" wrap="square" lIns="90333" tIns="44376" rIns="90333" bIns="44376" anchor="b"/>
          <a:lstStyle/>
          <a:p>
            <a:r>
              <a:rPr lang="en-US" altLang="zh-CN"/>
              <a:t>Git</a:t>
            </a:r>
            <a:endParaRPr lang="zh-CN" altLang="en-US"/>
          </a:p>
        </p:txBody>
      </p:sp>
      <p:sp>
        <p:nvSpPr>
          <p:cNvPr id="10242" name="Rectangle 3"/>
          <p:cNvSpPr>
            <a:spLocks noGrp="1"/>
          </p:cNvSpPr>
          <p:nvPr>
            <p:ph type="body" idx="4294967295"/>
          </p:nvPr>
        </p:nvSpPr>
        <p:spPr/>
        <p:txBody>
          <a:bodyPr vert="horz" wrap="square" lIns="90050" tIns="45024" rIns="90050" bIns="45024" numCol="1" anchor="t" anchorCtr="0" compatLnSpc="1"/>
          <a:lstStyle/>
          <a:p>
            <a:pPr>
              <a:spcBef>
                <a:spcPts val="200"/>
              </a:spcBef>
              <a:spcAft>
                <a:spcPts val="200"/>
              </a:spcAft>
            </a:pPr>
            <a:r>
              <a:rPr lang="zh-CN" altLang="en-US"/>
              <a:t> 介绍</a:t>
            </a:r>
            <a:endParaRPr lang="en-US" altLang="zh-CN"/>
          </a:p>
          <a:p>
            <a:pPr>
              <a:buNone/>
            </a:pPr>
            <a:r>
              <a:rPr lang="en-US" altLang="zh-CN" b="0"/>
              <a:t>Git</a:t>
            </a:r>
            <a:r>
              <a:rPr lang="zh-CN" altLang="en-US" b="0"/>
              <a:t>是目前世界上最先进的分布式版本控制系统</a:t>
            </a:r>
            <a:endParaRPr lang="en-US" altLang="zh-CN" b="0"/>
          </a:p>
          <a:p>
            <a:pPr>
              <a:buNone/>
            </a:pPr>
            <a:r>
              <a:rPr lang="zh-CN" altLang="en-US" b="0"/>
              <a:t>下载与安装：</a:t>
            </a:r>
            <a:endParaRPr lang="en-US" altLang="zh-CN" b="0"/>
          </a:p>
          <a:p>
            <a:pPr>
              <a:buNone/>
            </a:pPr>
            <a:r>
              <a:rPr lang="en-US" altLang="zh-CN" sz="1800"/>
              <a:t>$</a:t>
            </a:r>
            <a:r>
              <a:rPr lang="zh-CN" altLang="en-US" sz="1800"/>
              <a:t> </a:t>
            </a:r>
            <a:r>
              <a:rPr lang="en-US" altLang="zh-CN" sz="1800"/>
              <a:t>sudo apt-get install git</a:t>
            </a:r>
          </a:p>
          <a:p>
            <a:pPr>
              <a:buNone/>
            </a:pPr>
            <a:r>
              <a:rPr lang="en-US" altLang="zh-CN" sz="1800"/>
              <a:t>$</a:t>
            </a:r>
            <a:r>
              <a:rPr lang="zh-CN" altLang="en-US" sz="1800"/>
              <a:t> </a:t>
            </a:r>
            <a:r>
              <a:rPr lang="en-US" altLang="zh-CN" sz="1800"/>
              <a:t>sudo apt install git</a:t>
            </a:r>
          </a:p>
          <a:p>
            <a:pPr>
              <a:buNone/>
            </a:pPr>
            <a:endParaRPr lang="en-US" altLang="zh-CN" sz="180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p:cNvSpPr>
          <p:nvPr>
            <p:ph type="title"/>
          </p:nvPr>
        </p:nvSpPr>
        <p:spPr/>
        <p:txBody>
          <a:bodyPr vert="horz" wrap="square" lIns="90333" tIns="44376" rIns="90333" bIns="44376" anchor="b"/>
          <a:lstStyle/>
          <a:p>
            <a:r>
              <a:rPr lang="en-US" altLang="zh-CN"/>
              <a:t>Git</a:t>
            </a:r>
            <a:endParaRPr lang="zh-CN" altLang="en-US"/>
          </a:p>
        </p:txBody>
      </p:sp>
      <p:sp>
        <p:nvSpPr>
          <p:cNvPr id="10242" name="Rectangle 3"/>
          <p:cNvSpPr>
            <a:spLocks noGrp="1"/>
          </p:cNvSpPr>
          <p:nvPr>
            <p:ph type="body" idx="4294967295"/>
          </p:nvPr>
        </p:nvSpPr>
        <p:spPr/>
        <p:txBody>
          <a:bodyPr vert="horz" wrap="square" lIns="90050" tIns="45024" rIns="90050" bIns="45024" numCol="1" anchor="t" anchorCtr="0" compatLnSpc="1"/>
          <a:lstStyle/>
          <a:p>
            <a:pPr>
              <a:spcBef>
                <a:spcPts val="200"/>
              </a:spcBef>
              <a:spcAft>
                <a:spcPts val="200"/>
              </a:spcAft>
            </a:pPr>
            <a:r>
              <a:rPr lang="zh-CN" altLang="en-US"/>
              <a:t> 创建本地仓库（</a:t>
            </a:r>
            <a:r>
              <a:rPr lang="en-US" altLang="zh-CN"/>
              <a:t>repository</a:t>
            </a:r>
            <a:r>
              <a:rPr lang="zh-CN" altLang="en-US"/>
              <a:t>）</a:t>
            </a:r>
            <a:endParaRPr lang="en-US" altLang="zh-CN"/>
          </a:p>
          <a:p>
            <a:pPr>
              <a:buNone/>
            </a:pPr>
            <a:r>
              <a:rPr lang="en-US" altLang="zh-CN" b="0"/>
              <a:t>repository</a:t>
            </a:r>
            <a:r>
              <a:rPr lang="zh-CN" altLang="en-US" b="0"/>
              <a:t>，你可以简单理解成一个目录，这个目录里面的所有文件都可以被</a:t>
            </a:r>
            <a:r>
              <a:rPr lang="en-US" altLang="zh-CN" b="0"/>
              <a:t>Git</a:t>
            </a:r>
            <a:r>
              <a:rPr lang="zh-CN" altLang="en-US" b="0"/>
              <a:t>管理起来，每个文件的修改、删除，</a:t>
            </a:r>
            <a:r>
              <a:rPr lang="en-US" altLang="zh-CN" b="0"/>
              <a:t>Git</a:t>
            </a:r>
            <a:r>
              <a:rPr lang="zh-CN" altLang="en-US" b="0"/>
              <a:t>都能跟踪，以便任何时刻都可以追踪历史，或者在将来某个时刻可以“还原”</a:t>
            </a:r>
            <a:r>
              <a:rPr lang="en-US" altLang="zh-CN" b="0"/>
              <a:t>,</a:t>
            </a:r>
            <a:r>
              <a:rPr lang="zh-CN" altLang="en-US" b="0"/>
              <a:t>注意，所有的版本控制系统，其实只能跟踪文本文件的改动，比如</a:t>
            </a:r>
            <a:r>
              <a:rPr lang="en-US" altLang="zh-CN" b="0"/>
              <a:t>TXT</a:t>
            </a:r>
            <a:r>
              <a:rPr lang="zh-CN" altLang="en-US" b="0"/>
              <a:t>文件，网页，所有的程序代码等。</a:t>
            </a:r>
            <a:endParaRPr lang="en-US" altLang="zh-CN" b="0"/>
          </a:p>
          <a:p>
            <a:pPr>
              <a:buNone/>
            </a:pPr>
            <a:r>
              <a:rPr lang="en-US" altLang="zh-CN" sz="1800"/>
              <a:t>$ mkdir app</a:t>
            </a:r>
          </a:p>
          <a:p>
            <a:pPr>
              <a:buNone/>
            </a:pPr>
            <a:r>
              <a:rPr lang="en-US" altLang="zh-CN" sz="1800"/>
              <a:t>$ cd app </a:t>
            </a:r>
          </a:p>
          <a:p>
            <a:pPr>
              <a:buNone/>
            </a:pPr>
            <a:r>
              <a:rPr lang="en-US" altLang="zh-CN" sz="1800"/>
              <a:t>$ git init</a:t>
            </a:r>
          </a:p>
          <a:p>
            <a:pPr>
              <a:buNone/>
            </a:pPr>
            <a:r>
              <a:rPr lang="en-US" altLang="zh-CN" sz="1800"/>
              <a:t>Initialized empty Git repository in /home/briup/app/.git/</a:t>
            </a:r>
          </a:p>
          <a:p>
            <a:pPr>
              <a:spcBef>
                <a:spcPts val="200"/>
              </a:spcBef>
              <a:spcAft>
                <a:spcPts val="200"/>
              </a:spcAft>
            </a:pPr>
            <a:endParaRPr lang="en-US" altLang="zh-CN" sz="180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p:cNvSpPr>
          <p:nvPr>
            <p:ph type="title"/>
          </p:nvPr>
        </p:nvSpPr>
        <p:spPr/>
        <p:txBody>
          <a:bodyPr vert="horz" wrap="square" lIns="90333" tIns="44376" rIns="90333" bIns="44376" anchor="b"/>
          <a:lstStyle/>
          <a:p>
            <a:r>
              <a:rPr lang="en-US" altLang="zh-CN"/>
              <a:t>Git</a:t>
            </a:r>
            <a:endParaRPr lang="zh-CN" altLang="en-US"/>
          </a:p>
        </p:txBody>
      </p:sp>
      <p:sp>
        <p:nvSpPr>
          <p:cNvPr id="10242" name="Rectangle 3"/>
          <p:cNvSpPr>
            <a:spLocks noGrp="1"/>
          </p:cNvSpPr>
          <p:nvPr>
            <p:ph type="body" idx="4294967295"/>
          </p:nvPr>
        </p:nvSpPr>
        <p:spPr/>
        <p:txBody>
          <a:bodyPr vert="horz" wrap="square" lIns="90050" tIns="45024" rIns="90050" bIns="45024" numCol="1" anchor="t" anchorCtr="0" compatLnSpc="1"/>
          <a:lstStyle/>
          <a:p>
            <a:pPr>
              <a:spcBef>
                <a:spcPts val="200"/>
              </a:spcBef>
              <a:spcAft>
                <a:spcPts val="200"/>
              </a:spcAft>
            </a:pPr>
            <a:r>
              <a:rPr lang="zh-CN" altLang="en-US"/>
              <a:t> 管理文件</a:t>
            </a:r>
            <a:endParaRPr lang="en-US" altLang="zh-CN"/>
          </a:p>
          <a:p>
            <a:pPr>
              <a:buNone/>
            </a:pPr>
            <a:r>
              <a:rPr lang="zh-CN" altLang="en-US" b="0"/>
              <a:t>第一步，用命令</a:t>
            </a:r>
            <a:r>
              <a:rPr lang="en-US" altLang="zh-CN" b="0"/>
              <a:t>git add</a:t>
            </a:r>
            <a:r>
              <a:rPr lang="zh-CN" altLang="en-US" b="0"/>
              <a:t>告诉</a:t>
            </a:r>
            <a:r>
              <a:rPr lang="en-US" altLang="zh-CN" b="0"/>
              <a:t>Git</a:t>
            </a:r>
            <a:r>
              <a:rPr lang="zh-CN" altLang="en-US" b="0"/>
              <a:t>，把文件添加到仓库。</a:t>
            </a:r>
            <a:endParaRPr lang="en-US" altLang="zh-CN" b="0"/>
          </a:p>
          <a:p>
            <a:pPr>
              <a:buNone/>
            </a:pPr>
            <a:r>
              <a:rPr lang="en-US" altLang="zh-CN" sz="1800"/>
              <a:t>$ vim readme.txt	//</a:t>
            </a:r>
            <a:r>
              <a:rPr lang="zh-CN" altLang="en-US" sz="1800"/>
              <a:t>创建文件并且编辑它</a:t>
            </a:r>
            <a:endParaRPr lang="en-US" altLang="zh-CN" sz="1800"/>
          </a:p>
          <a:p>
            <a:pPr>
              <a:buNone/>
            </a:pPr>
            <a:r>
              <a:rPr lang="en-US" altLang="zh-CN" sz="1800"/>
              <a:t>$</a:t>
            </a:r>
            <a:r>
              <a:rPr lang="zh-CN" altLang="en-US" sz="1800"/>
              <a:t> </a:t>
            </a:r>
            <a:r>
              <a:rPr lang="en-US" altLang="zh-CN" sz="1800"/>
              <a:t>git add readme.txt</a:t>
            </a:r>
          </a:p>
          <a:p>
            <a:pPr>
              <a:buNone/>
            </a:pPr>
            <a:r>
              <a:rPr lang="zh-CN" altLang="en-US" b="0"/>
              <a:t>第二步，用命令</a:t>
            </a:r>
            <a:r>
              <a:rPr lang="en-US" altLang="zh-CN" b="0"/>
              <a:t>git commit</a:t>
            </a:r>
            <a:r>
              <a:rPr lang="zh-CN" altLang="en-US" b="0"/>
              <a:t>告诉</a:t>
            </a:r>
            <a:r>
              <a:rPr lang="en-US" altLang="zh-CN" b="0"/>
              <a:t>Git</a:t>
            </a:r>
            <a:r>
              <a:rPr lang="zh-CN" altLang="en-US" b="0"/>
              <a:t>把文件提交到仓库，同时使用</a:t>
            </a:r>
            <a:r>
              <a:rPr lang="en-US" altLang="zh-CN" b="0"/>
              <a:t>-m</a:t>
            </a:r>
            <a:r>
              <a:rPr lang="zh-CN" altLang="en-US" b="0"/>
              <a:t>指定信息</a:t>
            </a:r>
            <a:endParaRPr lang="en-US" altLang="zh-CN" sz="1800" b="0"/>
          </a:p>
          <a:p>
            <a:pPr>
              <a:buNone/>
            </a:pPr>
            <a:r>
              <a:rPr lang="en-US" altLang="zh-CN" sz="1800"/>
              <a:t>$ git commit -m "wrote a readme file”</a:t>
            </a:r>
          </a:p>
          <a:p>
            <a:pPr>
              <a:buNone/>
            </a:pPr>
            <a:r>
              <a:rPr lang="zh-CN" altLang="en-US" b="0"/>
              <a:t>使用</a:t>
            </a:r>
            <a:r>
              <a:rPr lang="en-US" altLang="zh-CN" b="0"/>
              <a:t>git status</a:t>
            </a:r>
            <a:r>
              <a:rPr lang="zh-CN" altLang="en-US" b="0"/>
              <a:t>命令可以让我们时刻掌握仓库当前的状态</a:t>
            </a:r>
            <a:endParaRPr lang="en-US" altLang="zh-CN" b="0"/>
          </a:p>
          <a:p>
            <a:pPr>
              <a:buNone/>
            </a:pPr>
            <a:r>
              <a:rPr lang="en-US" altLang="zh-CN" sz="1800"/>
              <a:t>$ git status</a:t>
            </a:r>
            <a:endParaRPr lang="en-US" altLang="zh-CN" b="0"/>
          </a:p>
          <a:p>
            <a:pPr>
              <a:buNone/>
            </a:pPr>
            <a:r>
              <a:rPr lang="zh-CN" altLang="en-US" b="0"/>
              <a:t>使用</a:t>
            </a:r>
            <a:r>
              <a:rPr lang="en-US" altLang="zh-CN" b="0"/>
              <a:t>git diff</a:t>
            </a:r>
            <a:r>
              <a:rPr lang="zh-CN" altLang="en-US" b="0"/>
              <a:t>命令查看对仓库进行了哪些具体的修改</a:t>
            </a:r>
            <a:endParaRPr lang="en-US" altLang="zh-CN" b="0"/>
          </a:p>
          <a:p>
            <a:pPr>
              <a:buNone/>
            </a:pPr>
            <a:r>
              <a:rPr lang="en-US" altLang="zh-CN" sz="1800"/>
              <a:t>$ git diff</a:t>
            </a:r>
            <a:endParaRPr lang="en-US" altLang="zh-CN" sz="1800" b="0"/>
          </a:p>
          <a:p>
            <a:pPr>
              <a:spcBef>
                <a:spcPts val="200"/>
              </a:spcBef>
              <a:spcAft>
                <a:spcPts val="200"/>
              </a:spcAft>
            </a:pPr>
            <a:endParaRPr lang="en-US" altLang="zh-CN" sz="1800"/>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p:cNvSpPr>
          <p:nvPr>
            <p:ph type="title"/>
          </p:nvPr>
        </p:nvSpPr>
        <p:spPr/>
        <p:txBody>
          <a:bodyPr vert="horz" wrap="square" lIns="90333" tIns="44376" rIns="90333" bIns="44376" anchor="b"/>
          <a:lstStyle/>
          <a:p>
            <a:r>
              <a:rPr lang="en-US" altLang="zh-CN"/>
              <a:t>Git</a:t>
            </a:r>
            <a:endParaRPr lang="zh-CN" altLang="en-US"/>
          </a:p>
        </p:txBody>
      </p:sp>
      <p:sp>
        <p:nvSpPr>
          <p:cNvPr id="10242" name="Rectangle 3"/>
          <p:cNvSpPr>
            <a:spLocks noGrp="1"/>
          </p:cNvSpPr>
          <p:nvPr>
            <p:ph type="body" idx="4294967295"/>
          </p:nvPr>
        </p:nvSpPr>
        <p:spPr/>
        <p:txBody>
          <a:bodyPr vert="horz" wrap="square" lIns="90050" tIns="45024" rIns="90050" bIns="45024" numCol="1" anchor="t" anchorCtr="0" compatLnSpc="1"/>
          <a:lstStyle/>
          <a:p>
            <a:pPr>
              <a:spcBef>
                <a:spcPts val="200"/>
              </a:spcBef>
              <a:spcAft>
                <a:spcPts val="200"/>
              </a:spcAft>
            </a:pPr>
            <a:r>
              <a:rPr lang="zh-CN" altLang="en-US"/>
              <a:t> 版本管理</a:t>
            </a:r>
            <a:endParaRPr lang="en-US" altLang="zh-CN"/>
          </a:p>
          <a:p>
            <a:pPr>
              <a:buNone/>
            </a:pPr>
            <a:r>
              <a:rPr lang="zh-CN" altLang="en-US" b="0"/>
              <a:t>使用</a:t>
            </a:r>
            <a:r>
              <a:rPr lang="en-US" altLang="zh-CN" b="0"/>
              <a:t>git log</a:t>
            </a:r>
            <a:r>
              <a:rPr lang="zh-CN" altLang="en-US" b="0"/>
              <a:t>命令显示从最近到最远的提交日志。</a:t>
            </a:r>
            <a:endParaRPr lang="en-US" altLang="zh-CN" b="0"/>
          </a:p>
          <a:p>
            <a:pPr>
              <a:buNone/>
            </a:pPr>
            <a:r>
              <a:rPr lang="en-US" altLang="zh-CN" sz="1800"/>
              <a:t>$ git</a:t>
            </a:r>
            <a:r>
              <a:rPr lang="zh-CN" altLang="en-US" sz="1800"/>
              <a:t> </a:t>
            </a:r>
            <a:r>
              <a:rPr lang="en-US" altLang="zh-CN" sz="1800"/>
              <a:t>log</a:t>
            </a:r>
          </a:p>
          <a:p>
            <a:pPr>
              <a:spcBef>
                <a:spcPct val="0"/>
              </a:spcBef>
              <a:spcAft>
                <a:spcPct val="0"/>
              </a:spcAft>
              <a:buNone/>
            </a:pPr>
            <a:r>
              <a:rPr lang="en-US" altLang="zh-CN" sz="1800" b="0"/>
              <a:t>commit fe1129a9f5f7374de84f1ad5dbc9ea87a19db2ca</a:t>
            </a:r>
          </a:p>
          <a:p>
            <a:pPr>
              <a:spcBef>
                <a:spcPct val="0"/>
              </a:spcBef>
              <a:spcAft>
                <a:spcPct val="0"/>
              </a:spcAft>
              <a:buNone/>
            </a:pPr>
            <a:r>
              <a:rPr lang="en-US" altLang="zh-CN" sz="1800" b="0"/>
              <a:t>Author: briup </a:t>
            </a:r>
            <a:r>
              <a:rPr lang="en-US" altLang="zh-CN" sz="1800" b="0">
                <a:hlinkClick r:id="rId2"/>
              </a:rPr>
              <a:t>licy@briup.com</a:t>
            </a:r>
            <a:endParaRPr lang="en-US" altLang="zh-CN" sz="1800" b="0"/>
          </a:p>
          <a:p>
            <a:pPr>
              <a:spcBef>
                <a:spcPct val="0"/>
              </a:spcBef>
              <a:spcAft>
                <a:spcPct val="0"/>
              </a:spcAft>
              <a:buNone/>
            </a:pPr>
            <a:r>
              <a:rPr lang="en-US" altLang="zh-CN" sz="1800" b="0"/>
              <a:t>Date:   Wed Sep 20 06:21:54 2017 +0800    </a:t>
            </a:r>
          </a:p>
          <a:p>
            <a:pPr>
              <a:spcBef>
                <a:spcPct val="0"/>
              </a:spcBef>
              <a:spcAft>
                <a:spcPct val="0"/>
              </a:spcAft>
              <a:buNone/>
            </a:pPr>
            <a:r>
              <a:rPr lang="en-US" altLang="zh-CN" sz="1800" b="0"/>
              <a:t>day02</a:t>
            </a:r>
          </a:p>
          <a:p>
            <a:pPr>
              <a:spcBef>
                <a:spcPct val="0"/>
              </a:spcBef>
              <a:spcAft>
                <a:spcPct val="0"/>
              </a:spcAft>
              <a:buNone/>
            </a:pPr>
            <a:endParaRPr lang="en-US" altLang="zh-CN" sz="1800" b="0"/>
          </a:p>
          <a:p>
            <a:pPr>
              <a:spcBef>
                <a:spcPct val="0"/>
              </a:spcBef>
              <a:spcAft>
                <a:spcPct val="0"/>
              </a:spcAft>
              <a:buNone/>
            </a:pPr>
            <a:r>
              <a:rPr lang="en-US" altLang="zh-CN" sz="1800" b="0"/>
              <a:t>commit be91b171b6eadb834dd2a9773d944dcbececfa78</a:t>
            </a:r>
          </a:p>
          <a:p>
            <a:pPr>
              <a:spcBef>
                <a:spcPct val="0"/>
              </a:spcBef>
              <a:spcAft>
                <a:spcPct val="0"/>
              </a:spcAft>
              <a:buNone/>
            </a:pPr>
            <a:r>
              <a:rPr lang="en-US" altLang="zh-CN" sz="1800" b="0"/>
              <a:t>Author: briup </a:t>
            </a:r>
            <a:r>
              <a:rPr lang="en-US" altLang="zh-CN" sz="1800" b="0">
                <a:hlinkClick r:id="rId2"/>
              </a:rPr>
              <a:t>licy@briup.com</a:t>
            </a:r>
            <a:endParaRPr lang="en-US" altLang="zh-CN" sz="1800" b="0"/>
          </a:p>
          <a:p>
            <a:pPr>
              <a:spcBef>
                <a:spcPct val="0"/>
              </a:spcBef>
              <a:spcAft>
                <a:spcPct val="0"/>
              </a:spcAft>
              <a:buNone/>
            </a:pPr>
            <a:r>
              <a:rPr lang="en-US" altLang="zh-CN" sz="1800" b="0"/>
              <a:t>Date:   Wed Sep 20 06:18:56 2017 +0800    </a:t>
            </a:r>
          </a:p>
          <a:p>
            <a:pPr>
              <a:spcBef>
                <a:spcPct val="0"/>
              </a:spcBef>
              <a:spcAft>
                <a:spcPct val="0"/>
              </a:spcAft>
              <a:buNone/>
            </a:pPr>
            <a:r>
              <a:rPr lang="en-US" altLang="zh-CN" sz="1800" b="0"/>
              <a:t>day01</a:t>
            </a:r>
          </a:p>
          <a:p>
            <a:pPr>
              <a:buNone/>
            </a:pPr>
            <a:r>
              <a:rPr lang="zh-CN" altLang="en-US" b="0"/>
              <a:t>使用</a:t>
            </a:r>
            <a:r>
              <a:rPr lang="en-US" altLang="zh-CN" b="0"/>
              <a:t>git reset</a:t>
            </a:r>
            <a:r>
              <a:rPr lang="zh-CN" altLang="en-US" b="0"/>
              <a:t>命令可以将版本回退到任意节点。</a:t>
            </a:r>
            <a:endParaRPr lang="en-US" altLang="zh-CN" b="0"/>
          </a:p>
          <a:p>
            <a:pPr>
              <a:buNone/>
            </a:pPr>
            <a:r>
              <a:rPr lang="en-US" altLang="zh-CN" sz="1800"/>
              <a:t>$ git</a:t>
            </a:r>
            <a:r>
              <a:rPr lang="zh-CN" altLang="en-US" sz="1800"/>
              <a:t> </a:t>
            </a:r>
            <a:r>
              <a:rPr lang="en-US" altLang="zh-CN" sz="1800"/>
              <a:t>reset</a:t>
            </a:r>
            <a:r>
              <a:rPr lang="zh-CN" altLang="en-US" sz="1800"/>
              <a:t> </a:t>
            </a:r>
            <a:r>
              <a:rPr lang="en-US" altLang="zh-CN" sz="1800"/>
              <a:t>–hard</a:t>
            </a:r>
            <a:r>
              <a:rPr lang="zh-CN" altLang="en-US" sz="1800"/>
              <a:t> </a:t>
            </a:r>
            <a:r>
              <a:rPr lang="en-US" altLang="zh-CN" sz="1800"/>
              <a:t>be91b1</a:t>
            </a:r>
          </a:p>
          <a:p>
            <a:pPr>
              <a:buNone/>
            </a:pPr>
            <a:r>
              <a:rPr lang="zh-CN" altLang="en-US" b="0"/>
              <a:t>使用</a:t>
            </a:r>
            <a:r>
              <a:rPr lang="en-US" altLang="zh-CN" b="0"/>
              <a:t>git reflog</a:t>
            </a:r>
            <a:r>
              <a:rPr lang="zh-CN" altLang="en-US" b="0"/>
              <a:t>命令可以查看历史命令。</a:t>
            </a:r>
            <a:endParaRPr lang="en-US" altLang="zh-CN" b="0"/>
          </a:p>
          <a:p>
            <a:pPr>
              <a:buNone/>
            </a:pPr>
            <a:r>
              <a:rPr lang="en-US" altLang="zh-CN" sz="1800"/>
              <a:t>$ git</a:t>
            </a:r>
            <a:r>
              <a:rPr lang="zh-CN" altLang="en-US" sz="1800"/>
              <a:t> </a:t>
            </a:r>
            <a:r>
              <a:rPr lang="en-US" altLang="zh-CN" sz="1800"/>
              <a:t>reflog</a:t>
            </a:r>
          </a:p>
          <a:p>
            <a:pPr>
              <a:buNone/>
            </a:pPr>
            <a:endParaRPr lang="en-US" altLang="zh-CN" b="0"/>
          </a:p>
          <a:p>
            <a:pPr>
              <a:spcBef>
                <a:spcPct val="0"/>
              </a:spcBef>
              <a:spcAft>
                <a:spcPct val="0"/>
              </a:spcAft>
              <a:buNone/>
            </a:pPr>
            <a:endParaRPr lang="en-US" altLang="zh-CN" sz="1800" b="0"/>
          </a:p>
          <a:p>
            <a:pPr>
              <a:spcBef>
                <a:spcPts val="200"/>
              </a:spcBef>
              <a:spcAft>
                <a:spcPts val="200"/>
              </a:spcAft>
            </a:pPr>
            <a:endParaRPr lang="en-US" altLang="zh-CN" sz="180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p:cNvSpPr>
          <p:nvPr>
            <p:ph type="title"/>
          </p:nvPr>
        </p:nvSpPr>
        <p:spPr/>
        <p:txBody>
          <a:bodyPr vert="horz" wrap="square" lIns="90333" tIns="44376" rIns="90333" bIns="44376" anchor="b"/>
          <a:lstStyle/>
          <a:p>
            <a:r>
              <a:rPr lang="en-US" altLang="zh-CN"/>
              <a:t>Git</a:t>
            </a:r>
            <a:endParaRPr lang="zh-CN" altLang="en-US"/>
          </a:p>
        </p:txBody>
      </p:sp>
      <p:sp>
        <p:nvSpPr>
          <p:cNvPr id="10242" name="Rectangle 3"/>
          <p:cNvSpPr>
            <a:spLocks noGrp="1"/>
          </p:cNvSpPr>
          <p:nvPr>
            <p:ph type="body" idx="4294967295"/>
          </p:nvPr>
        </p:nvSpPr>
        <p:spPr/>
        <p:txBody>
          <a:bodyPr vert="horz" wrap="square" lIns="90050" tIns="45024" rIns="90050" bIns="45024" numCol="1" anchor="t" anchorCtr="0" compatLnSpc="1"/>
          <a:lstStyle/>
          <a:p>
            <a:pPr>
              <a:spcBef>
                <a:spcPts val="200"/>
              </a:spcBef>
              <a:spcAft>
                <a:spcPts val="200"/>
              </a:spcAft>
            </a:pPr>
            <a:r>
              <a:rPr lang="zh-CN" altLang="en-US"/>
              <a:t> 文件删除</a:t>
            </a:r>
            <a:endParaRPr lang="en-US" altLang="zh-CN" b="0"/>
          </a:p>
          <a:p>
            <a:pPr>
              <a:buNone/>
            </a:pPr>
            <a:r>
              <a:rPr lang="en-US" altLang="zh-CN" sz="1800"/>
              <a:t>$ rm</a:t>
            </a:r>
            <a:r>
              <a:rPr lang="zh-CN" altLang="en-US" sz="1800"/>
              <a:t> </a:t>
            </a:r>
            <a:r>
              <a:rPr lang="en-US" altLang="zh-CN" sz="1800"/>
              <a:t>readme.txt	//</a:t>
            </a:r>
            <a:r>
              <a:rPr lang="zh-CN" altLang="en-US" sz="1800"/>
              <a:t>删除文件</a:t>
            </a:r>
            <a:endParaRPr lang="en-US" altLang="zh-CN" sz="1800"/>
          </a:p>
          <a:p>
            <a:pPr>
              <a:buNone/>
            </a:pPr>
            <a:r>
              <a:rPr lang="en-US" altLang="zh-CN" sz="1800"/>
              <a:t>$ git</a:t>
            </a:r>
            <a:r>
              <a:rPr lang="zh-CN" altLang="en-US" sz="1800"/>
              <a:t> </a:t>
            </a:r>
            <a:r>
              <a:rPr lang="en-US" altLang="zh-CN" sz="1800"/>
              <a:t>status		//</a:t>
            </a:r>
            <a:r>
              <a:rPr lang="zh-CN" altLang="en-US" sz="1800"/>
              <a:t>查看状态</a:t>
            </a:r>
            <a:endParaRPr lang="en-US" altLang="zh-CN" sz="1800" b="0"/>
          </a:p>
          <a:p>
            <a:pPr>
              <a:buNone/>
            </a:pPr>
            <a:r>
              <a:rPr lang="zh-CN" altLang="en-US" b="0"/>
              <a:t>这时你有两个选择，一是确实要从版本库中删除该文件，那就用命令</a:t>
            </a:r>
            <a:r>
              <a:rPr lang="en-US" altLang="zh-CN" b="0"/>
              <a:t>git rm</a:t>
            </a:r>
            <a:r>
              <a:rPr lang="zh-CN" altLang="en-US" b="0"/>
              <a:t>删掉，并且</a:t>
            </a:r>
            <a:r>
              <a:rPr lang="en-US" altLang="zh-CN" b="0"/>
              <a:t>git commit</a:t>
            </a:r>
            <a:r>
              <a:rPr lang="zh-CN" altLang="en-US"/>
              <a:t>：</a:t>
            </a:r>
            <a:endParaRPr lang="en-US" altLang="zh-CN" b="0"/>
          </a:p>
          <a:p>
            <a:pPr>
              <a:buNone/>
            </a:pPr>
            <a:r>
              <a:rPr lang="en-US" altLang="zh-CN" sz="1800"/>
              <a:t>$ git rm readme.txt</a:t>
            </a:r>
          </a:p>
          <a:p>
            <a:pPr>
              <a:buNone/>
            </a:pPr>
            <a:r>
              <a:rPr lang="en-US" altLang="zh-CN" sz="1800"/>
              <a:t>$</a:t>
            </a:r>
            <a:r>
              <a:rPr lang="zh-CN" altLang="en-US" sz="1800"/>
              <a:t> </a:t>
            </a:r>
            <a:r>
              <a:rPr lang="en-US" altLang="zh-CN" sz="1800"/>
              <a:t>git</a:t>
            </a:r>
            <a:r>
              <a:rPr lang="zh-CN" altLang="en-US" sz="1800"/>
              <a:t> </a:t>
            </a:r>
            <a:r>
              <a:rPr lang="en-US" altLang="zh-CN" sz="1800"/>
              <a:t>commit</a:t>
            </a:r>
            <a:r>
              <a:rPr lang="zh-CN" altLang="en-US" sz="1800"/>
              <a:t> </a:t>
            </a:r>
            <a:r>
              <a:rPr lang="en-US" altLang="zh-CN" sz="1800"/>
              <a:t>–m</a:t>
            </a:r>
            <a:r>
              <a:rPr lang="zh-CN" altLang="en-US" sz="1800"/>
              <a:t> </a:t>
            </a:r>
            <a:r>
              <a:rPr lang="en-US" altLang="zh-CN" sz="1800"/>
              <a:t>‘confirm</a:t>
            </a:r>
            <a:r>
              <a:rPr lang="zh-CN" altLang="en-US" sz="1800"/>
              <a:t> </a:t>
            </a:r>
            <a:r>
              <a:rPr lang="en-US" altLang="zh-CN" sz="1800"/>
              <a:t>delete’</a:t>
            </a:r>
          </a:p>
          <a:p>
            <a:pPr>
              <a:buNone/>
            </a:pPr>
            <a:r>
              <a:rPr lang="zh-CN" altLang="en-US" b="0"/>
              <a:t>使另一种情况是删错了，因为版本库里还有呢，所以可以很轻松地把误删的文件恢复到最新版本。</a:t>
            </a:r>
            <a:endParaRPr lang="en-US" altLang="zh-CN" b="0"/>
          </a:p>
          <a:p>
            <a:pPr>
              <a:buNone/>
            </a:pPr>
            <a:r>
              <a:rPr lang="en-US" altLang="zh-CN" sz="1800"/>
              <a:t>$ git checkout -- readme.txt</a:t>
            </a:r>
          </a:p>
          <a:p>
            <a:pPr>
              <a:buNone/>
            </a:pPr>
            <a:endParaRPr lang="en-US" altLang="zh-CN" b="0"/>
          </a:p>
          <a:p>
            <a:pPr>
              <a:spcBef>
                <a:spcPct val="0"/>
              </a:spcBef>
              <a:spcAft>
                <a:spcPct val="0"/>
              </a:spcAft>
              <a:buNone/>
            </a:pPr>
            <a:endParaRPr lang="en-US" altLang="zh-CN" sz="1800" b="0"/>
          </a:p>
          <a:p>
            <a:pPr>
              <a:spcBef>
                <a:spcPts val="200"/>
              </a:spcBef>
              <a:spcAft>
                <a:spcPts val="200"/>
              </a:spcAft>
            </a:pPr>
            <a:endParaRPr lang="en-US" altLang="zh-CN" sz="180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p:cNvSpPr>
          <p:nvPr>
            <p:ph type="title"/>
          </p:nvPr>
        </p:nvSpPr>
        <p:spPr/>
        <p:txBody>
          <a:bodyPr vert="horz" wrap="square" lIns="90333" tIns="44376" rIns="90333" bIns="44376" anchor="b"/>
          <a:lstStyle/>
          <a:p>
            <a:r>
              <a:rPr lang="en-US" altLang="zh-CN"/>
              <a:t>Git</a:t>
            </a:r>
            <a:endParaRPr lang="zh-CN" altLang="en-US"/>
          </a:p>
        </p:txBody>
      </p:sp>
      <p:sp>
        <p:nvSpPr>
          <p:cNvPr id="10242" name="Rectangle 3"/>
          <p:cNvSpPr>
            <a:spLocks noGrp="1"/>
          </p:cNvSpPr>
          <p:nvPr>
            <p:ph type="body" idx="4294967295"/>
          </p:nvPr>
        </p:nvSpPr>
        <p:spPr>
          <a:xfrm>
            <a:off x="0" y="587375"/>
            <a:ext cx="9144000" cy="1698625"/>
          </a:xfrm>
        </p:spPr>
        <p:txBody>
          <a:bodyPr vert="horz" wrap="square" lIns="90050" tIns="45024" rIns="90050" bIns="45024" numCol="1" anchor="t" anchorCtr="0" compatLnSpc="1"/>
          <a:lstStyle/>
          <a:p>
            <a:pPr>
              <a:spcBef>
                <a:spcPts val="200"/>
              </a:spcBef>
              <a:spcAft>
                <a:spcPts val="200"/>
              </a:spcAft>
            </a:pPr>
            <a:r>
              <a:rPr lang="zh-CN" altLang="en-US"/>
              <a:t> 分支管理</a:t>
            </a:r>
            <a:endParaRPr lang="en-US" altLang="zh-CN"/>
          </a:p>
          <a:p>
            <a:pPr>
              <a:buNone/>
            </a:pPr>
            <a:r>
              <a:rPr lang="zh-CN" altLang="en-US" b="0"/>
              <a:t>在</a:t>
            </a:r>
            <a:r>
              <a:rPr lang="en-US" altLang="zh-CN" b="0"/>
              <a:t>Git</a:t>
            </a:r>
            <a:r>
              <a:rPr lang="zh-CN" altLang="en-US" b="0"/>
              <a:t>中，每次提交，</a:t>
            </a:r>
            <a:r>
              <a:rPr lang="en-US" altLang="zh-CN" b="0"/>
              <a:t>Git</a:t>
            </a:r>
            <a:r>
              <a:rPr lang="zh-CN" altLang="en-US" b="0"/>
              <a:t>都把它们串成一条时间线，这条时间线就是一个分支。截止到目前，只有一条时间线，在</a:t>
            </a:r>
            <a:r>
              <a:rPr lang="en-US" altLang="zh-CN" b="0"/>
              <a:t>Git</a:t>
            </a:r>
            <a:r>
              <a:rPr lang="zh-CN" altLang="en-US" b="0"/>
              <a:t>里，这个分支叫主分支，即</a:t>
            </a:r>
            <a:r>
              <a:rPr lang="en-US" altLang="zh-CN" b="0"/>
              <a:t>master</a:t>
            </a:r>
            <a:r>
              <a:rPr lang="zh-CN" altLang="en-US" b="0"/>
              <a:t>分支。</a:t>
            </a:r>
            <a:r>
              <a:rPr lang="en-US" altLang="zh-CN" b="0"/>
              <a:t>HEAD</a:t>
            </a:r>
            <a:r>
              <a:rPr lang="zh-CN" altLang="en-US" b="0"/>
              <a:t>严格来说不是指向提交，而是指向</a:t>
            </a:r>
            <a:r>
              <a:rPr lang="en-US" altLang="zh-CN" b="0"/>
              <a:t>master</a:t>
            </a:r>
            <a:r>
              <a:rPr lang="zh-CN" altLang="en-US" b="0"/>
              <a:t>，</a:t>
            </a:r>
            <a:r>
              <a:rPr lang="en-US" altLang="zh-CN" b="0"/>
              <a:t>master</a:t>
            </a:r>
            <a:r>
              <a:rPr lang="zh-CN" altLang="en-US" b="0"/>
              <a:t>才是指向提交的，所以，</a:t>
            </a:r>
            <a:r>
              <a:rPr lang="en-US" altLang="zh-CN" b="0"/>
              <a:t>HEAD</a:t>
            </a:r>
            <a:r>
              <a:rPr lang="zh-CN" altLang="en-US" b="0"/>
              <a:t>指向的就是当前分支。</a:t>
            </a:r>
            <a:endParaRPr lang="en-US" altLang="zh-CN" b="0"/>
          </a:p>
          <a:p>
            <a:pPr>
              <a:spcBef>
                <a:spcPct val="0"/>
              </a:spcBef>
              <a:spcAft>
                <a:spcPct val="0"/>
              </a:spcAft>
              <a:buNone/>
            </a:pPr>
            <a:endParaRPr lang="en-US" altLang="zh-CN" sz="1800" b="0"/>
          </a:p>
          <a:p>
            <a:pPr>
              <a:spcBef>
                <a:spcPts val="200"/>
              </a:spcBef>
              <a:spcAft>
                <a:spcPts val="200"/>
              </a:spcAft>
            </a:pPr>
            <a:endParaRPr lang="en-US" altLang="zh-CN" sz="1800"/>
          </a:p>
        </p:txBody>
      </p:sp>
      <p:pic>
        <p:nvPicPr>
          <p:cNvPr id="12291" name="图片 1"/>
          <p:cNvPicPr>
            <a:picLocks noChangeAspect="1"/>
          </p:cNvPicPr>
          <p:nvPr/>
        </p:nvPicPr>
        <p:blipFill>
          <a:blip r:embed="rId2" cstate="print"/>
          <a:stretch>
            <a:fillRect/>
          </a:stretch>
        </p:blipFill>
        <p:spPr>
          <a:xfrm>
            <a:off x="5638800" y="2057400"/>
            <a:ext cx="3040063" cy="1462088"/>
          </a:xfrm>
          <a:prstGeom prst="rect">
            <a:avLst/>
          </a:prstGeom>
          <a:noFill/>
          <a:ln w="9525">
            <a:noFill/>
          </a:ln>
        </p:spPr>
      </p:pic>
      <p:sp>
        <p:nvSpPr>
          <p:cNvPr id="4" name="文本框 3"/>
          <p:cNvSpPr txBox="1"/>
          <p:nvPr/>
        </p:nvSpPr>
        <p:spPr>
          <a:xfrm>
            <a:off x="114300" y="2438400"/>
            <a:ext cx="5410200" cy="3400425"/>
          </a:xfrm>
          <a:prstGeom prst="rect">
            <a:avLst/>
          </a:prstGeom>
          <a:noFill/>
        </p:spPr>
        <p:txBody>
          <a:bodyPr>
            <a:spAutoFit/>
          </a:bodyPr>
          <a:lstStyle/>
          <a:p>
            <a:pPr indent="457200"/>
            <a:r>
              <a:rPr lang="zh-CN" altLang="en-US" sz="2000" b="0" i="0">
                <a:latin typeface="Arial" panose="020B0604020202020204" pitchFamily="34" charset="0"/>
              </a:rPr>
              <a:t>当我们创建新的分支</a:t>
            </a:r>
            <a:r>
              <a:rPr lang="en-US" altLang="zh-CN" sz="2000" b="0" i="0">
                <a:latin typeface="Arial" panose="020B0604020202020204" pitchFamily="34" charset="0"/>
              </a:rPr>
              <a:t>dev</a:t>
            </a:r>
            <a:r>
              <a:rPr lang="zh-CN" altLang="en-US" sz="2000" b="0" i="0">
                <a:latin typeface="Arial" panose="020B0604020202020204" pitchFamily="34" charset="0"/>
              </a:rPr>
              <a:t>时，</a:t>
            </a:r>
            <a:r>
              <a:rPr lang="en-US" altLang="zh-CN" sz="2000" b="0" i="0">
                <a:latin typeface="Arial" panose="020B0604020202020204" pitchFamily="34" charset="0"/>
              </a:rPr>
              <a:t>Git</a:t>
            </a:r>
            <a:r>
              <a:rPr lang="zh-CN" altLang="en-US" sz="2000" b="0" i="0">
                <a:latin typeface="Arial" panose="020B0604020202020204" pitchFamily="34" charset="0"/>
              </a:rPr>
              <a:t>新建了一个指针叫</a:t>
            </a:r>
            <a:r>
              <a:rPr lang="en-US" altLang="zh-CN" sz="2000" b="0" i="0">
                <a:latin typeface="Arial" panose="020B0604020202020204" pitchFamily="34" charset="0"/>
              </a:rPr>
              <a:t>dev</a:t>
            </a:r>
            <a:r>
              <a:rPr lang="zh-CN" altLang="en-US" sz="2000" b="0" i="0">
                <a:latin typeface="Arial" panose="020B0604020202020204" pitchFamily="34" charset="0"/>
              </a:rPr>
              <a:t>，指向</a:t>
            </a:r>
            <a:r>
              <a:rPr lang="en-US" altLang="zh-CN" sz="2000" b="0" i="0">
                <a:latin typeface="Arial" panose="020B0604020202020204" pitchFamily="34" charset="0"/>
              </a:rPr>
              <a:t>master</a:t>
            </a:r>
            <a:r>
              <a:rPr lang="zh-CN" altLang="en-US" sz="2000" b="0" i="0">
                <a:latin typeface="Arial" panose="020B0604020202020204" pitchFamily="34" charset="0"/>
              </a:rPr>
              <a:t>相同的提交，再把</a:t>
            </a:r>
            <a:r>
              <a:rPr lang="en-US" altLang="zh-CN" sz="2000" b="0" i="0">
                <a:latin typeface="Arial" panose="020B0604020202020204" pitchFamily="34" charset="0"/>
              </a:rPr>
              <a:t>HEAD</a:t>
            </a:r>
            <a:r>
              <a:rPr lang="zh-CN" altLang="en-US" sz="2000" b="0" i="0">
                <a:latin typeface="Arial" panose="020B0604020202020204" pitchFamily="34" charset="0"/>
              </a:rPr>
              <a:t>指向</a:t>
            </a:r>
            <a:r>
              <a:rPr lang="en-US" altLang="zh-CN" sz="2000" b="0" i="0">
                <a:latin typeface="Arial" panose="020B0604020202020204" pitchFamily="34" charset="0"/>
              </a:rPr>
              <a:t>dev</a:t>
            </a:r>
            <a:r>
              <a:rPr lang="zh-CN" altLang="en-US" sz="2000" b="0" i="0">
                <a:latin typeface="Arial" panose="020B0604020202020204" pitchFamily="34" charset="0"/>
              </a:rPr>
              <a:t>，就表示当前分支在</a:t>
            </a:r>
            <a:r>
              <a:rPr lang="en-US" altLang="zh-CN" sz="2000" b="0" i="0">
                <a:latin typeface="Arial" panose="020B0604020202020204" pitchFamily="34" charset="0"/>
              </a:rPr>
              <a:t>dev</a:t>
            </a:r>
            <a:r>
              <a:rPr lang="zh-CN" altLang="en-US" sz="2000" b="0" i="0">
                <a:latin typeface="Arial" panose="020B0604020202020204" pitchFamily="34" charset="0"/>
              </a:rPr>
              <a:t>上：</a:t>
            </a:r>
            <a:endParaRPr lang="en-US" altLang="zh-CN" sz="2000" b="0" i="0">
              <a:latin typeface="Arial" panose="020B0604020202020204" pitchFamily="34" charset="0"/>
            </a:endParaRPr>
          </a:p>
          <a:p>
            <a:pPr indent="457200"/>
            <a:endParaRPr lang="en-US" altLang="zh-CN" sz="2000" b="0" i="0">
              <a:latin typeface="Arial" panose="020B0604020202020204" pitchFamily="34" charset="0"/>
            </a:endParaRPr>
          </a:p>
          <a:p>
            <a:pPr indent="457200">
              <a:spcBef>
                <a:spcPts val="300"/>
              </a:spcBef>
              <a:spcAft>
                <a:spcPts val="300"/>
              </a:spcAft>
            </a:pPr>
            <a:r>
              <a:rPr lang="en-US" altLang="zh-CN" sz="1800" i="0">
                <a:latin typeface="Arial" panose="020B0604020202020204" pitchFamily="34" charset="0"/>
              </a:rPr>
              <a:t>$</a:t>
            </a:r>
            <a:r>
              <a:rPr lang="zh-CN" altLang="en-US" sz="1800" i="0">
                <a:latin typeface="Arial" panose="020B0604020202020204" pitchFamily="34" charset="0"/>
              </a:rPr>
              <a:t> </a:t>
            </a:r>
            <a:r>
              <a:rPr lang="en-US" altLang="zh-CN" sz="1800" i="0">
                <a:latin typeface="Arial" panose="020B0604020202020204" pitchFamily="34" charset="0"/>
              </a:rPr>
              <a:t>git branch dev		//</a:t>
            </a:r>
            <a:r>
              <a:rPr lang="zh-CN" altLang="en-US" sz="1800" i="0">
                <a:latin typeface="Arial" panose="020B0604020202020204" pitchFamily="34" charset="0"/>
              </a:rPr>
              <a:t>创建新分支</a:t>
            </a:r>
            <a:r>
              <a:rPr lang="en-US" altLang="zh-CN" sz="1800" i="0">
                <a:latin typeface="Arial" panose="020B0604020202020204" pitchFamily="34" charset="0"/>
              </a:rPr>
              <a:t>dev</a:t>
            </a:r>
          </a:p>
          <a:p>
            <a:pPr indent="457200">
              <a:spcBef>
                <a:spcPts val="300"/>
              </a:spcBef>
              <a:spcAft>
                <a:spcPts val="300"/>
              </a:spcAft>
            </a:pPr>
            <a:r>
              <a:rPr lang="en-US" altLang="zh-CN" sz="1800" i="0">
                <a:latin typeface="Arial" panose="020B0604020202020204" pitchFamily="34" charset="0"/>
              </a:rPr>
              <a:t>$ git checkout dev	//</a:t>
            </a:r>
            <a:r>
              <a:rPr lang="zh-CN" altLang="en-US" sz="1800" i="0">
                <a:latin typeface="Arial" panose="020B0604020202020204" pitchFamily="34" charset="0"/>
              </a:rPr>
              <a:t>切换至</a:t>
            </a:r>
            <a:r>
              <a:rPr lang="en-US" altLang="zh-CN" sz="1800" i="0">
                <a:latin typeface="Arial" panose="020B0604020202020204" pitchFamily="34" charset="0"/>
              </a:rPr>
              <a:t>dev</a:t>
            </a:r>
          </a:p>
          <a:p>
            <a:pPr indent="457200">
              <a:spcBef>
                <a:spcPts val="300"/>
              </a:spcBef>
              <a:spcAft>
                <a:spcPts val="300"/>
              </a:spcAft>
            </a:pPr>
            <a:r>
              <a:rPr lang="en-US" altLang="zh-CN" sz="1800" i="0">
                <a:latin typeface="Arial" panose="020B0604020202020204" pitchFamily="34" charset="0"/>
              </a:rPr>
              <a:t>$ git branch		//</a:t>
            </a:r>
            <a:r>
              <a:rPr lang="zh-CN" altLang="en-US" sz="1800" i="0">
                <a:latin typeface="Arial" panose="020B0604020202020204" pitchFamily="34" charset="0"/>
              </a:rPr>
              <a:t>查看当前分支状态</a:t>
            </a:r>
            <a:endParaRPr lang="en-US" altLang="zh-CN" sz="1800" i="0">
              <a:latin typeface="Arial" panose="020B0604020202020204" pitchFamily="34" charset="0"/>
            </a:endParaRPr>
          </a:p>
          <a:p>
            <a:pPr indent="457200">
              <a:spcBef>
                <a:spcPts val="300"/>
              </a:spcBef>
              <a:spcAft>
                <a:spcPts val="300"/>
              </a:spcAft>
            </a:pPr>
            <a:r>
              <a:rPr lang="en-US" altLang="zh-CN" sz="1800" b="0" i="0">
                <a:latin typeface="Arial" panose="020B0604020202020204" pitchFamily="34" charset="0"/>
              </a:rPr>
              <a:t>* dev</a:t>
            </a:r>
          </a:p>
          <a:p>
            <a:pPr indent="457200">
              <a:spcBef>
                <a:spcPts val="300"/>
              </a:spcBef>
              <a:spcAft>
                <a:spcPts val="300"/>
              </a:spcAft>
            </a:pPr>
            <a:r>
              <a:rPr lang="en-US" altLang="zh-CN" sz="1800" b="0" i="0">
                <a:latin typeface="Arial" panose="020B0604020202020204" pitchFamily="34" charset="0"/>
              </a:rPr>
              <a:t> master </a:t>
            </a:r>
          </a:p>
          <a:p>
            <a:pPr indent="457200"/>
            <a:endParaRPr lang="zh-CN" altLang="en-US" sz="2000" b="0" i="0">
              <a:latin typeface="Arial" panose="020B0604020202020204" pitchFamily="34" charset="0"/>
            </a:endParaRPr>
          </a:p>
        </p:txBody>
      </p:sp>
      <p:pic>
        <p:nvPicPr>
          <p:cNvPr id="12293" name="图片 4"/>
          <p:cNvPicPr>
            <a:picLocks noChangeAspect="1"/>
          </p:cNvPicPr>
          <p:nvPr/>
        </p:nvPicPr>
        <p:blipFill>
          <a:blip r:embed="rId3" cstate="print"/>
          <a:stretch>
            <a:fillRect/>
          </a:stretch>
        </p:blipFill>
        <p:spPr>
          <a:xfrm>
            <a:off x="5638800" y="3756025"/>
            <a:ext cx="3519488" cy="2082800"/>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p:txBody>
          <a:bodyPr vert="horz" wrap="square" lIns="90333" tIns="44376" rIns="90333" bIns="44376" anchor="b"/>
          <a:lstStyle/>
          <a:p>
            <a:r>
              <a:rPr lang="en-US" altLang="zh-CN"/>
              <a:t>PhotoShop</a:t>
            </a:r>
            <a:r>
              <a:rPr lang="en-US" altLang="en-US"/>
              <a:t>的安装</a:t>
            </a:r>
          </a:p>
        </p:txBody>
      </p:sp>
      <p:sp>
        <p:nvSpPr>
          <p:cNvPr id="34818" name="内容占位符 2"/>
          <p:cNvSpPr>
            <a:spLocks noGrp="1"/>
          </p:cNvSpPr>
          <p:nvPr>
            <p:ph idx="1"/>
          </p:nvPr>
        </p:nvSpPr>
        <p:spPr/>
        <p:txBody>
          <a:bodyPr vert="horz" wrap="square" lIns="90050" tIns="45024" rIns="90050" bIns="45024" anchor="t"/>
          <a:lstStyle/>
          <a:p>
            <a:r>
              <a:rPr lang="zh-CN" altLang="en-US"/>
              <a:t>软件工具</a:t>
            </a:r>
          </a:p>
          <a:p>
            <a:pPr>
              <a:buNone/>
            </a:pPr>
            <a:r>
              <a:rPr lang="en-US" altLang="zh-CN"/>
              <a:t>           Adobe Photoshop</a:t>
            </a:r>
          </a:p>
          <a:p>
            <a:r>
              <a:rPr lang="zh-CN" altLang="en-US"/>
              <a:t>安装方法</a:t>
            </a:r>
          </a:p>
          <a:p>
            <a:pPr>
              <a:buNone/>
            </a:pPr>
            <a:r>
              <a:rPr lang="zh-CN" altLang="en-US"/>
              <a:t>          详情参见安装说明</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p:cNvSpPr>
          <p:nvPr>
            <p:ph type="title"/>
          </p:nvPr>
        </p:nvSpPr>
        <p:spPr/>
        <p:txBody>
          <a:bodyPr vert="horz" wrap="square" lIns="90333" tIns="44376" rIns="90333" bIns="44376" anchor="b"/>
          <a:lstStyle/>
          <a:p>
            <a:r>
              <a:rPr lang="en-US" altLang="zh-CN"/>
              <a:t>Git</a:t>
            </a:r>
            <a:endParaRPr lang="zh-CN" altLang="en-US"/>
          </a:p>
        </p:txBody>
      </p:sp>
      <p:sp>
        <p:nvSpPr>
          <p:cNvPr id="13314" name="Rectangle 3"/>
          <p:cNvSpPr>
            <a:spLocks noGrp="1"/>
          </p:cNvSpPr>
          <p:nvPr>
            <p:ph type="body" idx="4294967295"/>
          </p:nvPr>
        </p:nvSpPr>
        <p:spPr>
          <a:xfrm>
            <a:off x="0" y="587375"/>
            <a:ext cx="9144000" cy="479425"/>
          </a:xfrm>
        </p:spPr>
        <p:txBody>
          <a:bodyPr vert="horz" wrap="square" lIns="90050" tIns="45024" rIns="90050" bIns="45024" anchor="t"/>
          <a:lstStyle/>
          <a:p>
            <a:pPr>
              <a:spcBef>
                <a:spcPts val="200"/>
              </a:spcBef>
              <a:spcAft>
                <a:spcPts val="200"/>
              </a:spcAft>
            </a:pPr>
            <a:r>
              <a:rPr lang="zh-CN" altLang="en-US"/>
              <a:t> 分支管理</a:t>
            </a:r>
            <a:endParaRPr lang="en-US" altLang="zh-CN" b="0"/>
          </a:p>
        </p:txBody>
      </p:sp>
      <p:sp>
        <p:nvSpPr>
          <p:cNvPr id="4" name="文本框 3"/>
          <p:cNvSpPr txBox="1"/>
          <p:nvPr/>
        </p:nvSpPr>
        <p:spPr>
          <a:xfrm>
            <a:off x="76200" y="1066800"/>
            <a:ext cx="5410200" cy="3046413"/>
          </a:xfrm>
          <a:prstGeom prst="rect">
            <a:avLst/>
          </a:prstGeom>
          <a:noFill/>
        </p:spPr>
        <p:txBody>
          <a:bodyPr>
            <a:spAutoFit/>
          </a:bodyPr>
          <a:lstStyle/>
          <a:p>
            <a:pPr indent="457200"/>
            <a:r>
              <a:rPr lang="zh-CN" altLang="en-US" sz="2000" b="0" i="0">
                <a:latin typeface="Arial" panose="020B0604020202020204" pitchFamily="34" charset="0"/>
              </a:rPr>
              <a:t>如果此时切换到主分支上，将看不到</a:t>
            </a:r>
            <a:r>
              <a:rPr lang="en-US" altLang="zh-CN" sz="2000" b="0" i="0">
                <a:latin typeface="Arial" panose="020B0604020202020204" pitchFamily="34" charset="0"/>
              </a:rPr>
              <a:t>dev</a:t>
            </a:r>
            <a:r>
              <a:rPr lang="zh-CN" altLang="en-US" sz="2000" b="0" i="0">
                <a:latin typeface="Arial" panose="020B0604020202020204" pitchFamily="34" charset="0"/>
              </a:rPr>
              <a:t>分支上的修改</a:t>
            </a:r>
            <a:endParaRPr lang="en-US" altLang="zh-CN" sz="2000" b="0" i="0">
              <a:latin typeface="Arial" panose="020B0604020202020204" pitchFamily="34" charset="0"/>
            </a:endParaRPr>
          </a:p>
          <a:p>
            <a:pPr indent="457200">
              <a:spcBef>
                <a:spcPts val="300"/>
              </a:spcBef>
              <a:spcAft>
                <a:spcPts val="300"/>
              </a:spcAft>
            </a:pPr>
            <a:r>
              <a:rPr lang="en-US" altLang="zh-CN" sz="1800" i="0">
                <a:latin typeface="Arial" panose="020B0604020202020204" pitchFamily="34" charset="0"/>
              </a:rPr>
              <a:t>$</a:t>
            </a:r>
            <a:r>
              <a:rPr lang="zh-CN" altLang="en-US" sz="1800" i="0">
                <a:latin typeface="Arial" panose="020B0604020202020204" pitchFamily="34" charset="0"/>
              </a:rPr>
              <a:t> </a:t>
            </a:r>
            <a:r>
              <a:rPr lang="en-US" altLang="zh-CN" sz="1800" i="0">
                <a:latin typeface="Arial" panose="020B0604020202020204" pitchFamily="34" charset="0"/>
              </a:rPr>
              <a:t>git checkout master </a:t>
            </a:r>
          </a:p>
          <a:p>
            <a:pPr indent="457200">
              <a:spcBef>
                <a:spcPts val="300"/>
              </a:spcBef>
              <a:spcAft>
                <a:spcPts val="300"/>
              </a:spcAft>
            </a:pPr>
            <a:r>
              <a:rPr lang="en-US" altLang="zh-CN" sz="1800" i="0">
                <a:latin typeface="Arial" panose="020B0604020202020204" pitchFamily="34" charset="0"/>
              </a:rPr>
              <a:t>Switched to branch 'master’</a:t>
            </a:r>
          </a:p>
          <a:p>
            <a:pPr indent="457200">
              <a:spcBef>
                <a:spcPts val="300"/>
              </a:spcBef>
              <a:spcAft>
                <a:spcPts val="300"/>
              </a:spcAft>
            </a:pPr>
            <a:endParaRPr lang="en-US" altLang="zh-CN" sz="1800" i="0">
              <a:latin typeface="Arial" panose="020B0604020202020204" pitchFamily="34" charset="0"/>
            </a:endParaRPr>
          </a:p>
          <a:p>
            <a:pPr indent="457200"/>
            <a:r>
              <a:rPr lang="zh-CN" altLang="en-US" sz="2000" b="0" i="0">
                <a:latin typeface="Arial" panose="020B0604020202020204" pitchFamily="34" charset="0"/>
              </a:rPr>
              <a:t>此时我们把</a:t>
            </a:r>
            <a:r>
              <a:rPr lang="en-US" altLang="zh-CN" sz="2000" b="0" i="0">
                <a:latin typeface="Arial" panose="020B0604020202020204" pitchFamily="34" charset="0"/>
              </a:rPr>
              <a:t>dev</a:t>
            </a:r>
            <a:r>
              <a:rPr lang="zh-CN" altLang="en-US" sz="2000" b="0" i="0">
                <a:latin typeface="Arial" panose="020B0604020202020204" pitchFamily="34" charset="0"/>
              </a:rPr>
              <a:t>分支的工作成果合并到</a:t>
            </a:r>
            <a:r>
              <a:rPr lang="en-US" altLang="zh-CN" sz="2000" b="0" i="0">
                <a:latin typeface="Arial" panose="020B0604020202020204" pitchFamily="34" charset="0"/>
              </a:rPr>
              <a:t>master</a:t>
            </a:r>
            <a:r>
              <a:rPr lang="zh-CN" altLang="en-US" sz="2000" b="0" i="0">
                <a:latin typeface="Arial" panose="020B0604020202020204" pitchFamily="34" charset="0"/>
              </a:rPr>
              <a:t>分支上</a:t>
            </a:r>
            <a:endParaRPr lang="en-US" altLang="zh-CN" sz="2000" b="0" i="0">
              <a:latin typeface="Arial" panose="020B0604020202020204" pitchFamily="34" charset="0"/>
            </a:endParaRPr>
          </a:p>
          <a:p>
            <a:pPr indent="457200">
              <a:spcBef>
                <a:spcPts val="300"/>
              </a:spcBef>
              <a:spcAft>
                <a:spcPts val="300"/>
              </a:spcAft>
            </a:pPr>
            <a:r>
              <a:rPr lang="en-US" altLang="zh-CN" sz="1600" i="0">
                <a:latin typeface="Arial" panose="020B0604020202020204" pitchFamily="34" charset="0"/>
              </a:rPr>
              <a:t>$</a:t>
            </a:r>
            <a:r>
              <a:rPr lang="zh-CN" altLang="en-US" sz="1600" i="0">
                <a:latin typeface="Arial" panose="020B0604020202020204" pitchFamily="34" charset="0"/>
              </a:rPr>
              <a:t> </a:t>
            </a:r>
            <a:r>
              <a:rPr lang="en-US" altLang="zh-CN" sz="1600" i="0">
                <a:latin typeface="Arial" panose="020B0604020202020204" pitchFamily="34" charset="0"/>
              </a:rPr>
              <a:t>git </a:t>
            </a:r>
            <a:r>
              <a:rPr lang="en-US" altLang="zh-CN" sz="1800" i="0">
                <a:latin typeface="Arial" panose="020B0604020202020204" pitchFamily="34" charset="0"/>
              </a:rPr>
              <a:t>merge dev</a:t>
            </a:r>
            <a:endParaRPr lang="en-US" altLang="zh-CN" sz="1800" b="0" i="0">
              <a:latin typeface="Arial" panose="020B0604020202020204" pitchFamily="34" charset="0"/>
            </a:endParaRPr>
          </a:p>
          <a:p>
            <a:pPr indent="457200"/>
            <a:endParaRPr lang="zh-CN" altLang="en-US" sz="2000" b="0" i="0">
              <a:latin typeface="Arial" panose="020B0604020202020204" pitchFamily="34" charset="0"/>
            </a:endParaRPr>
          </a:p>
        </p:txBody>
      </p:sp>
      <p:pic>
        <p:nvPicPr>
          <p:cNvPr id="13316" name="图片 2"/>
          <p:cNvPicPr>
            <a:picLocks noChangeAspect="1"/>
          </p:cNvPicPr>
          <p:nvPr/>
        </p:nvPicPr>
        <p:blipFill>
          <a:blip r:embed="rId2" cstate="print"/>
          <a:stretch>
            <a:fillRect/>
          </a:stretch>
        </p:blipFill>
        <p:spPr>
          <a:xfrm>
            <a:off x="5334000" y="587375"/>
            <a:ext cx="3568700" cy="1897063"/>
          </a:xfrm>
          <a:prstGeom prst="rect">
            <a:avLst/>
          </a:prstGeom>
          <a:noFill/>
          <a:ln w="9525">
            <a:noFill/>
          </a:ln>
        </p:spPr>
      </p:pic>
      <p:pic>
        <p:nvPicPr>
          <p:cNvPr id="13317" name="图片 5"/>
          <p:cNvPicPr>
            <a:picLocks noChangeAspect="1"/>
          </p:cNvPicPr>
          <p:nvPr/>
        </p:nvPicPr>
        <p:blipFill>
          <a:blip r:embed="rId3" cstate="print"/>
          <a:stretch>
            <a:fillRect/>
          </a:stretch>
        </p:blipFill>
        <p:spPr>
          <a:xfrm>
            <a:off x="5133975" y="2963863"/>
            <a:ext cx="3768725" cy="1984375"/>
          </a:xfrm>
          <a:prstGeom prst="rect">
            <a:avLst/>
          </a:prstGeom>
          <a:noFill/>
          <a:ln w="9525">
            <a:noFill/>
          </a:ln>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p:nvPr>
        </p:nvSpPr>
        <p:spPr/>
        <p:txBody>
          <a:bodyPr vert="horz" wrap="square" lIns="90333" tIns="44376" rIns="90333" bIns="44376" anchor="b"/>
          <a:lstStyle/>
          <a:p>
            <a:r>
              <a:rPr lang="en-US" altLang="zh-CN"/>
              <a:t>Git</a:t>
            </a:r>
            <a:endParaRPr lang="zh-CN" altLang="en-US"/>
          </a:p>
        </p:txBody>
      </p:sp>
      <p:sp>
        <p:nvSpPr>
          <p:cNvPr id="14338" name="Rectangle 3"/>
          <p:cNvSpPr>
            <a:spLocks noGrp="1"/>
          </p:cNvSpPr>
          <p:nvPr>
            <p:ph type="body" idx="4294967295"/>
          </p:nvPr>
        </p:nvSpPr>
        <p:spPr>
          <a:xfrm>
            <a:off x="0" y="587375"/>
            <a:ext cx="9144000" cy="479425"/>
          </a:xfrm>
        </p:spPr>
        <p:txBody>
          <a:bodyPr vert="horz" wrap="square" lIns="90050" tIns="45024" rIns="90050" bIns="45024" anchor="t"/>
          <a:lstStyle/>
          <a:p>
            <a:pPr>
              <a:spcBef>
                <a:spcPts val="200"/>
              </a:spcBef>
              <a:spcAft>
                <a:spcPts val="200"/>
              </a:spcAft>
            </a:pPr>
            <a:r>
              <a:rPr lang="zh-CN" altLang="en-US"/>
              <a:t> 远程仓库</a:t>
            </a:r>
            <a:endParaRPr lang="en-US" altLang="zh-CN" b="0"/>
          </a:p>
        </p:txBody>
      </p:sp>
      <p:sp>
        <p:nvSpPr>
          <p:cNvPr id="4" name="文本框 3"/>
          <p:cNvSpPr txBox="1"/>
          <p:nvPr/>
        </p:nvSpPr>
        <p:spPr>
          <a:xfrm>
            <a:off x="76200" y="1066800"/>
            <a:ext cx="8991600" cy="4324350"/>
          </a:xfrm>
          <a:prstGeom prst="rect">
            <a:avLst/>
          </a:prstGeom>
          <a:noFill/>
        </p:spPr>
        <p:txBody>
          <a:bodyPr>
            <a:spAutoFit/>
          </a:bodyPr>
          <a:lstStyle/>
          <a:p>
            <a:pPr indent="457200"/>
            <a:r>
              <a:rPr lang="zh-CN" altLang="en-US" sz="2000" b="0" i="0">
                <a:latin typeface="Arial" panose="020B0604020202020204" pitchFamily="34" charset="0"/>
              </a:rPr>
              <a:t>可以在</a:t>
            </a:r>
            <a:r>
              <a:rPr lang="en-US" altLang="zh-CN" sz="2000" b="0" i="0">
                <a:latin typeface="Arial" panose="020B0604020202020204" pitchFamily="34" charset="0"/>
              </a:rPr>
              <a:t>github.com</a:t>
            </a:r>
            <a:r>
              <a:rPr lang="zh-CN" altLang="en-US" sz="2000" b="0" i="0">
                <a:latin typeface="Arial" panose="020B0604020202020204" pitchFamily="34" charset="0"/>
              </a:rPr>
              <a:t>中注册一个账号，就可以创建远程仓库了。创建成功后会产生一个远程仓库地址，</a:t>
            </a:r>
            <a:r>
              <a:rPr lang="en-US" altLang="zh-CN" sz="2000" b="0" i="0">
                <a:latin typeface="Arial" panose="020B0604020202020204" pitchFamily="34" charset="0"/>
              </a:rPr>
              <a:t> </a:t>
            </a:r>
            <a:r>
              <a:rPr lang="zh-CN" altLang="en-US" sz="2000" b="0" i="0">
                <a:latin typeface="Arial" panose="020B0604020202020204" pitchFamily="34" charset="0"/>
              </a:rPr>
              <a:t>例如：</a:t>
            </a:r>
            <a:r>
              <a:rPr lang="en-US" altLang="zh-CN" sz="2000" b="0" i="0">
                <a:latin typeface="Arial" panose="020B0604020202020204" pitchFamily="34" charset="0"/>
                <a:hlinkClick r:id="rId2"/>
              </a:rPr>
              <a:t>https://github.com/pluslicy/app.git</a:t>
            </a:r>
            <a:r>
              <a:rPr lang="zh-CN" altLang="en-US" sz="2000" b="0" i="0">
                <a:latin typeface="Arial" panose="020B0604020202020204" pitchFamily="34" charset="0"/>
              </a:rPr>
              <a:t>，我们可以将本地代码提交到远程仓库中。远程库的名字就是</a:t>
            </a:r>
            <a:r>
              <a:rPr lang="en-US" altLang="zh-CN" sz="2000" b="0" i="0">
                <a:latin typeface="Arial" panose="020B0604020202020204" pitchFamily="34" charset="0"/>
              </a:rPr>
              <a:t>origin</a:t>
            </a:r>
            <a:r>
              <a:rPr lang="zh-CN" altLang="en-US" sz="2000" b="0" i="0">
                <a:latin typeface="Arial" panose="020B0604020202020204" pitchFamily="34" charset="0"/>
              </a:rPr>
              <a:t>，这是</a:t>
            </a:r>
            <a:r>
              <a:rPr lang="en-US" altLang="zh-CN" sz="2000" b="0" i="0">
                <a:latin typeface="Arial" panose="020B0604020202020204" pitchFamily="34" charset="0"/>
              </a:rPr>
              <a:t>Git</a:t>
            </a:r>
            <a:r>
              <a:rPr lang="zh-CN" altLang="en-US" sz="2000" b="0" i="0">
                <a:latin typeface="Arial" panose="020B0604020202020204" pitchFamily="34" charset="0"/>
              </a:rPr>
              <a:t>默认的叫法。</a:t>
            </a:r>
            <a:endParaRPr lang="en-US" altLang="zh-CN" sz="2000" b="0" i="0">
              <a:latin typeface="Arial" panose="020B0604020202020204" pitchFamily="34" charset="0"/>
            </a:endParaRPr>
          </a:p>
          <a:p>
            <a:pPr indent="457200"/>
            <a:r>
              <a:rPr lang="en-US" altLang="zh-CN" sz="1800" i="0">
                <a:latin typeface="Arial" panose="020B0604020202020204" pitchFamily="34" charset="0"/>
              </a:rPr>
              <a:t>$</a:t>
            </a:r>
            <a:r>
              <a:rPr lang="zh-CN" altLang="en-US" sz="1800" i="0">
                <a:latin typeface="Arial" panose="020B0604020202020204" pitchFamily="34" charset="0"/>
              </a:rPr>
              <a:t> </a:t>
            </a:r>
            <a:r>
              <a:rPr lang="en-US" altLang="zh-CN" sz="1800" i="0">
                <a:latin typeface="Arial" panose="020B0604020202020204" pitchFamily="34" charset="0"/>
              </a:rPr>
              <a:t>git</a:t>
            </a:r>
            <a:r>
              <a:rPr lang="zh-CN" altLang="en-US" sz="1800" i="0">
                <a:latin typeface="Arial" panose="020B0604020202020204" pitchFamily="34" charset="0"/>
              </a:rPr>
              <a:t> </a:t>
            </a:r>
            <a:r>
              <a:rPr lang="en-US" altLang="zh-CN" sz="1800" i="0">
                <a:latin typeface="Arial" panose="020B0604020202020204" pitchFamily="34" charset="0"/>
              </a:rPr>
              <a:t>remote</a:t>
            </a:r>
            <a:r>
              <a:rPr lang="zh-CN" altLang="en-US" sz="1800" i="0">
                <a:latin typeface="Arial" panose="020B0604020202020204" pitchFamily="34" charset="0"/>
              </a:rPr>
              <a:t> </a:t>
            </a:r>
            <a:r>
              <a:rPr lang="en-US" altLang="zh-CN" sz="1800" i="0">
                <a:latin typeface="Arial" panose="020B0604020202020204" pitchFamily="34" charset="0"/>
              </a:rPr>
              <a:t>add</a:t>
            </a:r>
            <a:r>
              <a:rPr lang="zh-CN" altLang="en-US" sz="1800" i="0">
                <a:latin typeface="Arial" panose="020B0604020202020204" pitchFamily="34" charset="0"/>
              </a:rPr>
              <a:t> </a:t>
            </a:r>
            <a:r>
              <a:rPr lang="en-US" altLang="zh-CN" sz="1800" i="0">
                <a:latin typeface="Arial" panose="020B0604020202020204" pitchFamily="34" charset="0"/>
              </a:rPr>
              <a:t>origin</a:t>
            </a:r>
            <a:r>
              <a:rPr lang="zh-CN" altLang="en-US" sz="1800" i="0">
                <a:latin typeface="Arial" panose="020B0604020202020204" pitchFamily="34" charset="0"/>
              </a:rPr>
              <a:t> </a:t>
            </a:r>
            <a:r>
              <a:rPr lang="en-US" altLang="zh-CN" sz="1800" i="0">
                <a:latin typeface="Arial" panose="020B0604020202020204" pitchFamily="34" charset="0"/>
                <a:hlinkClick r:id="rId2"/>
              </a:rPr>
              <a:t>https://github.com/pluslicy/app.git</a:t>
            </a:r>
            <a:endParaRPr lang="en-US" altLang="zh-CN" sz="1800" i="0">
              <a:latin typeface="Arial" panose="020B0604020202020204" pitchFamily="34" charset="0"/>
            </a:endParaRPr>
          </a:p>
          <a:p>
            <a:pPr indent="457200">
              <a:spcBef>
                <a:spcPts val="500"/>
              </a:spcBef>
              <a:spcAft>
                <a:spcPts val="500"/>
              </a:spcAft>
            </a:pPr>
            <a:r>
              <a:rPr lang="zh-CN" altLang="en-US" sz="2000" b="0" i="0">
                <a:latin typeface="Arial" panose="020B0604020202020204" pitchFamily="34" charset="0"/>
              </a:rPr>
              <a:t>下一步，就可以把本地库的所有内容推送到远程库上：</a:t>
            </a:r>
            <a:endParaRPr lang="en-US" altLang="zh-CN" sz="1800" b="0" i="0">
              <a:latin typeface="Arial" panose="020B0604020202020204" pitchFamily="34" charset="0"/>
            </a:endParaRPr>
          </a:p>
          <a:p>
            <a:pPr indent="457200"/>
            <a:r>
              <a:rPr lang="en-US" altLang="zh-CN" sz="1800" i="0">
                <a:latin typeface="Arial" panose="020B0604020202020204" pitchFamily="34" charset="0"/>
              </a:rPr>
              <a:t>$ git push origin master</a:t>
            </a:r>
          </a:p>
          <a:p>
            <a:pPr indent="457200">
              <a:spcBef>
                <a:spcPts val="500"/>
              </a:spcBef>
              <a:spcAft>
                <a:spcPts val="500"/>
              </a:spcAft>
            </a:pPr>
            <a:r>
              <a:rPr lang="zh-CN" altLang="en-US" sz="2000" b="0" i="0">
                <a:latin typeface="Arial" panose="020B0604020202020204" pitchFamily="34" charset="0"/>
              </a:rPr>
              <a:t>也可以将其他分支推送到远程仓库上：</a:t>
            </a:r>
            <a:endParaRPr lang="en-US" altLang="zh-CN" sz="1800" b="0" i="0">
              <a:latin typeface="Arial" panose="020B0604020202020204" pitchFamily="34" charset="0"/>
            </a:endParaRPr>
          </a:p>
          <a:p>
            <a:pPr indent="457200"/>
            <a:r>
              <a:rPr lang="en-US" altLang="zh-CN" sz="1800" i="0">
                <a:latin typeface="Arial" panose="020B0604020202020204" pitchFamily="34" charset="0"/>
              </a:rPr>
              <a:t>$ git push origin</a:t>
            </a:r>
            <a:r>
              <a:rPr lang="zh-CN" altLang="en-US" sz="1800" i="0">
                <a:latin typeface="Arial" panose="020B0604020202020204" pitchFamily="34" charset="0"/>
              </a:rPr>
              <a:t> </a:t>
            </a:r>
            <a:r>
              <a:rPr lang="en-US" altLang="zh-CN" sz="1800" i="0">
                <a:latin typeface="Arial" panose="020B0604020202020204" pitchFamily="34" charset="0"/>
              </a:rPr>
              <a:t>dev</a:t>
            </a:r>
          </a:p>
          <a:p>
            <a:pPr indent="457200"/>
            <a:endParaRPr lang="en-US" altLang="zh-CN" sz="1800" b="0" i="0">
              <a:latin typeface="Arial" panose="020B0604020202020204" pitchFamily="34" charset="0"/>
            </a:endParaRPr>
          </a:p>
          <a:p>
            <a:pPr marL="800100" lvl="1" indent="-342900">
              <a:spcBef>
                <a:spcPts val="500"/>
              </a:spcBef>
              <a:spcAft>
                <a:spcPts val="500"/>
              </a:spcAft>
              <a:buClr>
                <a:srgbClr val="FF2C50"/>
              </a:buClr>
              <a:buFont typeface="Wingdings" panose="05000000000000000000" pitchFamily="2" charset="2"/>
              <a:buChar char="Ø"/>
            </a:pPr>
            <a:r>
              <a:rPr lang="zh-CN" altLang="en-US" sz="2000" b="0" i="0">
                <a:latin typeface="Arial" panose="020B0604020202020204" pitchFamily="34" charset="0"/>
              </a:rPr>
              <a:t>注意：如果远程仓库中有初始化文件，在提交之前要先更新</a:t>
            </a:r>
            <a:endParaRPr lang="en-US" altLang="zh-CN" sz="1800" b="0" i="0">
              <a:latin typeface="Arial" panose="020B0604020202020204" pitchFamily="34" charset="0"/>
            </a:endParaRPr>
          </a:p>
          <a:p>
            <a:pPr indent="457200"/>
            <a:r>
              <a:rPr lang="en-US" altLang="zh-CN" sz="1800" i="0">
                <a:latin typeface="Arial" panose="020B0604020202020204" pitchFamily="34" charset="0"/>
              </a:rPr>
              <a:t>$</a:t>
            </a:r>
            <a:r>
              <a:rPr lang="zh-CN" altLang="en-US" sz="1800" i="0">
                <a:latin typeface="Arial" panose="020B0604020202020204" pitchFamily="34" charset="0"/>
              </a:rPr>
              <a:t> </a:t>
            </a:r>
            <a:r>
              <a:rPr lang="en-US" altLang="zh-CN" sz="1800" i="0">
                <a:latin typeface="Arial" panose="020B0604020202020204" pitchFamily="34" charset="0"/>
              </a:rPr>
              <a:t>git</a:t>
            </a:r>
            <a:r>
              <a:rPr lang="zh-CN" altLang="en-US" sz="1800" i="0">
                <a:latin typeface="Arial" panose="020B0604020202020204" pitchFamily="34" charset="0"/>
              </a:rPr>
              <a:t> </a:t>
            </a:r>
            <a:r>
              <a:rPr lang="en-US" altLang="zh-CN" sz="1800" i="0">
                <a:latin typeface="Arial" panose="020B0604020202020204" pitchFamily="34" charset="0"/>
              </a:rPr>
              <a:t>pull</a:t>
            </a:r>
            <a:r>
              <a:rPr lang="zh-CN" altLang="en-US" sz="1800" i="0">
                <a:latin typeface="Arial" panose="020B0604020202020204" pitchFamily="34" charset="0"/>
              </a:rPr>
              <a:t> </a:t>
            </a:r>
            <a:r>
              <a:rPr lang="en-US" altLang="zh-CN" sz="1800" i="0">
                <a:latin typeface="Arial" panose="020B0604020202020204" pitchFamily="34" charset="0"/>
              </a:rPr>
              <a:t>origin</a:t>
            </a:r>
            <a:r>
              <a:rPr lang="zh-CN" altLang="en-US" sz="1800" i="0">
                <a:latin typeface="Arial" panose="020B0604020202020204" pitchFamily="34" charset="0"/>
              </a:rPr>
              <a:t> </a:t>
            </a:r>
            <a:r>
              <a:rPr lang="en-US" altLang="zh-CN" sz="1800" i="0">
                <a:latin typeface="Arial" panose="020B0604020202020204" pitchFamily="34" charset="0"/>
              </a:rPr>
              <a:t>master</a:t>
            </a:r>
          </a:p>
          <a:p>
            <a:pPr indent="457200"/>
            <a:endParaRPr lang="zh-CN" altLang="en-US" sz="2000" b="0" i="0">
              <a:latin typeface="Arial" panose="020B0604020202020204" pitchFamily="34" charset="0"/>
            </a:endParaRP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p:txBody>
          <a:bodyPr vert="horz" wrap="square" lIns="90333" tIns="44376" rIns="90333" bIns="44376" anchor="b"/>
          <a:lstStyle/>
          <a:p>
            <a:r>
              <a:rPr lang="en-US" altLang="zh-CN"/>
              <a:t>Git</a:t>
            </a:r>
            <a:endParaRPr lang="zh-CN" altLang="en-US"/>
          </a:p>
        </p:txBody>
      </p:sp>
      <p:sp>
        <p:nvSpPr>
          <p:cNvPr id="15362" name="Rectangle 3"/>
          <p:cNvSpPr>
            <a:spLocks noGrp="1"/>
          </p:cNvSpPr>
          <p:nvPr>
            <p:ph type="body" idx="4294967295"/>
          </p:nvPr>
        </p:nvSpPr>
        <p:spPr>
          <a:xfrm>
            <a:off x="0" y="587375"/>
            <a:ext cx="9144000" cy="479425"/>
          </a:xfrm>
        </p:spPr>
        <p:txBody>
          <a:bodyPr vert="horz" wrap="square" lIns="90050" tIns="45024" rIns="90050" bIns="45024" anchor="t"/>
          <a:lstStyle/>
          <a:p>
            <a:pPr>
              <a:spcBef>
                <a:spcPts val="200"/>
              </a:spcBef>
              <a:spcAft>
                <a:spcPts val="200"/>
              </a:spcAft>
            </a:pPr>
            <a:r>
              <a:rPr lang="zh-CN" altLang="en-US"/>
              <a:t> 远程仓库</a:t>
            </a:r>
            <a:endParaRPr lang="en-US" altLang="zh-CN" b="0"/>
          </a:p>
        </p:txBody>
      </p:sp>
      <p:sp>
        <p:nvSpPr>
          <p:cNvPr id="4" name="文本框 3"/>
          <p:cNvSpPr txBox="1"/>
          <p:nvPr/>
        </p:nvSpPr>
        <p:spPr>
          <a:xfrm>
            <a:off x="76200" y="1066800"/>
            <a:ext cx="8991600" cy="2333625"/>
          </a:xfrm>
          <a:prstGeom prst="rect">
            <a:avLst/>
          </a:prstGeom>
          <a:noFill/>
        </p:spPr>
        <p:txBody>
          <a:bodyPr>
            <a:spAutoFit/>
          </a:bodyPr>
          <a:lstStyle/>
          <a:p>
            <a:pPr indent="457200">
              <a:spcBef>
                <a:spcPts val="500"/>
              </a:spcBef>
              <a:spcAft>
                <a:spcPts val="500"/>
              </a:spcAft>
            </a:pPr>
            <a:r>
              <a:rPr lang="zh-CN" altLang="en-US" sz="2000" b="0" i="0">
                <a:latin typeface="Arial" panose="020B0604020202020204" pitchFamily="34" charset="0"/>
              </a:rPr>
              <a:t>可以使用</a:t>
            </a:r>
            <a:r>
              <a:rPr lang="en-US" altLang="zh-CN" sz="2000" b="0" i="0">
                <a:latin typeface="Arial" panose="020B0604020202020204" pitchFamily="34" charset="0"/>
              </a:rPr>
              <a:t>git</a:t>
            </a:r>
            <a:r>
              <a:rPr lang="zh-CN" altLang="en-US" sz="2000" b="0" i="0">
                <a:latin typeface="Arial" panose="020B0604020202020204" pitchFamily="34" charset="0"/>
              </a:rPr>
              <a:t> </a:t>
            </a:r>
            <a:r>
              <a:rPr lang="en-US" altLang="zh-CN" sz="2000" b="0" i="0">
                <a:latin typeface="Arial" panose="020B0604020202020204" pitchFamily="34" charset="0"/>
              </a:rPr>
              <a:t>clone</a:t>
            </a:r>
            <a:r>
              <a:rPr lang="zh-CN" altLang="en-US" sz="2000" b="0" i="0">
                <a:latin typeface="Arial" panose="020B0604020202020204" pitchFamily="34" charset="0"/>
              </a:rPr>
              <a:t>命令来克隆其他小伙伴仓库中的内容</a:t>
            </a:r>
            <a:endParaRPr lang="en-US" altLang="zh-CN" sz="2000" b="0" i="0">
              <a:latin typeface="Arial" panose="020B0604020202020204" pitchFamily="34" charset="0"/>
            </a:endParaRPr>
          </a:p>
          <a:p>
            <a:pPr indent="457200"/>
            <a:r>
              <a:rPr lang="en-US" altLang="zh-CN" sz="1800" i="0">
                <a:latin typeface="Arial" panose="020B0604020202020204" pitchFamily="34" charset="0"/>
              </a:rPr>
              <a:t>$</a:t>
            </a:r>
            <a:r>
              <a:rPr lang="zh-CN" altLang="en-US" sz="1800" i="0">
                <a:latin typeface="Arial" panose="020B0604020202020204" pitchFamily="34" charset="0"/>
              </a:rPr>
              <a:t> </a:t>
            </a:r>
            <a:r>
              <a:rPr lang="en-US" altLang="zh-CN" sz="1800" i="0">
                <a:latin typeface="Arial" panose="020B0604020202020204" pitchFamily="34" charset="0"/>
              </a:rPr>
              <a:t>git</a:t>
            </a:r>
            <a:r>
              <a:rPr lang="zh-CN" altLang="en-US" sz="1800" i="0">
                <a:latin typeface="Arial" panose="020B0604020202020204" pitchFamily="34" charset="0"/>
              </a:rPr>
              <a:t> </a:t>
            </a:r>
            <a:r>
              <a:rPr lang="en-US" altLang="zh-CN" sz="1800" i="0">
                <a:latin typeface="Arial" panose="020B0604020202020204" pitchFamily="34" charset="0"/>
              </a:rPr>
              <a:t>clone</a:t>
            </a:r>
            <a:r>
              <a:rPr lang="zh-CN" altLang="en-US" sz="1800" i="0">
                <a:latin typeface="Arial" panose="020B0604020202020204" pitchFamily="34" charset="0"/>
              </a:rPr>
              <a:t> </a:t>
            </a:r>
            <a:r>
              <a:rPr lang="en-US" altLang="zh-CN" sz="1800" i="0">
                <a:latin typeface="Arial" panose="020B0604020202020204" pitchFamily="34" charset="0"/>
                <a:hlinkClick r:id="rId2"/>
              </a:rPr>
              <a:t>https://github.com/pluslicy/app.git</a:t>
            </a:r>
            <a:endParaRPr lang="en-US" altLang="zh-CN" sz="1800" i="0">
              <a:latin typeface="Arial" panose="020B0604020202020204" pitchFamily="34" charset="0"/>
            </a:endParaRPr>
          </a:p>
          <a:p>
            <a:pPr indent="457200">
              <a:spcBef>
                <a:spcPts val="500"/>
              </a:spcBef>
              <a:spcAft>
                <a:spcPts val="400"/>
              </a:spcAft>
            </a:pPr>
            <a:r>
              <a:rPr lang="zh-CN" altLang="en-US" sz="2000" b="0" i="0">
                <a:latin typeface="Arial" panose="020B0604020202020204" pitchFamily="34" charset="0"/>
              </a:rPr>
              <a:t>从远程库</a:t>
            </a:r>
            <a:r>
              <a:rPr lang="en-US" altLang="zh-CN" sz="2000" b="0" i="0">
                <a:latin typeface="Arial" panose="020B0604020202020204" pitchFamily="34" charset="0"/>
              </a:rPr>
              <a:t>clone</a:t>
            </a:r>
            <a:r>
              <a:rPr lang="zh-CN" altLang="en-US" sz="2000" b="0" i="0">
                <a:latin typeface="Arial" panose="020B0604020202020204" pitchFamily="34" charset="0"/>
              </a:rPr>
              <a:t>时，默认情况下，你的小伙伴只能看到本地的</a:t>
            </a:r>
            <a:r>
              <a:rPr lang="en-US" altLang="zh-CN" sz="2000" b="0" i="0">
                <a:latin typeface="Arial" panose="020B0604020202020204" pitchFamily="34" charset="0"/>
              </a:rPr>
              <a:t>master</a:t>
            </a:r>
            <a:r>
              <a:rPr lang="zh-CN" altLang="en-US" sz="2000" b="0" i="0">
                <a:latin typeface="Arial" panose="020B0604020202020204" pitchFamily="34" charset="0"/>
              </a:rPr>
              <a:t>分支</a:t>
            </a:r>
            <a:r>
              <a:rPr lang="en-US" altLang="zh-CN" sz="2000" b="0" i="0">
                <a:latin typeface="Arial" panose="020B0604020202020204" pitchFamily="34" charset="0"/>
              </a:rPr>
              <a:t>,</a:t>
            </a:r>
            <a:r>
              <a:rPr lang="zh-CN" altLang="en-US" sz="2000" b="0" i="0">
                <a:latin typeface="Arial" panose="020B0604020202020204" pitchFamily="34" charset="0"/>
              </a:rPr>
              <a:t>你的小伙伴要在</a:t>
            </a:r>
            <a:r>
              <a:rPr lang="en-US" altLang="zh-CN" sz="2000" b="0" i="0">
                <a:latin typeface="Arial" panose="020B0604020202020204" pitchFamily="34" charset="0"/>
              </a:rPr>
              <a:t>dev</a:t>
            </a:r>
            <a:r>
              <a:rPr lang="zh-CN" altLang="en-US" sz="2000" b="0" i="0">
                <a:latin typeface="Arial" panose="020B0604020202020204" pitchFamily="34" charset="0"/>
              </a:rPr>
              <a:t>分支上开发，就必须创建远程</a:t>
            </a:r>
            <a:r>
              <a:rPr lang="en-US" altLang="zh-CN" sz="2000" b="0" i="0">
                <a:latin typeface="Arial" panose="020B0604020202020204" pitchFamily="34" charset="0"/>
              </a:rPr>
              <a:t>origin</a:t>
            </a:r>
            <a:r>
              <a:rPr lang="zh-CN" altLang="en-US" sz="2000" b="0" i="0">
                <a:latin typeface="Arial" panose="020B0604020202020204" pitchFamily="34" charset="0"/>
              </a:rPr>
              <a:t>的</a:t>
            </a:r>
            <a:r>
              <a:rPr lang="en-US" altLang="zh-CN" sz="2000" b="0" i="0">
                <a:latin typeface="Arial" panose="020B0604020202020204" pitchFamily="34" charset="0"/>
              </a:rPr>
              <a:t>dev</a:t>
            </a:r>
            <a:r>
              <a:rPr lang="zh-CN" altLang="en-US" sz="2000" b="0" i="0">
                <a:latin typeface="Arial" panose="020B0604020202020204" pitchFamily="34" charset="0"/>
              </a:rPr>
              <a:t>分支到本地</a:t>
            </a:r>
            <a:endParaRPr lang="en-US" altLang="zh-CN" sz="2000" b="0" i="0">
              <a:latin typeface="Arial" panose="020B0604020202020204" pitchFamily="34" charset="0"/>
            </a:endParaRPr>
          </a:p>
          <a:p>
            <a:pPr indent="457200"/>
            <a:r>
              <a:rPr lang="en-US" altLang="zh-CN" sz="1800" i="0">
                <a:latin typeface="Arial" panose="020B0604020202020204" pitchFamily="34" charset="0"/>
              </a:rPr>
              <a:t>$ git checkout -b dev origin/dev</a:t>
            </a:r>
            <a:endParaRPr lang="en-US" altLang="zh-CN" sz="1800" b="0" i="0">
              <a:latin typeface="Arial" panose="020B0604020202020204" pitchFamily="34" charset="0"/>
            </a:endParaRPr>
          </a:p>
          <a:p>
            <a:pPr indent="457200"/>
            <a:endParaRPr lang="en-US" altLang="zh-CN" sz="1800" b="0" i="0">
              <a:latin typeface="Arial" panose="020B0604020202020204" pitchFamily="34" charset="0"/>
            </a:endParaRPr>
          </a:p>
          <a:p>
            <a:pPr indent="457200"/>
            <a:endParaRPr lang="zh-CN" altLang="en-US" sz="2000" b="0" i="0">
              <a:latin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p:txBody>
          <a:bodyPr vert="horz" wrap="square" lIns="90333" tIns="44376" rIns="90333" bIns="44376" anchor="b"/>
          <a:lstStyle/>
          <a:p>
            <a:r>
              <a:rPr lang="en-US" altLang="zh-CN"/>
              <a:t>PhotoShop</a:t>
            </a:r>
            <a:r>
              <a:rPr lang="zh-CN" altLang="en-US"/>
              <a:t>的</a:t>
            </a:r>
            <a:r>
              <a:rPr lang="zh-CN" altLang="en-US">
                <a:sym typeface="宋体" panose="02010600030101010101" pitchFamily="2" charset="-122"/>
              </a:rPr>
              <a:t>操作对象</a:t>
            </a:r>
            <a:endParaRPr lang="zh-CN" altLang="en-US"/>
          </a:p>
        </p:txBody>
      </p:sp>
      <p:sp>
        <p:nvSpPr>
          <p:cNvPr id="35842" name="内容占位符 2"/>
          <p:cNvSpPr>
            <a:spLocks noGrp="1"/>
          </p:cNvSpPr>
          <p:nvPr>
            <p:ph idx="1"/>
          </p:nvPr>
        </p:nvSpPr>
        <p:spPr/>
        <p:txBody>
          <a:bodyPr vert="horz" wrap="square" lIns="90050" tIns="45024" rIns="90050" bIns="45024" anchor="t"/>
          <a:lstStyle/>
          <a:p>
            <a:r>
              <a:rPr lang="zh-CN" altLang="en-US"/>
              <a:t>位图</a:t>
            </a:r>
          </a:p>
          <a:p>
            <a:pPr lvl="1"/>
            <a:r>
              <a:rPr lang="zh-CN" altLang="en-US"/>
              <a:t>也称点阵图，由一系列像素点阵组成</a:t>
            </a:r>
          </a:p>
          <a:p>
            <a:pPr lvl="1"/>
            <a:r>
              <a:rPr lang="zh-CN" altLang="en-US"/>
              <a:t>像素是构成位图图像的基本单位。包含像素越多，分辨率越高，存储量越大，画面越细腻</a:t>
            </a:r>
          </a:p>
          <a:p>
            <a:pPr lvl="1"/>
            <a:r>
              <a:rPr lang="zh-CN" altLang="en-US"/>
              <a:t>数码相机、摄像机都可产生位图。适用于风景照，人物照。特点是能表现逼真的图像效果，但是文件比较大，并且缩放时清晰度会降低并出现锯齿。位图有种类繁多的文件格式，常见的有JPEG、PCX、BMP、PSD、PIC、GIF和TIFF等</a:t>
            </a:r>
          </a:p>
          <a:p>
            <a:r>
              <a:rPr lang="zh-CN" altLang="en-US"/>
              <a:t>矢量图</a:t>
            </a:r>
          </a:p>
          <a:p>
            <a:pPr lvl="1"/>
            <a:r>
              <a:rPr lang="zh-CN" altLang="en-US"/>
              <a:t>矢量图使用线段和曲线描述图像，所以称为矢量，同时图形也包含了色彩和位置信息。大小借助数学公式表示，与分辨率无关。容易对画面对象移动、缩放，适合绘制漫画、卡通画、和图形设计（LOGO、字体设计）。一般常见的文件格式有AI等。矢量图图像效果差，放大以后不会失真</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p:txBody>
          <a:bodyPr vert="horz" wrap="square" lIns="90333" tIns="44376" rIns="90333" bIns="44376" anchor="b"/>
          <a:lstStyle/>
          <a:p>
            <a:r>
              <a:rPr lang="en-US" altLang="zh-CN"/>
              <a:t>PhotoShop</a:t>
            </a:r>
            <a:r>
              <a:rPr lang="zh-CN" altLang="en-US"/>
              <a:t>的</a:t>
            </a:r>
            <a:r>
              <a:rPr lang="zh-CN" altLang="en-US">
                <a:sym typeface="宋体" panose="02010600030101010101" pitchFamily="2" charset="-122"/>
              </a:rPr>
              <a:t>操作对象</a:t>
            </a:r>
            <a:endParaRPr lang="zh-CN" altLang="en-US"/>
          </a:p>
        </p:txBody>
      </p:sp>
      <p:sp>
        <p:nvSpPr>
          <p:cNvPr id="36866" name="内容占位符 2"/>
          <p:cNvSpPr>
            <a:spLocks noGrp="1"/>
          </p:cNvSpPr>
          <p:nvPr>
            <p:ph idx="1"/>
          </p:nvPr>
        </p:nvSpPr>
        <p:spPr/>
        <p:txBody>
          <a:bodyPr vert="horz" wrap="square" lIns="90050" tIns="45024" rIns="90050" bIns="45024" anchor="t"/>
          <a:lstStyle/>
          <a:p>
            <a:r>
              <a:rPr lang="zh-CN" altLang="en-US"/>
              <a:t>位图与矢量图的区别</a:t>
            </a:r>
          </a:p>
          <a:p>
            <a:pPr lvl="1"/>
            <a:r>
              <a:rPr lang="zh-CN" altLang="en-US"/>
              <a:t>失量图可以无限放大而且不会失真，而位图则不能。Photoshop主要是对位图图像进行编辑绘图的软件，所以对位图进行工作，才是它的强项。如果要绘制矢量图形，还要选择专业的图形绘图软件，最常使用的软件是Illustrator和CorelDRAW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p:txBody>
          <a:bodyPr vert="horz" wrap="square" lIns="90333" tIns="44376" rIns="90333" bIns="44376" anchor="b"/>
          <a:lstStyle/>
          <a:p>
            <a:r>
              <a:rPr lang="zh-CN" altLang="en-US">
                <a:sym typeface="宋体" panose="02010600030101010101" pitchFamily="2" charset="-122"/>
              </a:rPr>
              <a:t>作图前的准备工作</a:t>
            </a:r>
            <a:endParaRPr lang="zh-CN" altLang="en-US"/>
          </a:p>
        </p:txBody>
      </p:sp>
      <p:sp>
        <p:nvSpPr>
          <p:cNvPr id="37890" name="内容占位符 2"/>
          <p:cNvSpPr>
            <a:spLocks noGrp="1"/>
          </p:cNvSpPr>
          <p:nvPr>
            <p:ph idx="1"/>
          </p:nvPr>
        </p:nvSpPr>
        <p:spPr/>
        <p:txBody>
          <a:bodyPr vert="horz" wrap="square" lIns="90050" tIns="45024" rIns="90050" bIns="45024" anchor="t"/>
          <a:lstStyle/>
          <a:p>
            <a:r>
              <a:rPr lang="zh-CN" altLang="en-US"/>
              <a:t>编辑--&gt;首选项--&gt;性能--&gt;</a:t>
            </a:r>
          </a:p>
          <a:p>
            <a:pPr lvl="1"/>
            <a:r>
              <a:rPr lang="zh-CN" altLang="en-US"/>
              <a:t>暂存盘：ps在工作的过程中会产生一个临时文件，软件在运算的过程中产生的大量的数据会存放在里面，这个文件在内存中是放不下的，所以放在暂存盘。如果存在c盘会在运行大型文件的时候容易引发系统崩溃或者命令无法执行的后果，建议不要存在c盘。所以可以将暂存盘存放在其他盘(多选)</a:t>
            </a:r>
          </a:p>
          <a:p>
            <a:pPr lvl="1"/>
            <a:r>
              <a:rPr lang="zh-CN" altLang="en-US"/>
              <a:t>历史记录：可以将历史记录状态更改的大一点，方便找回更多的历史记录操作</a:t>
            </a:r>
          </a:p>
          <a:p>
            <a:r>
              <a:rPr lang="zh-CN" altLang="en-US"/>
              <a:t>编辑--&gt;首选项--&gt;文件处理--&gt;</a:t>
            </a:r>
          </a:p>
          <a:p>
            <a:pPr lvl="1"/>
            <a:r>
              <a:rPr lang="zh-CN" altLang="en-US"/>
              <a:t>自动存储时间间隔：将时间间隔改的尽量小一点(ps的自动存储是在后台进行的，并不影响前台的文件处理速度)。主要是为了避免在操作过程中电脑突然死机未来得及保存文件等状况</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p:txBody>
          <a:bodyPr vert="horz" wrap="square" lIns="90333" tIns="44376" rIns="90333" bIns="44376" anchor="b"/>
          <a:lstStyle/>
          <a:p>
            <a:r>
              <a:rPr lang="zh-CN" altLang="en-US"/>
              <a:t>主界面和菜单栏</a:t>
            </a:r>
          </a:p>
        </p:txBody>
      </p:sp>
      <p:sp>
        <p:nvSpPr>
          <p:cNvPr id="38914" name="内容占位符 2"/>
          <p:cNvSpPr>
            <a:spLocks noGrp="1"/>
          </p:cNvSpPr>
          <p:nvPr>
            <p:ph idx="1"/>
          </p:nvPr>
        </p:nvSpPr>
        <p:spPr/>
        <p:txBody>
          <a:bodyPr vert="horz" wrap="square" lIns="90050" tIns="45024" rIns="90050" bIns="45024" anchor="t"/>
          <a:lstStyle/>
          <a:p>
            <a:r>
              <a:rPr lang="zh-CN" altLang="en-US"/>
              <a:t>主界面分为最上侧一栏的菜单栏，还有它下面一栏的选项栏，左侧的是工具栏，右侧的是面板</a:t>
            </a:r>
          </a:p>
          <a:p>
            <a:r>
              <a:rPr lang="zh-CN" altLang="en-US"/>
              <a:t>菜单栏</a:t>
            </a:r>
          </a:p>
          <a:p>
            <a:pPr lvl="1"/>
            <a:r>
              <a:rPr lang="zh-CN" altLang="en-US"/>
              <a:t>分为多个命令菜单</a:t>
            </a:r>
          </a:p>
          <a:p>
            <a:pPr lvl="2"/>
            <a:r>
              <a:rPr lang="zh-CN" altLang="en-US" sz="2000"/>
              <a:t>编辑--&gt;首选项--&gt;界面</a:t>
            </a:r>
            <a:r>
              <a:rPr lang="en-US" altLang="zh-CN" sz="2000"/>
              <a:t>	</a:t>
            </a:r>
            <a:r>
              <a:rPr lang="zh-CN" altLang="en-US" sz="2000"/>
              <a:t>可以更改界面颜色(快捷键ctrl+k也可以调出该对话框)</a:t>
            </a:r>
          </a:p>
          <a:p>
            <a:pPr lvl="2"/>
            <a:r>
              <a:rPr lang="zh-CN" altLang="en-US" sz="2000"/>
              <a:t>窗口下的一些命令可以增加或者撤销一些ps界面的工具栏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ctrTitle" idx="4294967295"/>
          </p:nvPr>
        </p:nvSpPr>
        <p:spPr>
          <a:xfrm>
            <a:off x="3227284" y="2857500"/>
            <a:ext cx="5307012" cy="1428750"/>
          </a:xfrm>
          <a:prstGeom prst="rect">
            <a:avLst/>
          </a:prstGeom>
        </p:spPr>
        <p:txBody>
          <a:bodyPr vert="horz" wrap="square" lIns="90333" tIns="44376" rIns="90333" bIns="44376" numCol="1" anchor="ctr" anchorCtr="0" compatLnSpc="1"/>
          <a:lstStyle/>
          <a:p>
            <a:pPr marL="0" marR="0" lvl="0" indent="0" algn="ctr" defTabSz="914400" rtl="0" eaLnBrk="0" fontAlgn="base" latinLnBrk="0" hangingPunct="0">
              <a:lnSpc>
                <a:spcPct val="87000"/>
              </a:lnSpc>
              <a:spcBef>
                <a:spcPct val="0"/>
              </a:spcBef>
              <a:spcAft>
                <a:spcPct val="0"/>
              </a:spcAft>
              <a:buClrTx/>
              <a:buSzTx/>
              <a:buFontTx/>
              <a:buNone/>
              <a:defRPr/>
            </a:pPr>
            <a:r>
              <a:rPr kumimoji="0" lang="zh-CN" altLang="en-US" sz="2800" b="1" i="0" u="none" strike="noStrike" kern="1200" cap="none" spc="0" normalizeH="0" baseline="0" noProof="1">
                <a:ln>
                  <a:noFill/>
                </a:ln>
                <a:solidFill>
                  <a:srgbClr val="CC0099"/>
                </a:solidFill>
                <a:effectLst>
                  <a:outerShdw blurRad="38100" dist="38100" dir="2700000">
                    <a:srgbClr val="C0C0C0"/>
                  </a:outerShdw>
                </a:effectLst>
                <a:uLnTx/>
                <a:uFillTx/>
                <a:latin typeface="+mj-lt"/>
                <a:ea typeface="+mj-ea"/>
                <a:cs typeface="+mj-cs"/>
              </a:rPr>
              <a:t>第 </a:t>
            </a:r>
            <a:r>
              <a:rPr kumimoji="0" lang="en-US" altLang="zh-CN" sz="2800" b="1" i="0" u="none" strike="noStrike" kern="1200" cap="none" spc="0" normalizeH="0" baseline="0" noProof="1" smtClean="0">
                <a:ln>
                  <a:noFill/>
                </a:ln>
                <a:solidFill>
                  <a:srgbClr val="CC0099"/>
                </a:solidFill>
                <a:effectLst>
                  <a:outerShdw blurRad="38100" dist="38100" dir="2700000">
                    <a:srgbClr val="C0C0C0"/>
                  </a:outerShdw>
                </a:effectLst>
                <a:uLnTx/>
                <a:uFillTx/>
                <a:latin typeface="+mj-lt"/>
                <a:ea typeface="+mj-ea"/>
                <a:cs typeface="+mj-cs"/>
              </a:rPr>
              <a:t>1</a:t>
            </a:r>
            <a:r>
              <a:rPr kumimoji="0" lang="zh-CN" altLang="en-US" sz="2800" b="1" i="0" u="none" strike="noStrike" kern="1200" cap="none" spc="0" normalizeH="0" baseline="0" noProof="1" smtClean="0">
                <a:ln>
                  <a:noFill/>
                </a:ln>
                <a:solidFill>
                  <a:srgbClr val="CC0099"/>
                </a:solidFill>
                <a:effectLst>
                  <a:outerShdw blurRad="38100" dist="38100" dir="2700000">
                    <a:srgbClr val="C0C0C0"/>
                  </a:outerShdw>
                </a:effectLst>
                <a:uLnTx/>
                <a:uFillTx/>
                <a:latin typeface="+mj-lt"/>
                <a:ea typeface="+mj-ea"/>
                <a:cs typeface="+mj-cs"/>
              </a:rPr>
              <a:t> 章</a:t>
            </a:r>
            <a:r>
              <a:rPr kumimoji="0" lang="en-US" altLang="zh-CN" sz="2800" b="1" i="0" u="none" strike="noStrike" kern="1200" cap="none" spc="0" normalizeH="0" baseline="0" noProof="1" smtClean="0">
                <a:ln>
                  <a:noFill/>
                </a:ln>
                <a:solidFill>
                  <a:srgbClr val="CC0099"/>
                </a:solidFill>
                <a:effectLst>
                  <a:outerShdw blurRad="38100" dist="38100" dir="2700000">
                    <a:srgbClr val="C0C0C0"/>
                  </a:outerShdw>
                </a:effectLst>
                <a:uLnTx/>
                <a:uFillTx/>
                <a:latin typeface="+mj-lt"/>
                <a:ea typeface="+mj-ea"/>
                <a:cs typeface="+mj-cs"/>
              </a:rPr>
              <a:t> Axure</a:t>
            </a:r>
            <a:endParaRPr kumimoji="0" lang="en-US" altLang="zh-CN" sz="2800" b="1" i="0" u="none" strike="noStrike" kern="1200" cap="none" spc="0" normalizeH="0" baseline="0" noProof="1">
              <a:ln>
                <a:noFill/>
              </a:ln>
              <a:solidFill>
                <a:srgbClr val="CC0099"/>
              </a:solidFill>
              <a:effectLst>
                <a:outerShdw blurRad="38100" dist="38100" dir="2700000">
                  <a:srgbClr val="C0C0C0"/>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0333" tIns="44376" rIns="90333" bIns="44376" numCol="1" anchor="b" anchorCtr="0" compatLnSpc="1"/>
          <a:lstStyle/>
          <a:p>
            <a:pPr marL="0" marR="0" lvl="0" indent="0" algn="l" defTabSz="914400" rtl="0" eaLnBrk="0" fontAlgn="base" latinLnBrk="0" hangingPunct="0">
              <a:lnSpc>
                <a:spcPct val="87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mj-lt"/>
                <a:ea typeface="+mj-ea"/>
                <a:cs typeface="+mn-cs"/>
                <a:sym typeface="+mn-ea"/>
              </a:rPr>
              <a:t>工具箱</a:t>
            </a:r>
            <a:endParaRPr kumimoji="0" lang="zh-CN" altLang="en-US" sz="2400" b="1" i="0" u="none" strike="noStrike" kern="1200" cap="none" spc="0" normalizeH="0" baseline="0" noProof="1">
              <a:ln>
                <a:noFill/>
              </a:ln>
              <a:solidFill>
                <a:schemeClr val="tx1"/>
              </a:solidFill>
              <a:effectLst/>
              <a:uLnTx/>
              <a:uFillTx/>
              <a:latin typeface="+mj-lt"/>
              <a:ea typeface="+mj-ea"/>
              <a:cs typeface="+mj-cs"/>
            </a:endParaRPr>
          </a:p>
        </p:txBody>
      </p:sp>
      <p:sp>
        <p:nvSpPr>
          <p:cNvPr id="39938" name="内容占位符 2"/>
          <p:cNvSpPr>
            <a:spLocks noGrp="1"/>
          </p:cNvSpPr>
          <p:nvPr>
            <p:ph idx="1"/>
          </p:nvPr>
        </p:nvSpPr>
        <p:spPr/>
        <p:txBody>
          <a:bodyPr vert="horz" wrap="square" lIns="90050" tIns="45024" rIns="90050" bIns="45024" anchor="t"/>
          <a:lstStyle/>
          <a:p>
            <a:r>
              <a:rPr lang="zh-CN" altLang="en-US"/>
              <a:t>工具箱</a:t>
            </a:r>
            <a:endParaRPr lang="zh-CN" altLang="en-US" sz="2500"/>
          </a:p>
          <a:p>
            <a:pPr lvl="1"/>
            <a:r>
              <a:rPr lang="zh-CN" altLang="en-US"/>
              <a:t>包含了用于创建和编辑图象，图稿，页面元素的工具和按钮。这些工具可以分为7组</a:t>
            </a:r>
            <a:endParaRPr lang="zh-CN" altLang="en-US" sz="3500"/>
          </a:p>
          <a:p>
            <a:pPr lvl="2"/>
            <a:r>
              <a:rPr lang="zh-CN" altLang="en-US" sz="2000"/>
              <a:t>选择工具</a:t>
            </a:r>
          </a:p>
          <a:p>
            <a:pPr lvl="2"/>
            <a:r>
              <a:rPr lang="zh-CN" altLang="en-US" sz="2000"/>
              <a:t>裁剪和切片工具</a:t>
            </a:r>
          </a:p>
          <a:p>
            <a:pPr lvl="2"/>
            <a:r>
              <a:rPr lang="zh-CN" altLang="en-US" sz="2000"/>
              <a:t>测量工具</a:t>
            </a:r>
          </a:p>
          <a:p>
            <a:pPr lvl="2"/>
            <a:r>
              <a:rPr lang="zh-CN" altLang="en-US" sz="2000"/>
              <a:t>修饰工具</a:t>
            </a:r>
          </a:p>
          <a:p>
            <a:pPr lvl="2"/>
            <a:r>
              <a:rPr lang="zh-CN" altLang="en-US" sz="2000"/>
              <a:t>绘画工具</a:t>
            </a:r>
          </a:p>
          <a:p>
            <a:pPr lvl="2"/>
            <a:r>
              <a:rPr lang="zh-CN" altLang="en-US" sz="2000"/>
              <a:t>绘图和文字工具</a:t>
            </a:r>
          </a:p>
          <a:p>
            <a:pPr lvl="2"/>
            <a:r>
              <a:rPr lang="zh-CN" altLang="en-US" sz="2000"/>
              <a:t>导航工具	</a:t>
            </a:r>
            <a:endParaRPr lang="zh-CN" altLang="en-US" sz="2500"/>
          </a:p>
          <a:p>
            <a:pPr lvl="1"/>
            <a:r>
              <a:rPr lang="zh-CN" altLang="en-US"/>
              <a:t>窗口-&gt;工具	显示/隐藏工具箱</a:t>
            </a:r>
          </a:p>
          <a:p>
            <a:pPr lvl="1"/>
            <a:r>
              <a:rPr lang="zh-CN" altLang="en-US"/>
              <a:t>shift+工具快捷键	可以快速选择工具</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p:cNvSpPr>
          <p:nvPr>
            <p:ph type="title"/>
          </p:nvPr>
        </p:nvSpPr>
        <p:spPr/>
        <p:txBody>
          <a:bodyPr vert="horz" wrap="square" lIns="90333" tIns="44376" rIns="90333" bIns="44376" anchor="b"/>
          <a:lstStyle/>
          <a:p>
            <a:r>
              <a:rPr lang="en-US" altLang="en-US">
                <a:sym typeface="+mn-ea"/>
              </a:rPr>
              <a:t>选项栏</a:t>
            </a:r>
            <a:endParaRPr lang="en-US" altLang="en-US"/>
          </a:p>
        </p:txBody>
      </p:sp>
      <p:sp>
        <p:nvSpPr>
          <p:cNvPr id="40962" name="内容占位符 2"/>
          <p:cNvSpPr>
            <a:spLocks noGrp="1"/>
          </p:cNvSpPr>
          <p:nvPr>
            <p:ph idx="1"/>
          </p:nvPr>
        </p:nvSpPr>
        <p:spPr/>
        <p:txBody>
          <a:bodyPr vert="horz" wrap="square" lIns="90050" tIns="45024" rIns="90050" bIns="45024" anchor="t"/>
          <a:lstStyle/>
          <a:p>
            <a:r>
              <a:rPr lang="zh-CN" altLang="en-US"/>
              <a:t>可以通过窗口下的命令将选项栏选择显示或者关闭</a:t>
            </a:r>
          </a:p>
          <a:p>
            <a:r>
              <a:rPr lang="zh-CN" altLang="en-US"/>
              <a:t>是对工具栏的进一步设置，比如说在工具栏中选中了某一个工具之后，选项栏会随之变化，对该工具进行进一步的定义。会随着所选工具的不同而改变选项内容</a:t>
            </a:r>
          </a:p>
          <a:p>
            <a:r>
              <a:rPr lang="zh-CN" altLang="en-US"/>
              <a:t>窗口-&gt;选项	显示/隐藏选项栏</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p:txBody>
          <a:bodyPr vert="horz" wrap="square" lIns="90333" tIns="44376" rIns="90333" bIns="44376" anchor="b"/>
          <a:lstStyle/>
          <a:p>
            <a:r>
              <a:rPr lang="en-US" altLang="en-US">
                <a:sym typeface="+mn-ea"/>
              </a:rPr>
              <a:t>工作区</a:t>
            </a:r>
            <a:endParaRPr lang="en-US" altLang="en-US"/>
          </a:p>
        </p:txBody>
      </p:sp>
      <p:sp>
        <p:nvSpPr>
          <p:cNvPr id="41986" name="内容占位符 2"/>
          <p:cNvSpPr>
            <a:spLocks noGrp="1"/>
          </p:cNvSpPr>
          <p:nvPr>
            <p:ph idx="1"/>
          </p:nvPr>
        </p:nvSpPr>
        <p:spPr/>
        <p:txBody>
          <a:bodyPr vert="horz" wrap="square" lIns="90050" tIns="45024" rIns="90050" bIns="45024" anchor="t"/>
          <a:lstStyle/>
          <a:p>
            <a:r>
              <a:rPr lang="zh-CN" altLang="en-US"/>
              <a:t>作品诞生的区域  </a:t>
            </a:r>
          </a:p>
          <a:p>
            <a:r>
              <a:rPr lang="zh-CN" altLang="en-US"/>
              <a:t>按下 Tab 键可以在屏幕中隐藏其他，只显示工作区</a:t>
            </a:r>
          </a:p>
          <a:p>
            <a:r>
              <a:rPr lang="zh-CN" altLang="en-US"/>
              <a:t>打开文件  </a:t>
            </a:r>
          </a:p>
          <a:p>
            <a:pPr lvl="1"/>
            <a:r>
              <a:rPr lang="zh-CN" altLang="en-US"/>
              <a:t>双击工作区就可以弹出选择图片的弹出框</a:t>
            </a:r>
          </a:p>
          <a:p>
            <a:pPr lvl="1"/>
            <a:r>
              <a:rPr lang="zh-CN" altLang="en-US"/>
              <a:t>文件--&gt;打开</a:t>
            </a:r>
          </a:p>
          <a:p>
            <a:pPr lvl="1"/>
            <a:r>
              <a:rPr lang="zh-CN" altLang="en-US"/>
              <a:t>ctrl+o</a:t>
            </a:r>
          </a:p>
          <a:p>
            <a:r>
              <a:rPr lang="zh-CN" altLang="en-US"/>
              <a:t>添加图片之后，会在下面出现一栏选项，是工作信息栏，可以显示当前工作区的信息</a:t>
            </a:r>
          </a:p>
          <a:p>
            <a:r>
              <a:rPr lang="zh-CN" altLang="en-US"/>
              <a:t>在工作信息栏可以通过百分比更改图片显示的大小</a:t>
            </a:r>
          </a:p>
          <a:p>
            <a:pPr lvl="1"/>
            <a:r>
              <a:rPr lang="zh-CN" altLang="en-US"/>
              <a:t>也可以设置显示当前使用的工具等</a:t>
            </a:r>
          </a:p>
          <a:p>
            <a:pPr lvl="1"/>
            <a:r>
              <a:rPr lang="zh-CN" altLang="en-US"/>
              <a:t>alt+鼠标滚轮：进行图片的缩放</a:t>
            </a:r>
          </a:p>
          <a:p>
            <a:pPr lvl="1"/>
            <a:r>
              <a:rPr lang="zh-CN" altLang="en-US"/>
              <a:t>shift+alt+鼠标滚轮：加速进行图片的缩放</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vert="horz" wrap="square" lIns="90333" tIns="44376" rIns="90333" bIns="44376" anchor="b"/>
          <a:lstStyle/>
          <a:p>
            <a:r>
              <a:rPr lang="en-US" altLang="en-US">
                <a:sym typeface="+mn-ea"/>
              </a:rPr>
              <a:t>面板</a:t>
            </a:r>
            <a:endParaRPr lang="en-US" altLang="en-US"/>
          </a:p>
        </p:txBody>
      </p:sp>
      <p:sp>
        <p:nvSpPr>
          <p:cNvPr id="43010" name="内容占位符 2"/>
          <p:cNvSpPr>
            <a:spLocks noGrp="1"/>
          </p:cNvSpPr>
          <p:nvPr>
            <p:ph idx="1"/>
          </p:nvPr>
        </p:nvSpPr>
        <p:spPr/>
        <p:txBody>
          <a:bodyPr vert="horz" wrap="square" lIns="90050" tIns="45024" rIns="90050" bIns="45024" anchor="t"/>
          <a:lstStyle/>
          <a:p>
            <a:r>
              <a:rPr lang="zh-CN" altLang="en-US"/>
              <a:t>用来设置颜色，工具参数，以及执行编辑命令。ps中包含20多个面板。在“窗口”菜单中可以将需要的面板打开</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p:txBody>
          <a:bodyPr vert="horz" wrap="square" lIns="90333" tIns="44376" rIns="90333" bIns="44376" anchor="b"/>
          <a:lstStyle/>
          <a:p>
            <a:r>
              <a:rPr lang="en-US" altLang="zh-CN">
                <a:sym typeface="宋体" panose="02010600030101010101" pitchFamily="2" charset="-122"/>
              </a:rPr>
              <a:t>PS</a:t>
            </a:r>
            <a:r>
              <a:rPr lang="zh-CN" altLang="en-US">
                <a:sym typeface="宋体" panose="02010600030101010101" pitchFamily="2" charset="-122"/>
              </a:rPr>
              <a:t>常用快捷键总结</a:t>
            </a:r>
            <a:endParaRPr lang="zh-CN" altLang="en-US"/>
          </a:p>
        </p:txBody>
      </p:sp>
      <p:sp>
        <p:nvSpPr>
          <p:cNvPr id="44034" name="内容占位符 2"/>
          <p:cNvSpPr>
            <a:spLocks noGrp="1"/>
          </p:cNvSpPr>
          <p:nvPr>
            <p:ph idx="1"/>
          </p:nvPr>
        </p:nvSpPr>
        <p:spPr/>
        <p:txBody>
          <a:bodyPr vert="horz" wrap="square" lIns="90050" tIns="45024" rIns="90050" bIns="45024" anchor="t"/>
          <a:lstStyle/>
          <a:p>
            <a:r>
              <a:rPr lang="zh-CN" altLang="en-US"/>
              <a:t>历史记录</a:t>
            </a:r>
          </a:p>
          <a:p>
            <a:pPr lvl="1"/>
            <a:r>
              <a:rPr lang="zh-CN" altLang="en-US"/>
              <a:t>ctrl+z</a:t>
            </a:r>
            <a:r>
              <a:rPr lang="en-US" altLang="zh-CN"/>
              <a:t>	</a:t>
            </a:r>
            <a:r>
              <a:rPr lang="zh-CN" altLang="en-US"/>
              <a:t>只能还原一步操作</a:t>
            </a:r>
          </a:p>
          <a:p>
            <a:pPr lvl="1"/>
            <a:r>
              <a:rPr lang="zh-CN" altLang="en-US"/>
              <a:t>ctrl+alt+z</a:t>
            </a:r>
            <a:r>
              <a:rPr lang="en-US" altLang="zh-CN"/>
              <a:t>	</a:t>
            </a:r>
            <a:r>
              <a:rPr lang="zh-CN" altLang="en-US"/>
              <a:t>可以还原多次操作</a:t>
            </a:r>
          </a:p>
          <a:p>
            <a:r>
              <a:rPr lang="zh-CN" altLang="en-US"/>
              <a:t>图片缩放</a:t>
            </a:r>
          </a:p>
          <a:p>
            <a:pPr lvl="1"/>
            <a:r>
              <a:rPr lang="zh-CN" altLang="en-US"/>
              <a:t>ctrl + +</a:t>
            </a:r>
            <a:r>
              <a:rPr lang="en-US" altLang="zh-CN"/>
              <a:t>	</a:t>
            </a:r>
            <a:r>
              <a:rPr lang="zh-CN" altLang="en-US"/>
              <a:t>图片放大</a:t>
            </a:r>
          </a:p>
          <a:p>
            <a:pPr lvl="1"/>
            <a:r>
              <a:rPr lang="zh-CN" altLang="en-US"/>
              <a:t>ctrl + -</a:t>
            </a:r>
            <a:r>
              <a:rPr lang="en-US" altLang="zh-CN"/>
              <a:t>	</a:t>
            </a:r>
            <a:r>
              <a:rPr lang="zh-CN" altLang="en-US"/>
              <a:t>图片缩小</a:t>
            </a:r>
          </a:p>
          <a:p>
            <a:r>
              <a:rPr lang="zh-CN" altLang="en-US"/>
              <a:t>工作区</a:t>
            </a:r>
          </a:p>
          <a:p>
            <a:pPr lvl="1"/>
            <a:r>
              <a:rPr lang="zh-CN" altLang="en-US"/>
              <a:t>tab	</a:t>
            </a:r>
            <a:r>
              <a:rPr lang="en-US" altLang="zh-CN"/>
              <a:t>	</a:t>
            </a:r>
            <a:r>
              <a:rPr lang="zh-CN" altLang="en-US"/>
              <a:t>只显示菜单和工作区</a:t>
            </a:r>
          </a:p>
          <a:p>
            <a:pPr lvl="1"/>
            <a:r>
              <a:rPr lang="zh-CN" altLang="en-US"/>
              <a:t>ctrl+tab</a:t>
            </a:r>
            <a:r>
              <a:rPr lang="en-US" altLang="zh-CN"/>
              <a:t>	</a:t>
            </a:r>
            <a:r>
              <a:rPr lang="zh-CN" altLang="en-US"/>
              <a:t>切换选项卡</a:t>
            </a:r>
          </a:p>
          <a:p>
            <a:r>
              <a:rPr lang="zh-CN" altLang="en-US"/>
              <a:t>工具箱</a:t>
            </a:r>
          </a:p>
          <a:p>
            <a:pPr lvl="1"/>
            <a:r>
              <a:rPr lang="zh-CN" altLang="en-US"/>
              <a:t>shift+工具快捷键</a:t>
            </a:r>
            <a:r>
              <a:rPr lang="en-US" altLang="zh-CN"/>
              <a:t>		</a:t>
            </a:r>
            <a:r>
              <a:rPr lang="zh-CN" altLang="en-US"/>
              <a:t>切换所用工具</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vert="horz" wrap="square" lIns="90333" tIns="44376" rIns="90333" bIns="44376" anchor="b"/>
          <a:lstStyle/>
          <a:p>
            <a:r>
              <a:rPr lang="en-US" altLang="zh-CN"/>
              <a:t>新建文档</a:t>
            </a:r>
          </a:p>
        </p:txBody>
      </p:sp>
      <p:sp>
        <p:nvSpPr>
          <p:cNvPr id="45058" name="内容占位符 2"/>
          <p:cNvSpPr>
            <a:spLocks noGrp="1"/>
          </p:cNvSpPr>
          <p:nvPr>
            <p:ph idx="1"/>
          </p:nvPr>
        </p:nvSpPr>
        <p:spPr/>
        <p:txBody>
          <a:bodyPr vert="horz" wrap="square" lIns="90050" tIns="45024" rIns="90050" bIns="45024" anchor="t"/>
          <a:lstStyle/>
          <a:p>
            <a:r>
              <a:rPr lang="zh-CN" altLang="zh-CN"/>
              <a:t>打开文件--&gt;新建(ctrl+N)</a:t>
            </a:r>
          </a:p>
          <a:p>
            <a:pPr>
              <a:buNone/>
            </a:pPr>
            <a:r>
              <a:rPr lang="en-US" altLang="zh-CN"/>
              <a:t>	输入文件名，可以选择自己需要的文件大小，会自动定义相对应的参数</a:t>
            </a:r>
          </a:p>
          <a:p>
            <a:pPr>
              <a:buNone/>
            </a:pPr>
            <a:r>
              <a:rPr lang="en-US" altLang="zh-CN"/>
              <a:t>	点击宽度，高度等文字进行拖动可以改变设定值。</a:t>
            </a:r>
          </a:p>
          <a:p>
            <a:pPr>
              <a:buNone/>
            </a:pPr>
            <a:r>
              <a:rPr lang="en-US" altLang="zh-CN"/>
              <a:t>	透明：</a:t>
            </a:r>
          </a:p>
          <a:p>
            <a:pPr>
              <a:buNone/>
            </a:pPr>
            <a:r>
              <a:rPr lang="en-US" altLang="zh-CN"/>
              <a:t>		就像一块玻璃，但是在编辑过程中，ps使用灰白相间的网格代		替透明画布</a:t>
            </a:r>
          </a:p>
          <a:p>
            <a:pPr>
              <a:buNone/>
            </a:pPr>
            <a:r>
              <a:rPr lang="en-US" altLang="zh-CN"/>
              <a:t>	一般高级设置中的像素长宽比设置为方形像素</a:t>
            </a:r>
          </a:p>
          <a:p>
            <a:pPr>
              <a:buFont typeface="Wingdings" panose="05000000000000000000" pitchFamily="2" charset="2"/>
              <a:buChar char=""/>
            </a:pPr>
            <a:r>
              <a:rPr lang="en-US" altLang="zh-CN"/>
              <a:t>在新建完成后，标签栏会显示刚才设定的名称、显示比例、颜色模式、长宽比</a:t>
            </a:r>
          </a:p>
          <a:p>
            <a:pPr>
              <a:buFont typeface="Wingdings" panose="05000000000000000000" pitchFamily="2" charset="2"/>
              <a:buChar char=""/>
            </a:pPr>
            <a:r>
              <a:rPr lang="en-US" altLang="zh-CN"/>
              <a:t>在文档创建之后也可以进行文档大小和像素等的修改，点击图像--&gt;图像大小进行修改</a:t>
            </a:r>
          </a:p>
          <a:p>
            <a:pPr>
              <a:buFont typeface="Wingdings" panose="05000000000000000000" pitchFamily="2" charset="2"/>
              <a:buChar char=""/>
            </a:pPr>
            <a:r>
              <a:rPr lang="en-US" altLang="zh-CN"/>
              <a:t>画面的总像素值：</a:t>
            </a:r>
          </a:p>
          <a:p>
            <a:pPr>
              <a:buNone/>
            </a:pPr>
            <a:r>
              <a:rPr lang="en-US" altLang="zh-CN"/>
              <a:t>		=宽度像素值*高度像素值</a:t>
            </a:r>
          </a:p>
          <a:p>
            <a:pPr>
              <a:buNone/>
            </a:pPr>
            <a:r>
              <a:rPr lang="en-US" altLang="zh-CN"/>
              <a:t>		=长(英寸)*宽*分辨率*分辨率</a:t>
            </a:r>
          </a:p>
          <a:p>
            <a:pPr>
              <a:buNone/>
            </a:pPr>
            <a:r>
              <a:rPr lang="en-US" altLang="zh-CN"/>
              <a:t>	</a:t>
            </a:r>
          </a:p>
          <a:p>
            <a:pPr>
              <a:buNone/>
            </a:pPr>
            <a:endParaRPr lang="en-US" altLang="en-US"/>
          </a:p>
          <a:p>
            <a:pPr>
              <a:buNone/>
            </a:pPr>
            <a:r>
              <a:rPr lang="en-US" altLang="en-US"/>
              <a: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vert="horz" wrap="square" lIns="90333" tIns="44376" rIns="90333" bIns="44376" anchor="b"/>
          <a:lstStyle/>
          <a:p>
            <a:r>
              <a:rPr lang="en-US" altLang="zh-CN"/>
              <a:t>PhotoShop</a:t>
            </a:r>
            <a:r>
              <a:rPr lang="en-US" altLang="en-US"/>
              <a:t>历史工具</a:t>
            </a:r>
          </a:p>
        </p:txBody>
      </p:sp>
      <p:sp>
        <p:nvSpPr>
          <p:cNvPr id="46082" name="内容占位符 2"/>
          <p:cNvSpPr>
            <a:spLocks noGrp="1"/>
          </p:cNvSpPr>
          <p:nvPr>
            <p:ph idx="1"/>
          </p:nvPr>
        </p:nvSpPr>
        <p:spPr/>
        <p:txBody>
          <a:bodyPr vert="horz" wrap="square" lIns="90050" tIns="45024" rIns="90050" bIns="45024" anchor="t"/>
          <a:lstStyle/>
          <a:p>
            <a:r>
              <a:rPr lang="en-US" altLang="en-US"/>
              <a:t>历史工具：窗口--&gt;历史记录：出现历史记录面板</a:t>
            </a:r>
          </a:p>
          <a:p>
            <a:pPr>
              <a:buNone/>
            </a:pPr>
            <a:r>
              <a:rPr lang="en-US" altLang="zh-CN"/>
              <a:t>	最上方是原始图片，接下来是记录的每一步的操作，最下方三个按钮：</a:t>
            </a:r>
          </a:p>
          <a:p>
            <a:pPr lvl="3">
              <a:buFont typeface="Wingdings" panose="05000000000000000000" pitchFamily="2" charset="2"/>
              <a:buChar char=""/>
            </a:pPr>
            <a:r>
              <a:rPr lang="en-US" altLang="zh-CN" sz="1800"/>
              <a:t>从当前状态建立新文档</a:t>
            </a:r>
          </a:p>
          <a:p>
            <a:pPr lvl="3">
              <a:buFont typeface="Wingdings" panose="05000000000000000000" pitchFamily="2" charset="2"/>
              <a:buChar char=""/>
            </a:pPr>
            <a:r>
              <a:rPr lang="en-US" altLang="zh-CN" sz="1800"/>
              <a:t>创建新快照</a:t>
            </a:r>
          </a:p>
          <a:p>
            <a:pPr lvl="3">
              <a:buFont typeface="Wingdings" panose="05000000000000000000" pitchFamily="2" charset="2"/>
              <a:buChar char=""/>
            </a:pPr>
            <a:r>
              <a:rPr lang="en-US" altLang="zh-CN" sz="1800"/>
              <a:t>删除当前状态</a:t>
            </a:r>
          </a:p>
          <a:p>
            <a:pPr lvl="3">
              <a:spcBef>
                <a:spcPts val="500"/>
              </a:spcBef>
              <a:spcAft>
                <a:spcPts val="500"/>
              </a:spcAft>
              <a:buNone/>
            </a:pPr>
            <a:r>
              <a:rPr lang="en-US" altLang="zh-CN" sz="1800"/>
              <a:t>历史记录面板从上到下为执行操作的时间，只需要点击某个历史记录就可以回到当时的状态</a:t>
            </a:r>
          </a:p>
          <a:p>
            <a:pPr>
              <a:buNone/>
            </a:pPr>
            <a:r>
              <a:rPr lang="en-US" altLang="en-US"/>
              <a:t>   </a:t>
            </a:r>
          </a:p>
          <a:p>
            <a:pPr>
              <a:buNone/>
            </a:pPr>
            <a:endParaRPr lang="en-US" altLang="en-US"/>
          </a:p>
          <a:p>
            <a:pPr>
              <a:buNone/>
            </a:pPr>
            <a:r>
              <a:rPr lang="en-US" altLang="en-US"/>
              <a: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p:txBody>
          <a:bodyPr vert="horz" wrap="square" lIns="90333" tIns="44376" rIns="90333" bIns="44376" anchor="b"/>
          <a:lstStyle/>
          <a:p>
            <a:r>
              <a:rPr lang="en-US" altLang="zh-CN"/>
              <a:t>PhotoShop</a:t>
            </a:r>
            <a:r>
              <a:rPr lang="en-US" altLang="en-US"/>
              <a:t>移动工具</a:t>
            </a:r>
          </a:p>
        </p:txBody>
      </p:sp>
      <p:sp>
        <p:nvSpPr>
          <p:cNvPr id="47106" name="内容占位符 2"/>
          <p:cNvSpPr>
            <a:spLocks noGrp="1"/>
          </p:cNvSpPr>
          <p:nvPr>
            <p:ph idx="1"/>
          </p:nvPr>
        </p:nvSpPr>
        <p:spPr/>
        <p:txBody>
          <a:bodyPr vert="horz" wrap="square" lIns="90050" tIns="45024" rIns="90050" bIns="45024" anchor="t"/>
          <a:lstStyle/>
          <a:p>
            <a:r>
              <a:rPr lang="en-US" altLang="en-US"/>
              <a:t>移动工具(快捷键V/ctrl键按住不放)</a:t>
            </a:r>
          </a:p>
          <a:p>
            <a:pPr>
              <a:buNone/>
            </a:pPr>
            <a:r>
              <a:rPr lang="en-US" altLang="zh-CN"/>
              <a:t>	</a:t>
            </a:r>
            <a:r>
              <a:rPr lang="en-US" altLang="zh-CN" sz="1800"/>
              <a:t>可以将图层元素通过拖拽到其他图层，原图层元素还存在，只是复制到移动到的图层，移动工具针对整个图层</a:t>
            </a:r>
            <a:r>
              <a:rPr lang="en-US" altLang="en-US" sz="1800"/>
              <a:t>：</a:t>
            </a:r>
          </a:p>
          <a:p>
            <a:pPr lvl="3">
              <a:buFont typeface="Wingdings" panose="05000000000000000000" pitchFamily="2" charset="2"/>
              <a:buChar char=""/>
            </a:pPr>
            <a:r>
              <a:rPr lang="en-US" altLang="zh-CN" sz="1800"/>
              <a:t>拖拽的位置根据鼠标释放位置决定</a:t>
            </a:r>
          </a:p>
          <a:p>
            <a:pPr lvl="3">
              <a:buFont typeface="Wingdings" panose="05000000000000000000" pitchFamily="2" charset="2"/>
              <a:buChar char=""/>
            </a:pPr>
            <a:r>
              <a:rPr lang="en-US" altLang="zh-CN" sz="1800"/>
              <a:t>如果想要将图片放到其原图片中的位置上，在拖动结束之前(松开鼠标之前)，按下shift键；当两张图片大小不相同时，按下shift键会将图片自动居中</a:t>
            </a:r>
          </a:p>
          <a:p>
            <a:pPr lvl="3">
              <a:buFont typeface="Wingdings" panose="05000000000000000000" pitchFamily="2" charset="2"/>
              <a:buChar char=""/>
            </a:pPr>
            <a:r>
              <a:rPr lang="en-US" altLang="zh-CN" sz="1800"/>
              <a:t>如果目标图片中包含选区，按下shift键会将图片放到选区中间</a:t>
            </a:r>
          </a:p>
          <a:p>
            <a:pPr lvl="3">
              <a:buFont typeface="Wingdings" panose="05000000000000000000" pitchFamily="2" charset="2"/>
              <a:buChar char=""/>
            </a:pPr>
            <a:endParaRPr lang="en-US" altLang="zh-CN" sz="1800"/>
          </a:p>
          <a:p>
            <a:pPr lvl="3">
              <a:spcBef>
                <a:spcPts val="500"/>
              </a:spcBef>
              <a:spcAft>
                <a:spcPts val="500"/>
              </a:spcAft>
              <a:buNone/>
            </a:pPr>
            <a:r>
              <a:rPr lang="en-US" altLang="zh-CN" sz="1800"/>
              <a:t>可以选择多个图层一起移动：当删除了背景图层时，可以用鼠标进行框选，选中的图层可以一起移动</a:t>
            </a:r>
          </a:p>
          <a:p>
            <a:pPr>
              <a:buNone/>
            </a:pPr>
            <a:r>
              <a:rPr lang="en-US" altLang="en-US"/>
              <a:t>   </a:t>
            </a:r>
          </a:p>
          <a:p>
            <a:pPr>
              <a:buNone/>
            </a:pPr>
            <a:endParaRPr lang="en-US" altLang="en-US"/>
          </a:p>
          <a:p>
            <a:pPr>
              <a:buNone/>
            </a:pPr>
            <a:r>
              <a:rPr lang="en-US" altLang="en-US"/>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p:cNvSpPr>
          <p:nvPr>
            <p:ph type="title"/>
          </p:nvPr>
        </p:nvSpPr>
        <p:spPr/>
        <p:txBody>
          <a:bodyPr vert="horz" wrap="square" lIns="90333" tIns="44376" rIns="90333" bIns="44376" anchor="b"/>
          <a:lstStyle/>
          <a:p>
            <a:r>
              <a:rPr lang="en-US" altLang="zh-CN"/>
              <a:t>PhotoShop</a:t>
            </a:r>
            <a:r>
              <a:rPr lang="en-US" altLang="en-US"/>
              <a:t>选框工具</a:t>
            </a:r>
          </a:p>
        </p:txBody>
      </p:sp>
      <p:sp>
        <p:nvSpPr>
          <p:cNvPr id="48130" name="内容占位符 2"/>
          <p:cNvSpPr>
            <a:spLocks noGrp="1"/>
          </p:cNvSpPr>
          <p:nvPr>
            <p:ph idx="1"/>
          </p:nvPr>
        </p:nvSpPr>
        <p:spPr/>
        <p:txBody>
          <a:bodyPr vert="horz" wrap="square" lIns="90050" tIns="45024" rIns="90050" bIns="45024" anchor="t"/>
          <a:lstStyle/>
          <a:p>
            <a:r>
              <a:rPr lang="en-US" altLang="en-US"/>
              <a:t>选框工具</a:t>
            </a:r>
          </a:p>
          <a:p>
            <a:pPr>
              <a:buNone/>
            </a:pPr>
            <a:r>
              <a:rPr lang="en-US" altLang="zh-CN"/>
              <a:t>选区：一个封闭的游动虚线区域，可以对图片的某一部分的像素等进行调整</a:t>
            </a:r>
            <a:r>
              <a:rPr lang="en-US" altLang="en-US"/>
              <a:t>  ；</a:t>
            </a:r>
          </a:p>
          <a:p>
            <a:pPr>
              <a:buNone/>
            </a:pPr>
            <a:r>
              <a:rPr lang="en-US" altLang="en-US"/>
              <a:t>选区的作用不但可以保护图像，修改图像，还可以分离图像。</a:t>
            </a:r>
          </a:p>
          <a:p>
            <a:pPr>
              <a:buFont typeface="Wingdings" panose="05000000000000000000" pitchFamily="2" charset="2"/>
              <a:buAutoNum type="arabicPeriod"/>
            </a:pPr>
            <a:r>
              <a:rPr lang="en-US" altLang="zh-CN"/>
              <a:t>取消选区：ctrl+D/点击选区外的部分</a:t>
            </a:r>
          </a:p>
          <a:p>
            <a:pPr>
              <a:buFont typeface="Wingdings" panose="05000000000000000000" pitchFamily="2" charset="2"/>
              <a:buAutoNum type="arabicPeriod"/>
            </a:pPr>
            <a:r>
              <a:rPr lang="en-US" altLang="en-US"/>
              <a:t>重新选区：ctrl+shift+D(将刚才取消的选区重新显示)</a:t>
            </a:r>
          </a:p>
          <a:p>
            <a:pPr>
              <a:buFont typeface="Wingdings" panose="05000000000000000000" pitchFamily="2" charset="2"/>
              <a:buAutoNum type="arabicPeriod"/>
            </a:pPr>
            <a:r>
              <a:rPr lang="en-US" altLang="en-US"/>
              <a:t>隐藏选区：ctrl+H，只是隐藏了蚂蚁虚线，但是选区依然存在 </a:t>
            </a:r>
          </a:p>
          <a:p>
            <a:pPr>
              <a:buNone/>
            </a:pPr>
            <a:endParaRPr lang="en-US" altLang="en-US"/>
          </a:p>
          <a:p>
            <a:pPr>
              <a:buNone/>
            </a:pPr>
            <a:r>
              <a:rPr lang="en-US" altLang="en-US"/>
              <a: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p:txBody>
          <a:bodyPr vert="horz" wrap="square" lIns="90333" tIns="44376" rIns="90333" bIns="44376" anchor="b"/>
          <a:lstStyle/>
          <a:p>
            <a:r>
              <a:rPr lang="en-US" altLang="zh-CN"/>
              <a:t>PhotoShop</a:t>
            </a:r>
            <a:r>
              <a:rPr lang="en-US" altLang="en-US"/>
              <a:t>套索工具</a:t>
            </a:r>
          </a:p>
        </p:txBody>
      </p:sp>
      <p:sp>
        <p:nvSpPr>
          <p:cNvPr id="49154" name="内容占位符 2"/>
          <p:cNvSpPr>
            <a:spLocks noGrp="1"/>
          </p:cNvSpPr>
          <p:nvPr>
            <p:ph idx="1"/>
          </p:nvPr>
        </p:nvSpPr>
        <p:spPr/>
        <p:txBody>
          <a:bodyPr vert="horz" wrap="square" lIns="90050" tIns="45024" rIns="90050" bIns="45024" anchor="t"/>
          <a:lstStyle/>
          <a:p>
            <a:r>
              <a:rPr lang="en-US" altLang="en-US"/>
              <a:t>套索工具</a:t>
            </a:r>
          </a:p>
          <a:p>
            <a:pPr>
              <a:buNone/>
            </a:pPr>
            <a:r>
              <a:rPr lang="en-US" altLang="en-US"/>
              <a:t>可以选取任意一块选区，灵活快速，但是不够准确，可以不封闭</a:t>
            </a:r>
          </a:p>
          <a:p>
            <a:pPr lvl="2">
              <a:buFont typeface="Wingdings" panose="05000000000000000000" pitchFamily="2" charset="2"/>
              <a:buChar char=""/>
            </a:pPr>
            <a:r>
              <a:rPr lang="en-US" altLang="en-US" sz="1800"/>
              <a:t>多边形套索工具必须闭合，在未闭合情况下，鼠标不能再选择其他工具</a:t>
            </a:r>
          </a:p>
          <a:p>
            <a:pPr lvl="2">
              <a:buFont typeface="Wingdings" panose="05000000000000000000" pitchFamily="2" charset="2"/>
              <a:buChar char=""/>
            </a:pPr>
            <a:r>
              <a:rPr lang="en-US" altLang="en-US" sz="1800"/>
              <a:t>删除键(backspace/delete键)可以后退一步，esc完全取消</a:t>
            </a:r>
          </a:p>
          <a:p>
            <a:pPr lvl="2">
              <a:buFont typeface="Wingdings" panose="05000000000000000000" pitchFamily="2" charset="2"/>
              <a:buChar char=""/>
            </a:pPr>
            <a:r>
              <a:rPr lang="en-US" altLang="en-US" sz="1800"/>
              <a:t>快速闭合：鼠标双击/ctrl+鼠标左键/直接回车(鼠标移动到起点时会出现一个小圆圈进行提示) </a:t>
            </a:r>
          </a:p>
          <a:p>
            <a:pPr>
              <a:buNone/>
            </a:pPr>
            <a:endParaRPr lang="en-US" altLang="en-US"/>
          </a:p>
          <a:p>
            <a:pPr>
              <a:buNone/>
            </a:pPr>
            <a:r>
              <a:rPr lang="en-US" altLang="en-US"/>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p:cNvSpPr>
          <p:nvPr>
            <p:ph type="title"/>
          </p:nvPr>
        </p:nvSpPr>
        <p:spPr/>
        <p:txBody>
          <a:bodyPr vert="horz" wrap="square" lIns="90333" tIns="44376" rIns="90333" bIns="44376" anchor="b"/>
          <a:lstStyle/>
          <a:p>
            <a:r>
              <a:rPr lang="en-US" altLang="zh-CN"/>
              <a:t>Axure</a:t>
            </a:r>
            <a:r>
              <a:rPr lang="en-US" altLang="en-US"/>
              <a:t>的安装</a:t>
            </a:r>
          </a:p>
        </p:txBody>
      </p:sp>
      <p:sp>
        <p:nvSpPr>
          <p:cNvPr id="13314" name="内容占位符 2"/>
          <p:cNvSpPr>
            <a:spLocks noGrp="1"/>
          </p:cNvSpPr>
          <p:nvPr>
            <p:ph idx="1"/>
          </p:nvPr>
        </p:nvSpPr>
        <p:spPr/>
        <p:txBody>
          <a:bodyPr vert="horz" wrap="square" lIns="90050" tIns="45024" rIns="90050" bIns="45024" anchor="t"/>
          <a:lstStyle/>
          <a:p>
            <a:r>
              <a:rPr lang="zh-CN" altLang="en-US"/>
              <a:t>软件工具</a:t>
            </a:r>
          </a:p>
          <a:p>
            <a:pPr>
              <a:buNone/>
            </a:pPr>
            <a:r>
              <a:rPr lang="en-US" altLang="zh-CN"/>
              <a:t> 	Axure RP 8</a:t>
            </a:r>
          </a:p>
          <a:p>
            <a:r>
              <a:rPr lang="zh-CN" altLang="en-US"/>
              <a:t>安装方法</a:t>
            </a:r>
          </a:p>
          <a:p>
            <a:pPr>
              <a:buNone/>
            </a:pPr>
            <a:r>
              <a:rPr lang="zh-CN" altLang="en-US"/>
              <a:t>          详情参见安装说明</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p:txBody>
          <a:bodyPr vert="horz" wrap="square" lIns="90333" tIns="44376" rIns="90333" bIns="44376" anchor="b"/>
          <a:lstStyle/>
          <a:p>
            <a:r>
              <a:rPr lang="en-US" altLang="zh-CN"/>
              <a:t>PhotoShop</a:t>
            </a:r>
            <a:r>
              <a:rPr lang="en-US" altLang="en-US"/>
              <a:t>魔棒工具</a:t>
            </a:r>
          </a:p>
        </p:txBody>
      </p:sp>
      <p:sp>
        <p:nvSpPr>
          <p:cNvPr id="50178" name="内容占位符 2"/>
          <p:cNvSpPr>
            <a:spLocks noGrp="1"/>
          </p:cNvSpPr>
          <p:nvPr>
            <p:ph idx="1"/>
          </p:nvPr>
        </p:nvSpPr>
        <p:spPr/>
        <p:txBody>
          <a:bodyPr vert="horz" wrap="square" lIns="90050" tIns="45024" rIns="90050" bIns="45024" anchor="t"/>
          <a:lstStyle/>
          <a:p>
            <a:r>
              <a:rPr lang="zh-CN" altLang="en-US"/>
              <a:t>魔棒工具</a:t>
            </a:r>
          </a:p>
          <a:p>
            <a:pPr>
              <a:buNone/>
            </a:pPr>
            <a:r>
              <a:rPr lang="zh-CN" altLang="en-US"/>
              <a:t>魔棒工具可以快速将颜色相近的区域变成选区，但也有一定的局限性，只是对像素的颜色进行计算，对于一些过渡色不能清晰的选择</a:t>
            </a:r>
          </a:p>
          <a:p>
            <a:pPr>
              <a:buNone/>
            </a:pPr>
            <a:r>
              <a:rPr lang="zh-CN" altLang="en-US"/>
              <a:t>		按住shift键增加选区</a:t>
            </a:r>
          </a:p>
          <a:p>
            <a:pPr>
              <a:buNone/>
            </a:pPr>
            <a:r>
              <a:rPr lang="zh-CN" altLang="en-US"/>
              <a:t>		按住alt键减少选区</a:t>
            </a:r>
          </a:p>
          <a:p>
            <a:pPr>
              <a:buNone/>
            </a:pPr>
            <a:r>
              <a:rPr lang="zh-CN" altLang="en-US"/>
              <a:t>魔棒工具只能选取颜色界限明显的一些图片，所以对于一些照片划分并不完美</a:t>
            </a:r>
          </a:p>
          <a:p>
            <a:pPr>
              <a:buNone/>
            </a:pPr>
            <a:r>
              <a:rPr lang="zh-CN" altLang="en-US"/>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p:cNvSpPr>
          <p:nvPr>
            <p:ph type="title"/>
          </p:nvPr>
        </p:nvSpPr>
        <p:spPr/>
        <p:txBody>
          <a:bodyPr vert="horz" wrap="square" lIns="90333" tIns="44376" rIns="90333" bIns="44376" anchor="b"/>
          <a:lstStyle/>
          <a:p>
            <a:r>
              <a:rPr lang="en-US" altLang="zh-CN"/>
              <a:t>PhotoShop</a:t>
            </a:r>
            <a:r>
              <a:rPr lang="en-US" altLang="en-US"/>
              <a:t>快速选择工具</a:t>
            </a:r>
          </a:p>
        </p:txBody>
      </p:sp>
      <p:sp>
        <p:nvSpPr>
          <p:cNvPr id="51202" name="内容占位符 2"/>
          <p:cNvSpPr>
            <a:spLocks noGrp="1"/>
          </p:cNvSpPr>
          <p:nvPr>
            <p:ph idx="1"/>
          </p:nvPr>
        </p:nvSpPr>
        <p:spPr/>
        <p:txBody>
          <a:bodyPr vert="horz" wrap="square" lIns="90050" tIns="45024" rIns="90050" bIns="45024" anchor="t"/>
          <a:lstStyle/>
          <a:p>
            <a:r>
              <a:rPr lang="zh-CN" altLang="en-US"/>
              <a:t>快速选择工具</a:t>
            </a:r>
          </a:p>
          <a:p>
            <a:pPr>
              <a:buNone/>
            </a:pPr>
            <a:r>
              <a:rPr lang="zh-CN" altLang="en-US"/>
              <a:t>选项栏：</a:t>
            </a:r>
          </a:p>
          <a:p>
            <a:pPr>
              <a:buNone/>
            </a:pPr>
            <a:r>
              <a:rPr lang="zh-CN" altLang="en-US"/>
              <a:t>		三种方式：正常、添加(按住shift键可切换)、去除(按住alt键可切换)</a:t>
            </a:r>
          </a:p>
          <a:p>
            <a:pPr>
              <a:buNone/>
            </a:pPr>
            <a:r>
              <a:rPr lang="zh-CN" altLang="en-US"/>
              <a:t>		画笔选项：可以调节画笔的大小，硬度、间距等</a:t>
            </a:r>
          </a:p>
          <a:p>
            <a:pPr>
              <a:buNone/>
            </a:pPr>
            <a:r>
              <a:rPr lang="zh-CN" altLang="en-US"/>
              <a:t>			.画笔的大小代表可以识别的范围，快捷键是[/]（左右中括号）</a:t>
            </a:r>
          </a:p>
          <a:p>
            <a:pPr>
              <a:buNone/>
            </a:pPr>
            <a:r>
              <a:rPr lang="zh-CN" altLang="en-US"/>
              <a:t>			.画笔的硬度是指边距的识别能力，快捷键是shift+左右中括号</a:t>
            </a:r>
          </a:p>
          <a:p>
            <a:pPr>
              <a:buNone/>
            </a:pPr>
            <a:r>
              <a:rPr lang="zh-CN" altLang="en-US"/>
              <a:t>			.间距是识别的连贯程度</a:t>
            </a:r>
          </a:p>
          <a:p>
            <a:pPr>
              <a:buNone/>
            </a:pPr>
            <a:r>
              <a:rPr lang="zh-CN" altLang="en-US"/>
              <a:t>	自动增强：勾选后识别边缘的能力更强</a:t>
            </a:r>
          </a:p>
          <a:p>
            <a:pPr>
              <a:buNone/>
            </a:pPr>
            <a:r>
              <a:rPr lang="zh-CN" altLang="en-US"/>
              <a:t>	调整边缘：可以使选区边缘更加圆润</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vert="horz" wrap="square" lIns="90333" tIns="44376" rIns="90333" bIns="44376" anchor="b"/>
          <a:lstStyle/>
          <a:p>
            <a:r>
              <a:rPr lang="en-US" altLang="zh-CN"/>
              <a:t>PhotoShop</a:t>
            </a:r>
            <a:r>
              <a:rPr lang="en-US" altLang="en-US"/>
              <a:t>图章工具</a:t>
            </a:r>
          </a:p>
        </p:txBody>
      </p:sp>
      <p:sp>
        <p:nvSpPr>
          <p:cNvPr id="52226" name="内容占位符 2"/>
          <p:cNvSpPr>
            <a:spLocks noGrp="1"/>
          </p:cNvSpPr>
          <p:nvPr>
            <p:ph idx="1"/>
          </p:nvPr>
        </p:nvSpPr>
        <p:spPr/>
        <p:txBody>
          <a:bodyPr vert="horz" wrap="square" lIns="90050" tIns="45024" rIns="90050" bIns="45024" anchor="t"/>
          <a:lstStyle/>
          <a:p>
            <a:r>
              <a:rPr lang="zh-CN" altLang="en-US"/>
              <a:t>仿制图章工具</a:t>
            </a:r>
          </a:p>
          <a:p>
            <a:pPr>
              <a:buNone/>
            </a:pPr>
            <a:r>
              <a:rPr lang="en-US" altLang="zh-CN"/>
              <a:t>	</a:t>
            </a:r>
            <a:r>
              <a:rPr lang="zh-CN" altLang="en-US"/>
              <a:t>按住alt键，鼠标变成图章形状既可以选择想要仿制的图章模型了</a:t>
            </a:r>
          </a:p>
          <a:p>
            <a:pPr>
              <a:buNone/>
            </a:pPr>
            <a:r>
              <a:rPr lang="zh-CN" altLang="en-US"/>
              <a:t>	对齐：勾选之后保证松开鼠标之后再次操作也是从源点进行涂抹</a:t>
            </a:r>
          </a:p>
          <a:p>
            <a:pPr>
              <a:buNone/>
            </a:pPr>
            <a:r>
              <a:rPr lang="zh-CN" altLang="en-US"/>
              <a:t>			不勾选每次松开鼠标都是从新开始涂抹</a:t>
            </a:r>
          </a:p>
          <a:p>
            <a:pPr>
              <a:buNone/>
            </a:pPr>
            <a:endParaRPr lang="zh-CN" altLang="en-US"/>
          </a:p>
          <a:p>
            <a:r>
              <a:rPr lang="zh-CN" altLang="en-US"/>
              <a:t>图案图章工具</a:t>
            </a:r>
          </a:p>
          <a:p>
            <a:pPr marL="228600" lvl="1" indent="0">
              <a:buNone/>
            </a:pPr>
            <a:r>
              <a:rPr lang="en-US" altLang="zh-CN" sz="1800"/>
              <a:t>	</a:t>
            </a:r>
            <a:r>
              <a:rPr lang="zh-CN" altLang="en-US"/>
              <a:t>用法与仿制图章工具类似，直接在图片上画图章，需要选取图章样式，将该样式画在图片上</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p:txBody>
          <a:bodyPr vert="horz" wrap="square" lIns="90333" tIns="44376" rIns="90333" bIns="44376" anchor="b"/>
          <a:lstStyle/>
          <a:p>
            <a:r>
              <a:rPr lang="en-US" altLang="zh-CN"/>
              <a:t>PhotoShop</a:t>
            </a:r>
            <a:r>
              <a:rPr lang="en-US" altLang="en-US"/>
              <a:t>裁剪工具</a:t>
            </a:r>
          </a:p>
        </p:txBody>
      </p:sp>
      <p:sp>
        <p:nvSpPr>
          <p:cNvPr id="53250" name="内容占位符 2"/>
          <p:cNvSpPr>
            <a:spLocks noGrp="1"/>
          </p:cNvSpPr>
          <p:nvPr>
            <p:ph idx="1"/>
          </p:nvPr>
        </p:nvSpPr>
        <p:spPr/>
        <p:txBody>
          <a:bodyPr vert="horz" wrap="square" lIns="90050" tIns="45024" rIns="90050" bIns="45024" anchor="t"/>
          <a:lstStyle/>
          <a:p>
            <a:r>
              <a:rPr lang="en-US" altLang="en-US"/>
              <a:t>裁剪工具</a:t>
            </a:r>
          </a:p>
          <a:p>
            <a:pPr>
              <a:buNone/>
            </a:pPr>
            <a:r>
              <a:rPr lang="en-US" altLang="zh-CN"/>
              <a:t>	裁剪工具可以对图像进行裁剪，重新定义画布大小</a:t>
            </a:r>
          </a:p>
          <a:p>
            <a:pPr>
              <a:buNone/>
            </a:pPr>
            <a:r>
              <a:rPr lang="en-US" altLang="zh-CN"/>
              <a:t>	选择该工具之后，在画面上单击并拖出一个矩形定界框，按下回车键，就可以将定界框之外的图像裁剪掉。</a:t>
            </a:r>
          </a:p>
          <a:p>
            <a:pPr>
              <a:buNone/>
            </a:pPr>
            <a:r>
              <a:rPr lang="en-US" altLang="zh-CN"/>
              <a:t>	裁剪完成需要进行确认裁剪操作，可以直接按回车确认裁剪，再点击回车键，会将当前画布再次出现裁剪框</a:t>
            </a:r>
          </a:p>
          <a:p>
            <a:pPr>
              <a:buNone/>
            </a:pPr>
            <a:r>
              <a:rPr lang="en-US" altLang="zh-CN"/>
              <a:t>	结合shift键拖动裁剪标记，保存原比例裁剪</a:t>
            </a:r>
          </a:p>
          <a:p>
            <a:pPr>
              <a:buNone/>
            </a:pPr>
            <a:r>
              <a:rPr lang="en-US" altLang="zh-CN"/>
              <a:t>	裁切命令:图像--&gt;裁切：可以根据边框自动裁切画布</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p:txBody>
          <a:bodyPr vert="horz" wrap="square" lIns="90333" tIns="44376" rIns="90333" bIns="44376" anchor="b"/>
          <a:lstStyle/>
          <a:p>
            <a:r>
              <a:rPr lang="en-US" altLang="zh-CN"/>
              <a:t>PhotoShop</a:t>
            </a:r>
            <a:r>
              <a:rPr lang="en-US" altLang="en-US"/>
              <a:t>切片</a:t>
            </a:r>
          </a:p>
        </p:txBody>
      </p:sp>
      <p:sp>
        <p:nvSpPr>
          <p:cNvPr id="54274" name="内容占位符 2"/>
          <p:cNvSpPr>
            <a:spLocks noGrp="1"/>
          </p:cNvSpPr>
          <p:nvPr>
            <p:ph idx="1"/>
          </p:nvPr>
        </p:nvSpPr>
        <p:spPr/>
        <p:txBody>
          <a:bodyPr vert="horz" wrap="square" lIns="90050" tIns="45024" rIns="90050" bIns="45024" anchor="t"/>
          <a:lstStyle/>
          <a:p>
            <a:r>
              <a:rPr lang="zh-CN" altLang="en-US"/>
              <a:t>切片工具</a:t>
            </a:r>
          </a:p>
          <a:p>
            <a:pPr>
              <a:buNone/>
            </a:pPr>
            <a:r>
              <a:rPr lang="zh-CN" altLang="en-US"/>
              <a:t>          位置</a:t>
            </a:r>
            <a:r>
              <a:rPr lang="en-US" altLang="zh-CN"/>
              <a:t>	</a:t>
            </a:r>
            <a:r>
              <a:rPr lang="zh-CN" altLang="en-US"/>
              <a:t>是工具箱中裁切工具组中的第三个，类似一把小刀</a:t>
            </a:r>
          </a:p>
          <a:p>
            <a:pPr>
              <a:buNone/>
            </a:pPr>
            <a:r>
              <a:rPr lang="zh-CN" altLang="en-US"/>
              <a:t>          </a:t>
            </a:r>
            <a:r>
              <a:rPr lang="en-US" altLang="zh-CN"/>
              <a:t>	       	</a:t>
            </a:r>
            <a:r>
              <a:rPr lang="zh-CN" altLang="en-US"/>
              <a:t>可以使用快捷键大写字母  </a:t>
            </a:r>
            <a:r>
              <a:rPr lang="en-US" altLang="zh-CN"/>
              <a:t>“C”</a:t>
            </a:r>
            <a:r>
              <a:rPr lang="zh-CN" altLang="en-US"/>
              <a:t> 快速定位到裁切工作组</a:t>
            </a:r>
          </a:p>
          <a:p>
            <a:pPr>
              <a:buNone/>
            </a:pPr>
            <a:r>
              <a:rPr lang="en-US" altLang="zh-CN"/>
              <a:t>          </a:t>
            </a:r>
            <a:r>
              <a:rPr lang="zh-CN" altLang="en-US"/>
              <a:t>功能</a:t>
            </a:r>
            <a:r>
              <a:rPr lang="en-US" altLang="zh-CN"/>
              <a:t>	</a:t>
            </a:r>
            <a:r>
              <a:rPr lang="zh-CN" altLang="en-US"/>
              <a:t>将设计好的图片中的某一部分截取出来，供网页制作使用</a:t>
            </a:r>
          </a:p>
          <a:p>
            <a:r>
              <a:rPr lang="zh-CN" altLang="en-US"/>
              <a:t>切片选择工具</a:t>
            </a:r>
          </a:p>
          <a:p>
            <a:pPr>
              <a:buNone/>
            </a:pPr>
            <a:r>
              <a:rPr lang="zh-CN" altLang="en-US">
                <a:sym typeface="宋体" panose="02010600030101010101" pitchFamily="2" charset="-122"/>
              </a:rPr>
              <a:t>          位置</a:t>
            </a:r>
            <a:r>
              <a:rPr lang="en-US" altLang="zh-CN">
                <a:sym typeface="宋体" panose="02010600030101010101" pitchFamily="2" charset="-122"/>
              </a:rPr>
              <a:t>	</a:t>
            </a:r>
            <a:r>
              <a:rPr lang="zh-CN" altLang="en-US">
                <a:sym typeface="宋体" panose="02010600030101010101" pitchFamily="2" charset="-122"/>
              </a:rPr>
              <a:t>是工具箱中裁切工具组中的第四个</a:t>
            </a:r>
            <a:endParaRPr lang="zh-CN" altLang="en-US"/>
          </a:p>
          <a:p>
            <a:pPr>
              <a:buNone/>
            </a:pPr>
            <a:r>
              <a:rPr lang="zh-CN" altLang="en-US">
                <a:sym typeface="宋体" panose="02010600030101010101" pitchFamily="2" charset="-122"/>
              </a:rPr>
              <a:t>          功能</a:t>
            </a:r>
            <a:r>
              <a:rPr lang="en-US" altLang="zh-CN">
                <a:sym typeface="宋体" panose="02010600030101010101" pitchFamily="2" charset="-122"/>
              </a:rPr>
              <a:t>	</a:t>
            </a:r>
            <a:r>
              <a:rPr lang="zh-CN" altLang="en-US">
                <a:sym typeface="宋体" panose="02010600030101010101" pitchFamily="2" charset="-122"/>
              </a:rPr>
              <a:t>调整之前选好的切片框的大小</a:t>
            </a:r>
            <a:endParaRPr lang="zh-CN" altLang="en-US"/>
          </a:p>
          <a:p>
            <a:pPr>
              <a:buNone/>
            </a:pPr>
            <a:endParaRPr lang="zh-CN" altLang="en-US"/>
          </a:p>
          <a:p>
            <a:pPr>
              <a:buNone/>
            </a:pPr>
            <a:r>
              <a:rPr lang="zh-CN" altLang="en-US"/>
              <a:t>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p:nvPr>
        </p:nvSpPr>
        <p:spPr/>
        <p:txBody>
          <a:bodyPr vert="horz" wrap="square" lIns="90333" tIns="44376" rIns="90333" bIns="44376" anchor="b"/>
          <a:lstStyle/>
          <a:p>
            <a:r>
              <a:rPr lang="en-US" altLang="zh-CN"/>
              <a:t>PhotoShop</a:t>
            </a:r>
            <a:r>
              <a:rPr lang="en-US" altLang="en-US"/>
              <a:t>关闭方式</a:t>
            </a:r>
          </a:p>
        </p:txBody>
      </p:sp>
      <p:sp>
        <p:nvSpPr>
          <p:cNvPr id="55298" name="内容占位符 2"/>
          <p:cNvSpPr>
            <a:spLocks noGrp="1"/>
          </p:cNvSpPr>
          <p:nvPr>
            <p:ph idx="1"/>
          </p:nvPr>
        </p:nvSpPr>
        <p:spPr>
          <a:xfrm>
            <a:off x="0" y="339725"/>
            <a:ext cx="9144000" cy="5826125"/>
          </a:xfrm>
        </p:spPr>
        <p:txBody>
          <a:bodyPr vert="horz" wrap="square" lIns="90050" tIns="45024" rIns="90050" bIns="45024" anchor="t"/>
          <a:lstStyle/>
          <a:p>
            <a:pPr>
              <a:buNone/>
            </a:pPr>
            <a:endParaRPr lang="en-US" altLang="en-US">
              <a:sym typeface="宋体" panose="02010600030101010101" pitchFamily="2" charset="-122"/>
            </a:endParaRPr>
          </a:p>
          <a:p>
            <a:pPr>
              <a:buFont typeface="Wingdings" panose="05000000000000000000" pitchFamily="2" charset="2"/>
              <a:buChar char=""/>
            </a:pPr>
            <a:r>
              <a:rPr lang="en-US" altLang="en-US"/>
              <a:t>关闭PS的几种方式：</a:t>
            </a:r>
          </a:p>
          <a:p>
            <a:pPr>
              <a:buNone/>
            </a:pPr>
            <a:r>
              <a:rPr lang="en-US" altLang="en-US"/>
              <a:t>		1、右上角的×符号直接关闭</a:t>
            </a:r>
          </a:p>
          <a:p>
            <a:pPr>
              <a:buNone/>
            </a:pPr>
            <a:r>
              <a:rPr lang="en-US" altLang="en-US"/>
              <a:t>		2、点击左上角文件--&gt;退出</a:t>
            </a:r>
          </a:p>
          <a:p>
            <a:pPr>
              <a:buNone/>
            </a:pPr>
            <a:r>
              <a:rPr lang="en-US" altLang="en-US"/>
              <a:t>		3、使用快捷键 ctrl+Q</a:t>
            </a:r>
          </a:p>
          <a:p>
            <a:pPr>
              <a:buNone/>
            </a:pPr>
            <a:r>
              <a:rPr lang="en-US" altLang="en-US"/>
              <a:t>		4、打开windows任务管理器，关闭ps进程(比较粗暴，不建议使用)</a:t>
            </a:r>
          </a:p>
          <a:p>
            <a:pPr>
              <a:buNone/>
            </a:pPr>
            <a:endParaRPr lang="en-US" altLang="en-US"/>
          </a:p>
          <a:p>
            <a:pPr>
              <a:buNone/>
            </a:pPr>
            <a:r>
              <a:rPr lang="en-US" altLang="en-US"/>
              <a:t>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a:xfrm>
            <a:off x="3230563" y="2857500"/>
            <a:ext cx="5307013"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3600" dirty="0">
                <a:solidFill>
                  <a:srgbClr val="CC0099"/>
                </a:solidFill>
                <a:effectLst>
                  <a:outerShdw blurRad="38100" dist="38100" dir="2700000">
                    <a:srgbClr val="C0C0C0"/>
                  </a:outerShdw>
                </a:effectLst>
              </a:rPr>
              <a:t>Html5&amp;CSS3</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a:xfrm>
            <a:off x="3230563" y="2857500"/>
            <a:ext cx="5307013"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3600" dirty="0">
                <a:solidFill>
                  <a:srgbClr val="CC0099"/>
                </a:solidFill>
                <a:effectLst>
                  <a:outerShdw blurRad="38100" dist="38100" dir="2700000">
                    <a:srgbClr val="C0C0C0"/>
                  </a:outerShdw>
                </a:effectLst>
              </a:rPr>
              <a:t>Html5</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050"/>
          <p:cNvSpPr>
            <a:spLocks noGrp="1" noChangeArrowheads="1"/>
          </p:cNvSpPr>
          <p:nvPr>
            <p:ph type="title" idx="4294967295"/>
          </p:nvPr>
        </p:nvSpPr>
        <p:spPr/>
        <p:txBody>
          <a:bodyPr vert="horz" wrap="square" lIns="90333" tIns="44376" rIns="90333" bIns="44376" numCol="1" anchor="b" anchorCtr="0" compatLnSpc="1"/>
          <a:lstStyle/>
          <a:p>
            <a:pPr eaLnBrk="1" hangingPunct="1"/>
            <a:r>
              <a:rPr lang="zh-CN" altLang="en-US" sz="3200">
                <a:effectLst>
                  <a:outerShdw blurRad="38100" dist="38100" dir="2700000">
                    <a:srgbClr val="C0C0C0"/>
                  </a:outerShdw>
                </a:effectLst>
              </a:rPr>
              <a:t/>
            </a:r>
            <a:br>
              <a:rPr lang="zh-CN" altLang="en-US" sz="3200">
                <a:effectLst>
                  <a:outerShdw blurRad="38100" dist="38100" dir="2700000">
                    <a:srgbClr val="C0C0C0"/>
                  </a:outerShdw>
                </a:effectLst>
              </a:rPr>
            </a:br>
            <a:r>
              <a:rPr lang="zh-CN" altLang="en-US" sz="3200">
                <a:effectLst>
                  <a:outerShdw blurRad="38100" dist="38100" dir="2700000">
                    <a:srgbClr val="C0C0C0"/>
                  </a:outerShdw>
                </a:effectLst>
              </a:rPr>
              <a:t/>
            </a:r>
            <a:br>
              <a:rPr lang="zh-CN" altLang="en-US" sz="3200">
                <a:effectLst>
                  <a:outerShdw blurRad="38100" dist="38100" dir="2700000">
                    <a:srgbClr val="C0C0C0"/>
                  </a:outerShdw>
                </a:effectLst>
              </a:rPr>
            </a:br>
            <a:r>
              <a:rPr lang="zh-CN" altLang="en-US" sz="3200">
                <a:effectLst>
                  <a:outerShdw blurRad="38100" dist="38100" dir="2700000">
                    <a:srgbClr val="C0C0C0"/>
                  </a:outerShdw>
                </a:effectLst>
              </a:rPr>
              <a:t/>
            </a:r>
            <a:br>
              <a:rPr lang="zh-CN" altLang="en-US" sz="3200">
                <a:effectLst>
                  <a:outerShdw blurRad="38100" dist="38100" dir="2700000">
                    <a:srgbClr val="C0C0C0"/>
                  </a:outerShdw>
                </a:effectLst>
              </a:rPr>
            </a:br>
            <a:r>
              <a:rPr lang="zh-CN" altLang="en-US" sz="3200">
                <a:effectLst>
                  <a:outerShdw blurRad="38100" dist="38100" dir="2700000">
                    <a:srgbClr val="C0C0C0"/>
                  </a:outerShdw>
                </a:effectLst>
              </a:rPr>
              <a:t/>
            </a:r>
            <a:br>
              <a:rPr lang="zh-CN" altLang="en-US" sz="3200">
                <a:effectLst>
                  <a:outerShdw blurRad="38100" dist="38100" dir="2700000">
                    <a:srgbClr val="C0C0C0"/>
                  </a:outerShdw>
                </a:effectLst>
              </a:rPr>
            </a:br>
            <a:r>
              <a:rPr lang="zh-CN" altLang="en-US">
                <a:effectLst>
                  <a:outerShdw blurRad="38100" dist="38100" dir="2700000">
                    <a:srgbClr val="C0C0C0"/>
                  </a:outerShdw>
                </a:effectLst>
              </a:rPr>
              <a:t>学习目标</a:t>
            </a:r>
          </a:p>
        </p:txBody>
      </p:sp>
      <p:sp>
        <p:nvSpPr>
          <p:cNvPr id="8194" name="Rectangle 2051"/>
          <p:cNvSpPr>
            <a:spLocks noGrp="1"/>
          </p:cNvSpPr>
          <p:nvPr>
            <p:ph type="body" idx="4294967295"/>
          </p:nvPr>
        </p:nvSpPr>
        <p:spPr/>
        <p:txBody>
          <a:bodyPr vert="horz" wrap="square" lIns="90050" tIns="45024" rIns="90050" bIns="45024" anchor="t"/>
          <a:lstStyle/>
          <a:p>
            <a:pPr eaLnBrk="1" hangingPunct="1"/>
            <a:r>
              <a:rPr lang="zh-CN" altLang="en-US"/>
              <a:t> </a:t>
            </a:r>
            <a:r>
              <a:rPr lang="en-US" altLang="zh-CN"/>
              <a:t>Html5</a:t>
            </a:r>
            <a:r>
              <a:rPr lang="zh-CN" altLang="en-US"/>
              <a:t>概述</a:t>
            </a:r>
            <a:endParaRPr lang="en-US" altLang="zh-CN"/>
          </a:p>
          <a:p>
            <a:pPr eaLnBrk="1" hangingPunct="1"/>
            <a:r>
              <a:rPr lang="zh-CN" altLang="en-US"/>
              <a:t> 掌握</a:t>
            </a:r>
            <a:r>
              <a:rPr lang="en-US" altLang="zh-CN"/>
              <a:t>Html5</a:t>
            </a:r>
            <a:r>
              <a:rPr lang="zh-CN" altLang="en-US"/>
              <a:t>中的基本概念和语法</a:t>
            </a:r>
            <a:endParaRPr lang="en-US" altLang="zh-CN"/>
          </a:p>
          <a:p>
            <a:pPr eaLnBrk="1" hangingPunct="1"/>
            <a:r>
              <a:rPr lang="zh-CN" altLang="en-US"/>
              <a:t> 熟练掌握</a:t>
            </a:r>
            <a:r>
              <a:rPr lang="en-US" altLang="zh-CN"/>
              <a:t>Html</a:t>
            </a:r>
            <a:r>
              <a:rPr lang="zh-CN" altLang="en-US"/>
              <a:t>中常见的标签</a:t>
            </a:r>
            <a:endParaRPr lang="en-US" altLang="zh-CN"/>
          </a:p>
          <a:p>
            <a:pPr eaLnBrk="1" hangingPunct="1"/>
            <a:r>
              <a:rPr lang="zh-CN" altLang="en-US"/>
              <a:t> 熟练掌握</a:t>
            </a:r>
            <a:r>
              <a:rPr lang="en-US" altLang="zh-CN"/>
              <a:t>Html5</a:t>
            </a:r>
            <a:r>
              <a:rPr lang="zh-CN" altLang="en-US"/>
              <a:t>中新增加的标签和属性</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230563" y="2857500"/>
            <a:ext cx="5307013" cy="1428750"/>
          </a:xfrm>
          <a:prstGeom prst="rect">
            <a:avLst/>
          </a:prstGeom>
        </p:spPr>
        <p:txBody>
          <a:bodyPr vert="horz" wrap="square" lIns="90333" tIns="44376" rIns="90333" bIns="44376" numCol="1" anchor="ctr" anchorCtr="0" compatLnSpc="1"/>
          <a:lstStyle>
            <a:lvl1pPr lvl="0">
              <a:defRPr/>
            </a:lvl1pPr>
          </a:lstStyle>
          <a:p>
            <a:pPr marL="0" marR="0" lvl="0" indent="0" algn="ctr" defTabSz="914400" rtl="0" eaLnBrk="1" fontAlgn="base" latinLnBrk="0" hangingPunct="1">
              <a:lnSpc>
                <a:spcPct val="87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CC0099"/>
                </a:solidFill>
                <a:effectLst>
                  <a:outerShdw blurRad="38100" dist="38100" dir="2700000">
                    <a:srgbClr val="C0C0C0"/>
                  </a:outerShdw>
                </a:effectLst>
                <a:uLnTx/>
                <a:uFillTx/>
                <a:latin typeface="+mj-lt"/>
                <a:ea typeface="+mj-ea"/>
                <a:cs typeface="+mj-cs"/>
              </a:rPr>
              <a:t>Html5</a:t>
            </a:r>
          </a:p>
          <a:p>
            <a:pPr marL="0" marR="0" lvl="0" indent="0" algn="ctr" defTabSz="914400" rtl="0" eaLnBrk="1" fontAlgn="base" latinLnBrk="0" hangingPunct="1">
              <a:lnSpc>
                <a:spcPct val="87000"/>
              </a:lnSpc>
              <a:spcBef>
                <a:spcPct val="0"/>
              </a:spcBef>
              <a:spcAft>
                <a:spcPct val="0"/>
              </a:spcAft>
              <a:buClrTx/>
              <a:buSzTx/>
              <a:buFontTx/>
              <a:buNone/>
              <a:tabLst/>
              <a:defRPr/>
            </a:pPr>
            <a:endParaRPr kumimoji="0" lang="en-US" altLang="zh-CN" sz="2800" b="1" i="0" u="none" strike="noStrike" kern="1200" cap="none" spc="0" normalizeH="0" baseline="0" noProof="0" dirty="0" smtClean="0">
              <a:ln>
                <a:noFill/>
              </a:ln>
              <a:solidFill>
                <a:srgbClr val="CC0099"/>
              </a:solidFill>
              <a:effectLst>
                <a:outerShdw blurRad="38100" dist="38100" dir="2700000">
                  <a:srgbClr val="C0C0C0"/>
                </a:outerShdw>
              </a:effectLst>
              <a:uLnTx/>
              <a:uFillTx/>
              <a:latin typeface="+mj-lt"/>
              <a:ea typeface="+mj-ea"/>
              <a:cs typeface="+mj-cs"/>
            </a:endParaRPr>
          </a:p>
          <a:p>
            <a:pPr marL="0" marR="0" lvl="0" indent="0" algn="ctr" defTabSz="914400" rtl="0" eaLnBrk="1" fontAlgn="base" latinLnBrk="0" hangingPunct="1">
              <a:lnSpc>
                <a:spcPct val="87000"/>
              </a:lnSpc>
              <a:spcBef>
                <a:spcPct val="0"/>
              </a:spcBef>
              <a:spcAft>
                <a:spcPct val="0"/>
              </a:spcAft>
              <a:buClrTx/>
              <a:buSzTx/>
              <a:buFontTx/>
              <a:buNone/>
              <a:tabLst/>
              <a:defRPr/>
            </a:pPr>
            <a:r>
              <a:rPr lang="zh-CN" altLang="en-US" sz="2800" i="0" dirty="0" smtClean="0">
                <a:solidFill>
                  <a:srgbClr val="CC0099"/>
                </a:solidFill>
                <a:effectLst>
                  <a:outerShdw blurRad="38100" dist="38100" dir="2700000">
                    <a:srgbClr val="C0C0C0"/>
                  </a:outerShdw>
                </a:effectLst>
                <a:latin typeface="+mj-lt"/>
                <a:ea typeface="+mj-ea"/>
                <a:cs typeface="+mj-cs"/>
              </a:rPr>
              <a:t>第一章基础知识</a:t>
            </a:r>
            <a:endParaRPr kumimoji="0" lang="en-US" altLang="zh-CN" sz="2800" b="1" i="0" u="none" strike="noStrike" kern="1200" cap="none" spc="0" normalizeH="0" baseline="0" noProof="0" dirty="0">
              <a:ln>
                <a:noFill/>
              </a:ln>
              <a:solidFill>
                <a:srgbClr val="CC0099"/>
              </a:solidFill>
              <a:effectLst>
                <a:outerShdw blurRad="38100" dist="38100" dir="2700000">
                  <a:srgbClr val="C0C0C0"/>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title"/>
          </p:nvPr>
        </p:nvSpPr>
        <p:spPr/>
        <p:txBody>
          <a:bodyPr vert="horz" wrap="square" lIns="90333" tIns="44376" rIns="90333" bIns="44376" anchor="b"/>
          <a:lstStyle/>
          <a:p>
            <a:r>
              <a:rPr lang="en-US" altLang="zh-CN">
                <a:latin typeface="微软雅黑" panose="020B0503020204020204" pitchFamily="34" charset="-122"/>
                <a:ea typeface="微软雅黑" panose="020B0503020204020204" pitchFamily="34" charset="-122"/>
              </a:rPr>
              <a:t>Axure RP</a:t>
            </a:r>
            <a:r>
              <a:rPr lang="zh-CN" altLang="en-US"/>
              <a:t>简介</a:t>
            </a:r>
          </a:p>
        </p:txBody>
      </p:sp>
      <p:sp>
        <p:nvSpPr>
          <p:cNvPr id="14338" name="内容占位符 2"/>
          <p:cNvSpPr>
            <a:spLocks noGrp="1"/>
          </p:cNvSpPr>
          <p:nvPr>
            <p:ph idx="1"/>
          </p:nvPr>
        </p:nvSpPr>
        <p:spPr/>
        <p:txBody>
          <a:bodyPr vert="horz" wrap="square" lIns="90050" tIns="45024" rIns="90050" bIns="45024" anchor="t"/>
          <a:lstStyle/>
          <a:p>
            <a:pPr>
              <a:lnSpc>
                <a:spcPct val="200000"/>
              </a:lnSpc>
              <a:buNone/>
            </a:pPr>
            <a:r>
              <a:rPr lang="en-US" altLang="zh-CN" sz="1400" b="0">
                <a:latin typeface="微软雅黑" panose="020B0503020204020204" pitchFamily="34" charset="-122"/>
                <a:ea typeface="微软雅黑" panose="020B0503020204020204" pitchFamily="34" charset="-122"/>
              </a:rPr>
              <a:t>         Axure</a:t>
            </a:r>
            <a:r>
              <a:rPr lang="zh-CN" altLang="en-US" sz="1400" b="0">
                <a:latin typeface="微软雅黑" panose="020B0503020204020204" pitchFamily="34" charset="-122"/>
                <a:ea typeface="微软雅黑" panose="020B0503020204020204" pitchFamily="34" charset="-122"/>
              </a:rPr>
              <a:t>的正确发音是“</a:t>
            </a:r>
            <a:r>
              <a:rPr lang="en-US" altLang="zh-CN" sz="1400" b="0">
                <a:latin typeface="微软雅黑" panose="020B0503020204020204" pitchFamily="34" charset="-122"/>
                <a:ea typeface="微软雅黑" panose="020B0503020204020204" pitchFamily="34" charset="-122"/>
              </a:rPr>
              <a:t>Ack-Sure”，RP</a:t>
            </a:r>
            <a:r>
              <a:rPr lang="zh-CN" altLang="en-US" sz="1400" b="0">
                <a:latin typeface="微软雅黑" panose="020B0503020204020204" pitchFamily="34" charset="-122"/>
                <a:ea typeface="微软雅黑" panose="020B0503020204020204" pitchFamily="34" charset="-122"/>
              </a:rPr>
              <a:t>则是”</a:t>
            </a:r>
            <a:r>
              <a:rPr lang="en-US" altLang="zh-CN" sz="1400" b="0">
                <a:latin typeface="微软雅黑" panose="020B0503020204020204" pitchFamily="34" charset="-122"/>
                <a:ea typeface="微软雅黑" panose="020B0503020204020204" pitchFamily="34" charset="-122"/>
              </a:rPr>
              <a:t>Rapid Prototyping”</a:t>
            </a:r>
            <a:r>
              <a:rPr lang="zh-CN" altLang="en-US" sz="1400" b="0">
                <a:latin typeface="微软雅黑" panose="020B0503020204020204" pitchFamily="34" charset="-122"/>
                <a:ea typeface="微软雅黑" panose="020B0503020204020204" pitchFamily="34" charset="-122"/>
              </a:rPr>
              <a:t>快速原型的缩写。</a:t>
            </a:r>
            <a:r>
              <a:rPr lang="en-US" altLang="zh-CN" sz="1400" b="0">
                <a:latin typeface="微软雅黑" panose="020B0503020204020204" pitchFamily="34" charset="-122"/>
                <a:ea typeface="微软雅黑" panose="020B0503020204020204" pitchFamily="34" charset="-122"/>
              </a:rPr>
              <a:t>Axure RP Pro </a:t>
            </a:r>
            <a:r>
              <a:rPr lang="zh-CN" altLang="en-US" sz="1400" b="0">
                <a:latin typeface="微软雅黑" panose="020B0503020204020204" pitchFamily="34" charset="-122"/>
                <a:ea typeface="微软雅黑" panose="020B0503020204020204" pitchFamily="34" charset="-122"/>
              </a:rPr>
              <a:t>是美国</a:t>
            </a:r>
            <a:r>
              <a:rPr lang="en-US" altLang="zh-CN" sz="1400" b="0">
                <a:latin typeface="微软雅黑" panose="020B0503020204020204" pitchFamily="34" charset="-122"/>
                <a:ea typeface="微软雅黑" panose="020B0503020204020204" pitchFamily="34" charset="-122"/>
              </a:rPr>
              <a:t>Axure Software Solution</a:t>
            </a:r>
            <a:r>
              <a:rPr lang="zh-CN" altLang="en-US" sz="1400" b="0">
                <a:latin typeface="微软雅黑" panose="020B0503020204020204" pitchFamily="34" charset="-122"/>
                <a:ea typeface="微软雅黑" panose="020B0503020204020204" pitchFamily="34" charset="-122"/>
              </a:rPr>
              <a:t>公司的旗舰产品，是一款快速原型设计工具，主要针对负责定义需求、定义规格、设计功能、设计界面的专家，包括用户体验设计师、交互设计师、信息架构师、业务分析师、可用性专家和产品经理。</a:t>
            </a:r>
            <a:r>
              <a:rPr lang="en-US" altLang="zh-CN" sz="1400" b="0">
                <a:latin typeface="微软雅黑" panose="020B0503020204020204" pitchFamily="34" charset="-122"/>
                <a:ea typeface="微软雅黑" panose="020B0503020204020204" pitchFamily="34" charset="-122"/>
              </a:rPr>
              <a:t> Axure RP Pro</a:t>
            </a:r>
            <a:r>
              <a:rPr lang="zh-CN" altLang="en-US" sz="1400" b="0">
                <a:latin typeface="微软雅黑" panose="020B0503020204020204" pitchFamily="34" charset="-122"/>
                <a:ea typeface="微软雅黑" panose="020B0503020204020204" pitchFamily="34" charset="-122"/>
              </a:rPr>
              <a:t>能快速帮助设计者设计出快捷而简便的创建基于网站构架图的带注释页面示意图、操作流程图、以及交互设计，并可自动生成用于演示的网页文件和规格文件，以提供演示与开发。</a:t>
            </a:r>
            <a:endParaRPr lang="en-US" altLang="zh-CN" sz="1400" b="0">
              <a:latin typeface="微软雅黑" panose="020B0503020204020204" pitchFamily="34" charset="-122"/>
              <a:ea typeface="微软雅黑" panose="020B0503020204020204" pitchFamily="34" charset="-122"/>
            </a:endParaRPr>
          </a:p>
          <a:p>
            <a:pPr>
              <a:lnSpc>
                <a:spcPct val="200000"/>
              </a:lnSpc>
              <a:buNone/>
            </a:pPr>
            <a:r>
              <a:rPr lang="zh-CN" altLang="en-US" sz="1400" b="0">
                <a:latin typeface="微软雅黑" panose="020B0503020204020204" pitchFamily="34" charset="-122"/>
                <a:ea typeface="微软雅黑" panose="020B0503020204020204" pitchFamily="34" charset="-122"/>
              </a:rPr>
              <a:t>优势：</a:t>
            </a:r>
            <a:endParaRPr lang="en-US" altLang="zh-CN" sz="1400" b="0">
              <a:latin typeface="微软雅黑" panose="020B0503020204020204" pitchFamily="34" charset="-122"/>
              <a:ea typeface="微软雅黑" panose="020B0503020204020204" pitchFamily="34" charset="-122"/>
            </a:endParaRPr>
          </a:p>
          <a:p>
            <a:pPr>
              <a:lnSpc>
                <a:spcPct val="200000"/>
              </a:lnSpc>
              <a:buNone/>
            </a:pPr>
            <a:r>
              <a:rPr lang="en-US" altLang="zh-CN" sz="1400" b="0">
                <a:latin typeface="微软雅黑" panose="020B0503020204020204" pitchFamily="34" charset="-122"/>
                <a:ea typeface="宋体" panose="02010600030101010101" pitchFamily="2" charset="-122"/>
              </a:rPr>
              <a:t>           </a:t>
            </a:r>
            <a:r>
              <a:rPr lang="zh-CN" altLang="en-US" sz="1400" b="0">
                <a:latin typeface="微软雅黑" panose="020B0503020204020204" pitchFamily="34" charset="-122"/>
                <a:ea typeface="微软雅黑" panose="020B0503020204020204" pitchFamily="34" charset="-122"/>
              </a:rPr>
              <a:t>一、</a:t>
            </a:r>
            <a:r>
              <a:rPr lang="en-US" altLang="zh-CN" sz="1400" b="0">
                <a:latin typeface="微软雅黑" panose="020B0503020204020204" pitchFamily="34" charset="-122"/>
                <a:ea typeface="微软雅黑" panose="020B0503020204020204" pitchFamily="34" charset="-122"/>
              </a:rPr>
              <a:t>Axure</a:t>
            </a:r>
            <a:r>
              <a:rPr lang="zh-CN" altLang="en-US" sz="1400" b="0">
                <a:latin typeface="微软雅黑" panose="020B0503020204020204" pitchFamily="34" charset="-122"/>
                <a:ea typeface="微软雅黑" panose="020B0503020204020204" pitchFamily="34" charset="-122"/>
              </a:rPr>
              <a:t>这个软件功能强大，可以做出很多交互效果，直接通过拖拽画出原型、生成网页；</a:t>
            </a:r>
          </a:p>
          <a:p>
            <a:pPr>
              <a:spcBef>
                <a:spcPct val="0"/>
              </a:spcBef>
              <a:spcAft>
                <a:spcPct val="0"/>
              </a:spcAft>
              <a:buClrTx/>
              <a:buNone/>
            </a:pPr>
            <a:r>
              <a:rPr lang="zh-CN" altLang="en-US" sz="1400" b="0">
                <a:latin typeface="微软雅黑" panose="020B0503020204020204" pitchFamily="34" charset="-122"/>
                <a:ea typeface="微软雅黑" panose="020B0503020204020204" pitchFamily="34" charset="-122"/>
              </a:rPr>
              <a:t>           二、</a:t>
            </a:r>
            <a:r>
              <a:rPr lang="en-US" altLang="zh-CN" sz="1400" b="0">
                <a:latin typeface="微软雅黑" panose="020B0503020204020204" pitchFamily="34" charset="-122"/>
                <a:ea typeface="微软雅黑" panose="020B0503020204020204" pitchFamily="34" charset="-122"/>
              </a:rPr>
              <a:t>Axure</a:t>
            </a:r>
            <a:r>
              <a:rPr lang="zh-CN" altLang="en-US" sz="1400" b="0">
                <a:latin typeface="微软雅黑" panose="020B0503020204020204" pitchFamily="34" charset="-122"/>
                <a:ea typeface="微软雅黑" panose="020B0503020204020204" pitchFamily="34" charset="-122"/>
              </a:rPr>
              <a:t>这个软件效果高，只有遵循一些可用性原创，很快模拟出高保真页面原型。</a:t>
            </a:r>
          </a:p>
          <a:p>
            <a:pPr>
              <a:lnSpc>
                <a:spcPct val="200000"/>
              </a:lnSpc>
              <a:buNone/>
            </a:pPr>
            <a:endParaRPr lang="zh-CN" altLang="en-US" sz="1400" b="0">
              <a:latin typeface="微软雅黑" panose="020B0503020204020204" pitchFamily="34" charset="-122"/>
              <a:ea typeface="微软雅黑" panose="020B0503020204020204" pitchFamily="34" charset="-122"/>
            </a:endParaRPr>
          </a:p>
          <a:p>
            <a:endParaRPr lang="zh-CN" altLang="en-US" sz="1400" b="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p:cNvSpPr>
          <p:nvPr>
            <p:ph type="title"/>
          </p:nvPr>
        </p:nvSpPr>
        <p:spPr/>
        <p:txBody>
          <a:bodyPr vert="horz" wrap="square" lIns="90333" tIns="44376" rIns="90333" bIns="44376" anchor="b"/>
          <a:lstStyle/>
          <a:p>
            <a:r>
              <a:rPr lang="zh-CN" altLang="en-US"/>
              <a:t>学习目标</a:t>
            </a:r>
          </a:p>
        </p:txBody>
      </p:sp>
      <p:sp>
        <p:nvSpPr>
          <p:cNvPr id="10242" name="Rectangle 3"/>
          <p:cNvSpPr>
            <a:spLocks noGrp="1"/>
          </p:cNvSpPr>
          <p:nvPr>
            <p:ph idx="1"/>
          </p:nvPr>
        </p:nvSpPr>
        <p:spPr/>
        <p:txBody>
          <a:bodyPr vert="horz" wrap="square" lIns="90050" tIns="45024" rIns="90050" bIns="45024" anchor="t"/>
          <a:lstStyle/>
          <a:p>
            <a:r>
              <a:rPr lang="zh-CN" altLang="en-US"/>
              <a:t> 什么是</a:t>
            </a:r>
            <a:r>
              <a:rPr lang="en-US" altLang="zh-CN"/>
              <a:t>Html</a:t>
            </a:r>
          </a:p>
          <a:p>
            <a:r>
              <a:rPr lang="zh-CN" altLang="en-US"/>
              <a:t> 搭建</a:t>
            </a:r>
            <a:r>
              <a:rPr lang="en-US" altLang="zh-CN"/>
              <a:t>Html</a:t>
            </a:r>
            <a:r>
              <a:rPr lang="zh-CN" altLang="en-US"/>
              <a:t>的编写与运行环境</a:t>
            </a:r>
            <a:endParaRPr lang="en-US" altLang="zh-CN"/>
          </a:p>
          <a:p>
            <a:r>
              <a:rPr lang="zh-CN" altLang="en-US"/>
              <a:t> 掌握</a:t>
            </a:r>
            <a:r>
              <a:rPr lang="en-US" altLang="zh-CN"/>
              <a:t>Html</a:t>
            </a:r>
            <a:r>
              <a:rPr lang="zh-CN" altLang="en-US"/>
              <a:t>的语法</a:t>
            </a:r>
            <a:endParaRPr lang="en-US" altLang="zh-CN"/>
          </a:p>
          <a:p>
            <a:r>
              <a:rPr lang="zh-CN" altLang="en-US"/>
              <a:t> 掌握常见的</a:t>
            </a:r>
            <a:r>
              <a:rPr lang="en-US" altLang="zh-CN"/>
              <a:t>Html</a:t>
            </a:r>
            <a:r>
              <a:rPr lang="zh-CN" altLang="en-US"/>
              <a:t>标签</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p:cNvSpPr>
          <p:nvPr>
            <p:ph type="title"/>
          </p:nvPr>
        </p:nvSpPr>
        <p:spPr/>
        <p:txBody>
          <a:bodyPr vert="horz" wrap="square" lIns="90333" tIns="44376" rIns="90333" bIns="44376" anchor="b"/>
          <a:lstStyle/>
          <a:p>
            <a:r>
              <a:rPr lang="en-US" altLang="zh-CN"/>
              <a:t>Html</a:t>
            </a:r>
            <a:r>
              <a:rPr lang="zh-CN" altLang="en-US"/>
              <a:t>简介</a:t>
            </a:r>
          </a:p>
        </p:txBody>
      </p:sp>
      <p:sp>
        <p:nvSpPr>
          <p:cNvPr id="11266" name="Rectangle 3"/>
          <p:cNvSpPr>
            <a:spLocks noGrp="1"/>
          </p:cNvSpPr>
          <p:nvPr>
            <p:ph idx="1"/>
          </p:nvPr>
        </p:nvSpPr>
        <p:spPr/>
        <p:txBody>
          <a:bodyPr vert="horz" wrap="square" lIns="90050" tIns="45024" rIns="90050" bIns="45024" anchor="t"/>
          <a:lstStyle/>
          <a:p>
            <a:r>
              <a:rPr lang="zh-CN" altLang="en-US"/>
              <a:t>什么是</a:t>
            </a:r>
            <a:r>
              <a:rPr lang="en-US" altLang="zh-CN"/>
              <a:t>Html</a:t>
            </a:r>
            <a:r>
              <a:rPr lang="zh-CN" altLang="en-US"/>
              <a:t>？</a:t>
            </a:r>
            <a:endParaRPr lang="en-US" altLang="zh-CN"/>
          </a:p>
          <a:p>
            <a:pPr>
              <a:lnSpc>
                <a:spcPts val="2400"/>
              </a:lnSpc>
              <a:buNone/>
            </a:pPr>
            <a:r>
              <a:rPr lang="en-US" altLang="zh-CN" sz="1800" b="0"/>
              <a:t>HTML</a:t>
            </a:r>
            <a:r>
              <a:rPr lang="zh-CN" altLang="en-US" sz="1800" b="0"/>
              <a:t>是</a:t>
            </a:r>
            <a:r>
              <a:rPr lang="en-US" altLang="zh-CN" sz="1800" b="0"/>
              <a:t>HyperText Markup Language(</a:t>
            </a:r>
            <a:r>
              <a:rPr lang="zh-CN" altLang="en-US" sz="1800" b="0"/>
              <a:t>超文本标记语言</a:t>
            </a:r>
            <a:r>
              <a:rPr lang="en-US" altLang="zh-CN" sz="1800" b="0"/>
              <a:t>)</a:t>
            </a:r>
            <a:r>
              <a:rPr lang="zh-CN" altLang="en-US" sz="1800" b="0"/>
              <a:t>的简写，他不是一种编程语言，而是一种标记语言，用于告诉浏览器如何构造你的页面。他可以由一系列</a:t>
            </a:r>
            <a:r>
              <a:rPr lang="en-US" altLang="zh-CN" sz="1800" b="0"/>
              <a:t>HTML</a:t>
            </a:r>
            <a:r>
              <a:rPr lang="zh-CN" altLang="en-US" sz="1800" b="0"/>
              <a:t>元素组合成</a:t>
            </a:r>
            <a:r>
              <a:rPr lang="en-US" altLang="zh-CN" sz="1800" b="0"/>
              <a:t>web</a:t>
            </a:r>
            <a:r>
              <a:rPr lang="zh-CN" altLang="en-US" sz="1800" b="0"/>
              <a:t>开发人员想要的简单或者复杂的页面。“超文本”就是指页面内可以包含图片、链接，甚至音乐、程序等非文字元素。</a:t>
            </a:r>
            <a:r>
              <a:rPr lang="en-US" altLang="zh-CN" sz="1800" b="0"/>
              <a:t>HTML</a:t>
            </a:r>
            <a:r>
              <a:rPr lang="zh-CN" altLang="en-US" sz="1800" b="0"/>
              <a:t>也是一种规范，一种标准，它通过标记符号来标记要显示的网页中的各个部分。网页文件本身是一种文本文件，通过在文本文件中添加标记符，可以告诉浏览器如何显示其中的内容（如：文字如何处理，画面如何安排，图片如何显示等）。浏览器按顺序阅读网页文件，然后根据标记符解释和显示其标记的内容，对书写出错的标记将不指出其错误，且不停止其解释执行过程，编制者只能通过显示效果来分析出错原因和出错部位。可以使用</a:t>
            </a:r>
            <a:r>
              <a:rPr lang="en-US" altLang="zh-CN" sz="1800" b="0"/>
              <a:t>.html</a:t>
            </a:r>
            <a:r>
              <a:rPr lang="zh-CN" altLang="en-US" sz="1800" b="0"/>
              <a:t>与</a:t>
            </a:r>
            <a:r>
              <a:rPr lang="en-US" altLang="zh-CN" sz="1800" b="0"/>
              <a:t>.htm</a:t>
            </a:r>
            <a:r>
              <a:rPr lang="zh-CN" altLang="en-US" sz="1800" b="0"/>
              <a:t>作为</a:t>
            </a:r>
            <a:r>
              <a:rPr lang="en-US" altLang="zh-CN" sz="1800" b="0"/>
              <a:t>html</a:t>
            </a:r>
            <a:r>
              <a:rPr lang="zh-CN" altLang="en-US" sz="1800" b="0"/>
              <a:t>文件的后缀名（扩展名）</a:t>
            </a:r>
            <a:endParaRPr lang="en-US" altLang="zh-CN" sz="1800" b="0"/>
          </a:p>
          <a:p>
            <a:pPr>
              <a:lnSpc>
                <a:spcPts val="2400"/>
              </a:lnSpc>
              <a:buNone/>
            </a:pPr>
            <a:endParaRPr lang="zh-CN" altLang="en-US" b="0"/>
          </a:p>
          <a:p>
            <a:pPr>
              <a:buNone/>
            </a:pPr>
            <a:endParaRPr lang="zh-CN" altLang="en-US"/>
          </a:p>
          <a:p>
            <a:pPr>
              <a:buNone/>
            </a:pPr>
            <a:endParaRPr lang="zh-CN" altLang="en-US"/>
          </a:p>
          <a:p>
            <a:pPr>
              <a:buNone/>
            </a:pPr>
            <a:endParaRPr lang="zh-CN" altLang="en-US"/>
          </a:p>
          <a:p>
            <a:pPr marL="457200" lvl="1" indent="-457200"/>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p:cNvSpPr>
          <p:nvPr>
            <p:ph type="title"/>
          </p:nvPr>
        </p:nvSpPr>
        <p:spPr/>
        <p:txBody>
          <a:bodyPr vert="horz" wrap="square" lIns="90333" tIns="44376" rIns="90333" bIns="44376" anchor="b"/>
          <a:lstStyle/>
          <a:p>
            <a:r>
              <a:rPr lang="en-US" altLang="zh-CN"/>
              <a:t>Html</a:t>
            </a:r>
            <a:r>
              <a:rPr lang="zh-CN" altLang="en-US"/>
              <a:t>开发环境的搭建</a:t>
            </a:r>
          </a:p>
        </p:txBody>
      </p:sp>
      <p:sp>
        <p:nvSpPr>
          <p:cNvPr id="12290" name="Rectangle 3"/>
          <p:cNvSpPr>
            <a:spLocks noGrp="1"/>
          </p:cNvSpPr>
          <p:nvPr>
            <p:ph idx="1"/>
          </p:nvPr>
        </p:nvSpPr>
        <p:spPr/>
        <p:txBody>
          <a:bodyPr vert="horz" wrap="square" lIns="90050" tIns="45024" rIns="90050" bIns="45024" anchor="t"/>
          <a:lstStyle/>
          <a:p>
            <a:r>
              <a:rPr lang="zh-CN" altLang="en-US"/>
              <a:t> </a:t>
            </a:r>
            <a:r>
              <a:rPr lang="en-US" altLang="zh-CN"/>
              <a:t>sublime</a:t>
            </a:r>
            <a:r>
              <a:rPr lang="zh-CN" altLang="en-US"/>
              <a:t>（</a:t>
            </a:r>
            <a:r>
              <a:rPr lang="en-US" altLang="zh-CN"/>
              <a:t>emmet</a:t>
            </a:r>
            <a:r>
              <a:rPr lang="zh-CN" altLang="en-US"/>
              <a:t>）</a:t>
            </a:r>
            <a:endParaRPr lang="en-US" altLang="zh-CN" b="0"/>
          </a:p>
          <a:p>
            <a:pPr>
              <a:buNone/>
            </a:pPr>
            <a:r>
              <a:rPr lang="en-US" altLang="zh-CN" sz="1800" b="0"/>
              <a:t>sublime</a:t>
            </a:r>
            <a:r>
              <a:rPr lang="zh-CN" altLang="en-US" sz="1800" b="0"/>
              <a:t>是用来编辑</a:t>
            </a:r>
            <a:r>
              <a:rPr lang="en-US" altLang="zh-CN" sz="1800" b="0"/>
              <a:t>Html</a:t>
            </a:r>
            <a:r>
              <a:rPr lang="zh-CN" altLang="en-US" sz="1800" b="0"/>
              <a:t>文件的，安装</a:t>
            </a:r>
            <a:r>
              <a:rPr lang="en-US" altLang="zh-CN" sz="1800" b="0"/>
              <a:t>emmet</a:t>
            </a:r>
            <a:r>
              <a:rPr lang="zh-CN" altLang="en-US" sz="1800" b="0"/>
              <a:t>插件可以极大的加快编写代码的速度。</a:t>
            </a:r>
            <a:r>
              <a:rPr lang="en-US" altLang="zh-CN" sz="1800" b="0"/>
              <a:t>sublime</a:t>
            </a:r>
            <a:r>
              <a:rPr lang="zh-CN" altLang="en-US" sz="1800" b="0"/>
              <a:t>支持多种编程语言的语法高亮，拥有优秀的代码自动完成功能。</a:t>
            </a:r>
            <a:endParaRPr lang="en-US" altLang="zh-CN" sz="1800" b="0"/>
          </a:p>
          <a:p>
            <a:r>
              <a:rPr lang="zh-CN" altLang="en-US"/>
              <a:t> </a:t>
            </a:r>
            <a:r>
              <a:rPr lang="en-US" altLang="zh-CN"/>
              <a:t>safari</a:t>
            </a:r>
            <a:r>
              <a:rPr lang="zh-CN" altLang="en-US"/>
              <a:t> </a:t>
            </a:r>
            <a:r>
              <a:rPr lang="en-US" altLang="zh-CN"/>
              <a:t>/</a:t>
            </a:r>
            <a:r>
              <a:rPr lang="zh-CN" altLang="en-US"/>
              <a:t> </a:t>
            </a:r>
            <a:r>
              <a:rPr lang="en-US" altLang="zh-CN"/>
              <a:t>chrome</a:t>
            </a:r>
            <a:r>
              <a:rPr lang="zh-CN" altLang="en-US"/>
              <a:t> </a:t>
            </a:r>
            <a:r>
              <a:rPr lang="en-US" altLang="zh-CN"/>
              <a:t>/</a:t>
            </a:r>
            <a:r>
              <a:rPr lang="zh-CN" altLang="en-US"/>
              <a:t> </a:t>
            </a:r>
            <a:r>
              <a:rPr lang="en-US" altLang="zh-CN"/>
              <a:t>firefox</a:t>
            </a:r>
            <a:r>
              <a:rPr lang="zh-CN" altLang="en-US"/>
              <a:t> </a:t>
            </a:r>
            <a:r>
              <a:rPr lang="en-US" altLang="zh-CN"/>
              <a:t>/</a:t>
            </a:r>
            <a:r>
              <a:rPr lang="zh-CN" altLang="en-US"/>
              <a:t> </a:t>
            </a:r>
            <a:r>
              <a:rPr lang="en-US" altLang="zh-CN"/>
              <a:t>opera</a:t>
            </a:r>
            <a:r>
              <a:rPr lang="zh-CN" altLang="en-US"/>
              <a:t> </a:t>
            </a:r>
            <a:r>
              <a:rPr lang="en-US" altLang="zh-CN"/>
              <a:t>/</a:t>
            </a:r>
            <a:r>
              <a:rPr lang="zh-CN" altLang="en-US"/>
              <a:t> </a:t>
            </a:r>
            <a:r>
              <a:rPr lang="en-US" altLang="zh-CN"/>
              <a:t>IE</a:t>
            </a:r>
            <a:endParaRPr lang="en-US" altLang="zh-CN" b="0"/>
          </a:p>
          <a:p>
            <a:pPr>
              <a:buNone/>
            </a:pPr>
            <a:r>
              <a:rPr lang="en-US" altLang="zh-CN" sz="1800" b="0"/>
              <a:t>Html</a:t>
            </a:r>
            <a:r>
              <a:rPr lang="zh-CN" altLang="en-US" sz="1800" b="0"/>
              <a:t>是在浏览器上解析执行的，每种浏览器对相同的</a:t>
            </a:r>
            <a:r>
              <a:rPr lang="en-US" altLang="zh-CN" sz="1800" b="0"/>
              <a:t>Html</a:t>
            </a:r>
            <a:r>
              <a:rPr lang="zh-CN" altLang="en-US" sz="1800" b="0"/>
              <a:t>代码解析可能产生不同的结果，所以我们需要安装多种主流的浏览器进行兼容性测试，并且</a:t>
            </a:r>
            <a:r>
              <a:rPr lang="en-US" altLang="zh-CN" sz="1800" b="0"/>
              <a:t>chrome</a:t>
            </a:r>
            <a:r>
              <a:rPr lang="zh-CN" altLang="en-US" sz="1800" b="0"/>
              <a:t>与</a:t>
            </a:r>
            <a:r>
              <a:rPr lang="en-US" altLang="zh-CN" sz="1800" b="0"/>
              <a:t>firefox</a:t>
            </a:r>
            <a:r>
              <a:rPr lang="zh-CN" altLang="en-US" sz="1800" b="0"/>
              <a:t>给我们提供了非常强大的代码调试工具。</a:t>
            </a:r>
            <a:endParaRPr lang="en-US" altLang="zh-CN" sz="1800" b="0"/>
          </a:p>
          <a:p>
            <a:r>
              <a:rPr lang="zh-CN" altLang="en-US"/>
              <a:t> </a:t>
            </a:r>
            <a:r>
              <a:rPr lang="en-US" altLang="zh-CN"/>
              <a:t>httpd</a:t>
            </a:r>
            <a:r>
              <a:rPr lang="zh-CN" altLang="en-US"/>
              <a:t>服务器</a:t>
            </a:r>
            <a:endParaRPr lang="en-US" altLang="zh-CN" b="0"/>
          </a:p>
          <a:p>
            <a:pPr>
              <a:buNone/>
            </a:pPr>
            <a:r>
              <a:rPr lang="zh-CN" altLang="en-US" sz="1800" b="0"/>
              <a:t>当完成了</a:t>
            </a:r>
            <a:r>
              <a:rPr lang="en-US" altLang="zh-CN" sz="1800" b="0"/>
              <a:t>Html</a:t>
            </a:r>
            <a:r>
              <a:rPr lang="zh-CN" altLang="en-US" sz="1800" b="0"/>
              <a:t>代码的编写，需要将写好的</a:t>
            </a:r>
            <a:r>
              <a:rPr lang="en-US" altLang="zh-CN" sz="1800" b="0"/>
              <a:t>Html</a:t>
            </a:r>
            <a:r>
              <a:rPr lang="zh-CN" altLang="en-US" sz="1800" b="0"/>
              <a:t>网页部署到服务器中，</a:t>
            </a:r>
            <a:r>
              <a:rPr lang="en-US" altLang="zh-CN" sz="1800" b="0"/>
              <a:t>Apache</a:t>
            </a:r>
            <a:r>
              <a:rPr lang="zh-CN" altLang="en-US" sz="1800" b="0"/>
              <a:t>是世界使用排名第一的</a:t>
            </a:r>
            <a:r>
              <a:rPr lang="en-US" altLang="zh-CN" sz="1800" b="0"/>
              <a:t>Web</a:t>
            </a:r>
            <a:r>
              <a:rPr lang="zh-CN" altLang="en-US" sz="1800" b="0"/>
              <a:t>服务器软件。它可以运行在几乎所有广泛使用的计算机平台上，由于其跨平台和安全性被广泛使用，是最流行的</a:t>
            </a:r>
            <a:r>
              <a:rPr lang="en-US" altLang="zh-CN" sz="1800" b="0"/>
              <a:t>Web</a:t>
            </a:r>
            <a:r>
              <a:rPr lang="zh-CN" altLang="en-US" sz="1800" b="0"/>
              <a:t>服务器端软件之一</a:t>
            </a:r>
          </a:p>
          <a:p>
            <a:pPr>
              <a:buNone/>
            </a:pPr>
            <a:endParaRPr lang="zh-CN" altLang="en-US"/>
          </a:p>
          <a:p>
            <a:pPr>
              <a:buNone/>
            </a:pPr>
            <a:endParaRPr lang="zh-CN" altLang="en-US"/>
          </a:p>
          <a:p>
            <a:pPr marL="457200" lvl="1" indent="-457200"/>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p:cNvSpPr>
          <p:nvPr>
            <p:ph type="title"/>
          </p:nvPr>
        </p:nvSpPr>
        <p:spPr/>
        <p:txBody>
          <a:bodyPr vert="horz" wrap="square" lIns="90333" tIns="44376" rIns="90333" bIns="44376" anchor="b"/>
          <a:lstStyle/>
          <a:p>
            <a:r>
              <a:rPr lang="en-US" altLang="zh-CN"/>
              <a:t>B/S</a:t>
            </a:r>
            <a:r>
              <a:rPr lang="zh-CN" altLang="en-US"/>
              <a:t>架构</a:t>
            </a:r>
          </a:p>
        </p:txBody>
      </p:sp>
      <p:sp>
        <p:nvSpPr>
          <p:cNvPr id="13314" name="Rectangle 3"/>
          <p:cNvSpPr>
            <a:spLocks noGrp="1"/>
          </p:cNvSpPr>
          <p:nvPr>
            <p:ph type="body" idx="4294967295"/>
          </p:nvPr>
        </p:nvSpPr>
        <p:spPr>
          <a:xfrm>
            <a:off x="0" y="587375"/>
            <a:ext cx="8839200" cy="555625"/>
          </a:xfrm>
        </p:spPr>
        <p:txBody>
          <a:bodyPr vert="horz" wrap="square" lIns="90050" tIns="45024" rIns="90050" bIns="45024" anchor="t"/>
          <a:lstStyle/>
          <a:p>
            <a:r>
              <a:rPr lang="zh-CN" altLang="en-US"/>
              <a:t> </a:t>
            </a:r>
            <a:r>
              <a:rPr lang="en-US" altLang="zh-CN"/>
              <a:t>B/S</a:t>
            </a:r>
            <a:r>
              <a:rPr lang="zh-CN" altLang="en-US"/>
              <a:t>架构（</a:t>
            </a:r>
            <a:r>
              <a:rPr lang="en-US" altLang="zh-CN" b="0"/>
              <a:t> Browser/Server</a:t>
            </a:r>
            <a:r>
              <a:rPr lang="zh-CN" altLang="en-US" b="0"/>
              <a:t>，浏览器</a:t>
            </a:r>
            <a:r>
              <a:rPr lang="en-US" altLang="zh-CN" b="0"/>
              <a:t>/</a:t>
            </a:r>
            <a:r>
              <a:rPr lang="zh-CN" altLang="en-US" b="0"/>
              <a:t>服务器模式</a:t>
            </a:r>
            <a:r>
              <a:rPr lang="zh-CN" altLang="en-US"/>
              <a:t>）</a:t>
            </a:r>
            <a:endParaRPr lang="en-US" altLang="zh-CN" b="0"/>
          </a:p>
          <a:p>
            <a:pPr>
              <a:lnSpc>
                <a:spcPts val="800"/>
              </a:lnSpc>
              <a:buNone/>
            </a:pPr>
            <a:r>
              <a:rPr lang="en-US" altLang="zh-CN" b="0"/>
              <a:t>	</a:t>
            </a:r>
          </a:p>
          <a:p>
            <a:pPr>
              <a:lnSpc>
                <a:spcPts val="800"/>
              </a:lnSpc>
              <a:buNone/>
            </a:pPr>
            <a:endParaRPr lang="en-US" altLang="zh-CN" b="0"/>
          </a:p>
          <a:p>
            <a:pPr>
              <a:buNone/>
            </a:pPr>
            <a:r>
              <a:rPr lang="en-US" altLang="zh-CN" b="0"/>
              <a:t>	</a:t>
            </a:r>
            <a:endParaRPr lang="zh-CN" altLang="en-US" b="0"/>
          </a:p>
          <a:p>
            <a:pPr>
              <a:buNone/>
            </a:pPr>
            <a:endParaRPr lang="zh-CN" altLang="en-US"/>
          </a:p>
          <a:p>
            <a:pPr>
              <a:buNone/>
            </a:pPr>
            <a:endParaRPr lang="zh-CN" altLang="en-US"/>
          </a:p>
          <a:p>
            <a:pPr marL="457200" lvl="1" indent="-457200"/>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a:p>
            <a:pPr marL="457200" lvl="1" indent="-457200">
              <a:buNone/>
            </a:pPr>
            <a:endParaRPr lang="zh-CN" altLang="en-US">
              <a:sym typeface="宋体" panose="02010600030101010101" pitchFamily="2" charset="-122"/>
            </a:endParaRPr>
          </a:p>
        </p:txBody>
      </p:sp>
      <p:pic>
        <p:nvPicPr>
          <p:cNvPr id="13315" name="图片 1"/>
          <p:cNvPicPr>
            <a:picLocks noChangeAspect="1"/>
          </p:cNvPicPr>
          <p:nvPr/>
        </p:nvPicPr>
        <p:blipFill>
          <a:blip r:embed="rId2" cstate="print"/>
          <a:stretch>
            <a:fillRect/>
          </a:stretch>
        </p:blipFill>
        <p:spPr>
          <a:xfrm>
            <a:off x="4902200" y="1104900"/>
            <a:ext cx="3937000" cy="4510088"/>
          </a:xfrm>
          <a:prstGeom prst="rect">
            <a:avLst/>
          </a:prstGeom>
          <a:noFill/>
          <a:ln w="9525">
            <a:noFill/>
          </a:ln>
        </p:spPr>
      </p:pic>
      <p:sp>
        <p:nvSpPr>
          <p:cNvPr id="13316" name="文本框 2"/>
          <p:cNvSpPr txBox="1"/>
          <p:nvPr/>
        </p:nvSpPr>
        <p:spPr>
          <a:xfrm>
            <a:off x="447675" y="1193800"/>
            <a:ext cx="4454525" cy="2554288"/>
          </a:xfrm>
          <a:prstGeom prst="rect">
            <a:avLst/>
          </a:prstGeom>
          <a:noFill/>
          <a:ln w="9525">
            <a:noFill/>
          </a:ln>
        </p:spPr>
        <p:txBody>
          <a:bodyPr>
            <a:spAutoFit/>
          </a:bodyPr>
          <a:lstStyle/>
          <a:p>
            <a:pPr indent="457200">
              <a:lnSpc>
                <a:spcPts val="2400"/>
              </a:lnSpc>
              <a:buFont typeface="Wingdings" panose="05000000000000000000" pitchFamily="2" charset="2"/>
              <a:buNone/>
            </a:pPr>
            <a:r>
              <a:rPr lang="zh-CN" altLang="en-US" sz="1800" b="0" i="0">
                <a:latin typeface="Arial" panose="020B0604020202020204" pitchFamily="34" charset="0"/>
              </a:rPr>
              <a:t> </a:t>
            </a:r>
            <a:r>
              <a:rPr lang="en-US" altLang="zh-CN" sz="1800" b="0" i="0">
                <a:latin typeface="Arial" panose="020B0604020202020204" pitchFamily="34" charset="0"/>
              </a:rPr>
              <a:t>B/S</a:t>
            </a:r>
            <a:r>
              <a:rPr lang="zh-CN" altLang="en-US" sz="1800" b="0" i="0">
                <a:latin typeface="Arial" panose="020B0604020202020204" pitchFamily="34" charset="0"/>
              </a:rPr>
              <a:t>结构（</a:t>
            </a:r>
            <a:r>
              <a:rPr lang="en-US" altLang="zh-CN" sz="1800" b="0" i="0">
                <a:latin typeface="Arial" panose="020B0604020202020204" pitchFamily="34" charset="0"/>
              </a:rPr>
              <a:t>Browser/Server</a:t>
            </a:r>
            <a:r>
              <a:rPr lang="zh-CN" altLang="en-US" sz="1800" b="0" i="0">
                <a:latin typeface="Arial" panose="020B0604020202020204" pitchFamily="34" charset="0"/>
              </a:rPr>
              <a:t>，浏览器</a:t>
            </a:r>
            <a:r>
              <a:rPr lang="en-US" altLang="zh-CN" sz="1800" b="0" i="0">
                <a:latin typeface="Arial" panose="020B0604020202020204" pitchFamily="34" charset="0"/>
              </a:rPr>
              <a:t>/</a:t>
            </a:r>
            <a:r>
              <a:rPr lang="zh-CN" altLang="en-US" sz="1800" b="0" i="0">
                <a:latin typeface="Arial" panose="020B0604020202020204" pitchFamily="34" charset="0"/>
              </a:rPr>
              <a:t>服务器模式），是</a:t>
            </a:r>
            <a:r>
              <a:rPr lang="en-US" altLang="zh-CN" sz="1800" b="0" i="0">
                <a:latin typeface="Arial" panose="020B0604020202020204" pitchFamily="34" charset="0"/>
              </a:rPr>
              <a:t>WEB</a:t>
            </a:r>
            <a:r>
              <a:rPr lang="zh-CN" altLang="en-US" sz="1800" b="0" i="0">
                <a:latin typeface="Arial" panose="020B0604020202020204" pitchFamily="34" charset="0"/>
              </a:rPr>
              <a:t>兴起后的一种网络结构模式，</a:t>
            </a:r>
            <a:r>
              <a:rPr lang="en-US" altLang="zh-CN" sz="1800" b="0" i="0">
                <a:latin typeface="Arial" panose="020B0604020202020204" pitchFamily="34" charset="0"/>
              </a:rPr>
              <a:t>WEB</a:t>
            </a:r>
            <a:r>
              <a:rPr lang="zh-CN" altLang="en-US" sz="1800" b="0" i="0">
                <a:latin typeface="Arial" panose="020B0604020202020204" pitchFamily="34" charset="0"/>
              </a:rPr>
              <a:t>浏览器是客户端最主要的应用软件。这种模式统一了客户端，将系统功能实现的核心部分集中到服务器上，简化了系统的开发、维护和使用。客户机上只要安装一个浏览器，服务器安装服务器软件，数据库软件等</a:t>
            </a:r>
            <a:r>
              <a:rPr lang="zh-CN" altLang="en-US" sz="1800" i="0">
                <a:latin typeface="Arial" panose="020B0604020202020204" pitchFamily="34" charset="0"/>
              </a:rPr>
              <a:t>。</a:t>
            </a:r>
            <a:endParaRPr lang="en-US" altLang="zh-CN" sz="1800" b="0" i="0">
              <a:latin typeface="Arial" panose="020B060402020202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p:nvPr>
        </p:nvSpPr>
        <p:spPr/>
        <p:txBody>
          <a:bodyPr vert="horz" wrap="square" lIns="90333" tIns="44376" rIns="90333" bIns="44376" anchor="b"/>
          <a:lstStyle/>
          <a:p>
            <a:r>
              <a:rPr lang="zh-CN" altLang="en-US"/>
              <a:t>网络基础知识</a:t>
            </a:r>
          </a:p>
        </p:txBody>
      </p:sp>
      <p:sp>
        <p:nvSpPr>
          <p:cNvPr id="14338" name="Rectangle 3"/>
          <p:cNvSpPr>
            <a:spLocks noGrp="1"/>
          </p:cNvSpPr>
          <p:nvPr>
            <p:ph idx="1"/>
          </p:nvPr>
        </p:nvSpPr>
        <p:spPr/>
        <p:txBody>
          <a:bodyPr vert="horz" wrap="square" lIns="90050" tIns="45024" rIns="90050" bIns="45024" anchor="t"/>
          <a:lstStyle/>
          <a:p>
            <a:r>
              <a:rPr lang="zh-CN" altLang="en-US"/>
              <a:t> </a:t>
            </a:r>
            <a:r>
              <a:rPr lang="en-US" altLang="zh-CN"/>
              <a:t>http</a:t>
            </a:r>
            <a:r>
              <a:rPr lang="zh-CN" altLang="en-US"/>
              <a:t>协议（</a:t>
            </a:r>
            <a:r>
              <a:rPr lang="en-US" altLang="zh-CN"/>
              <a:t> </a:t>
            </a:r>
            <a:r>
              <a:rPr lang="en-US" altLang="zh-CN" b="0"/>
              <a:t>HyperText Transport Protocol </a:t>
            </a:r>
            <a:r>
              <a:rPr lang="zh-CN" altLang="en-US"/>
              <a:t>）</a:t>
            </a:r>
            <a:endParaRPr lang="en-US" altLang="zh-CN" b="0"/>
          </a:p>
          <a:p>
            <a:pPr marL="228600" lvl="1" indent="457200">
              <a:buNone/>
            </a:pPr>
            <a:r>
              <a:rPr lang="en-US" altLang="zh-CN" sz="1800" b="0"/>
              <a:t>HTTP</a:t>
            </a:r>
            <a:r>
              <a:rPr lang="zh-CN" altLang="en-US" sz="1800" b="0"/>
              <a:t>是超文本传输协议的缩写，它用于传送</a:t>
            </a:r>
            <a:r>
              <a:rPr lang="en-US" altLang="zh-CN" sz="1800" b="0"/>
              <a:t>WWW</a:t>
            </a:r>
            <a:r>
              <a:rPr lang="zh-CN" altLang="en-US" sz="1800" b="0"/>
              <a:t>方式的数据。</a:t>
            </a:r>
            <a:r>
              <a:rPr lang="en-US" altLang="zh-CN" sz="1800" b="0"/>
              <a:t>HTTP</a:t>
            </a:r>
            <a:r>
              <a:rPr lang="zh-CN" altLang="en-US" sz="1800" b="0"/>
              <a:t>协议采用了请求</a:t>
            </a:r>
            <a:r>
              <a:rPr lang="en-US" altLang="zh-CN" sz="1800" b="0"/>
              <a:t>/</a:t>
            </a:r>
            <a:r>
              <a:rPr lang="zh-CN" altLang="en-US" sz="1800" b="0"/>
              <a:t>响应模型。客户端向服务器发送一个请求，请求头包含请求的方法、</a:t>
            </a:r>
            <a:r>
              <a:rPr lang="en-US" altLang="zh-CN" sz="1800" b="0"/>
              <a:t>URL</a:t>
            </a:r>
            <a:r>
              <a:rPr lang="zh-CN" altLang="en-US" sz="1800" b="0"/>
              <a:t>、协议版本、以及包含请求修饰符、客户信息和内容的类似于</a:t>
            </a:r>
            <a:r>
              <a:rPr lang="en-US" altLang="zh-CN" sz="1800" b="0"/>
              <a:t>MIME</a:t>
            </a:r>
            <a:r>
              <a:rPr lang="zh-CN" altLang="en-US" sz="1800" b="0"/>
              <a:t>的消息结构。服务器以一个状态行作为响应，响应的内容包括消息协议的版本，成功或者错误编码加上包含服务器信息、实体元信息以及可能的实体内容</a:t>
            </a:r>
            <a:r>
              <a:rPr lang="zh-CN" altLang="en-US"/>
              <a:t>。</a:t>
            </a:r>
            <a:endParaRPr lang="en-US" altLang="zh-CN" sz="1800" b="0"/>
          </a:p>
          <a:p>
            <a:r>
              <a:rPr lang="zh-CN" altLang="en-US"/>
              <a:t> </a:t>
            </a:r>
            <a:r>
              <a:rPr lang="en-US" altLang="zh-CN"/>
              <a:t>URL</a:t>
            </a:r>
            <a:r>
              <a:rPr lang="zh-CN" altLang="en-US"/>
              <a:t>（</a:t>
            </a:r>
            <a:r>
              <a:rPr lang="en-US" altLang="zh-CN"/>
              <a:t> </a:t>
            </a:r>
            <a:r>
              <a:rPr lang="en-US" altLang="zh-CN" b="0"/>
              <a:t>Uniform Resource Locator</a:t>
            </a:r>
            <a:r>
              <a:rPr lang="zh-CN" altLang="en-US"/>
              <a:t>）</a:t>
            </a:r>
            <a:endParaRPr lang="en-US" altLang="zh-CN" b="0"/>
          </a:p>
          <a:p>
            <a:pPr marL="228600" lvl="1" indent="457200">
              <a:buNone/>
            </a:pPr>
            <a:r>
              <a:rPr lang="en-US" altLang="zh-CN" sz="1800" b="0"/>
              <a:t>URL</a:t>
            </a:r>
            <a:r>
              <a:rPr lang="zh-CN" altLang="en-US" sz="1800" b="0"/>
              <a:t>就像每家每户都有一个门牌地址一样，每个网页也都有一个</a:t>
            </a:r>
            <a:r>
              <a:rPr lang="en-US" altLang="zh-CN" sz="1800" b="0"/>
              <a:t>Internet</a:t>
            </a:r>
            <a:r>
              <a:rPr lang="zh-CN" altLang="en-US" sz="1800" b="0"/>
              <a:t>地址。当你在浏览器的地址栏中输入一个</a:t>
            </a:r>
            <a:r>
              <a:rPr lang="en-US" altLang="zh-CN" sz="1800" b="0"/>
              <a:t>URL</a:t>
            </a:r>
            <a:r>
              <a:rPr lang="zh-CN" altLang="en-US" sz="1800" b="0"/>
              <a:t>或者单击一个超链接时，</a:t>
            </a:r>
            <a:r>
              <a:rPr lang="en-US" altLang="zh-CN" sz="1800" b="0"/>
              <a:t>URL</a:t>
            </a:r>
            <a:r>
              <a:rPr lang="zh-CN" altLang="en-US" sz="1800" b="0"/>
              <a:t>就确定了要浏览的地址。浏览器通过超文本传输协议</a:t>
            </a:r>
            <a:r>
              <a:rPr lang="en-US" altLang="zh-CN" sz="1800" b="0"/>
              <a:t>(HTTP)</a:t>
            </a:r>
            <a:r>
              <a:rPr lang="zh-CN" altLang="en-US" sz="1800" b="0"/>
              <a:t>，将</a:t>
            </a:r>
            <a:r>
              <a:rPr lang="en-US" altLang="zh-CN" sz="1800" b="0"/>
              <a:t>Web</a:t>
            </a:r>
            <a:r>
              <a:rPr lang="zh-CN" altLang="en-US" sz="1800" b="0"/>
              <a:t>服务器上站点的网页代码提取出来，并翻译成漂亮的网页。</a:t>
            </a:r>
            <a:r>
              <a:rPr lang="en-US" altLang="zh-CN" sz="1800" b="0"/>
              <a:t>URL</a:t>
            </a:r>
            <a:r>
              <a:rPr lang="zh-CN" altLang="en-US" sz="1800" b="0"/>
              <a:t>的格式如下</a:t>
            </a:r>
            <a:endParaRPr lang="en-US" altLang="zh-CN" sz="1800" b="0"/>
          </a:p>
          <a:p>
            <a:pPr marL="228600" lvl="1" indent="457200">
              <a:buNone/>
            </a:pPr>
            <a:r>
              <a:rPr lang="zh-CN" altLang="en-US" sz="1800" b="0"/>
              <a:t>协议</a:t>
            </a:r>
            <a:r>
              <a:rPr lang="en-US" altLang="zh-CN" sz="1800" b="0"/>
              <a:t>://ip:port/path</a:t>
            </a:r>
            <a:r>
              <a:rPr lang="zh-CN" altLang="en-US" sz="1800" b="0"/>
              <a:t>  例如：</a:t>
            </a:r>
            <a:r>
              <a:rPr lang="en-US" altLang="zh-CN" sz="1800" b="0"/>
              <a:t>http://192.168.1.101:80/test/index.html</a:t>
            </a:r>
          </a:p>
          <a:p>
            <a:pPr marL="228600" lvl="1" indent="457200">
              <a:buNone/>
            </a:pPr>
            <a:r>
              <a:rPr lang="en-US" altLang="zh-CN" sz="1800" b="0"/>
              <a:t>	</a:t>
            </a:r>
            <a:endParaRPr lang="zh-CN" altLang="en-US">
              <a:sym typeface="宋体" panose="02010600030101010101" pitchFamily="2" charset="-122"/>
            </a:endParaRPr>
          </a:p>
          <a:p>
            <a:pPr marL="228600" lvl="1" indent="457200">
              <a:buNone/>
            </a:pPr>
            <a:endParaRPr lang="zh-CN" altLang="en-US">
              <a:sym typeface="宋体" panose="02010600030101010101" pitchFamily="2" charset="-122"/>
            </a:endParaRPr>
          </a:p>
          <a:p>
            <a:pPr marL="228600" lvl="1" indent="4572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p:txBody>
          <a:bodyPr vert="horz" wrap="square" lIns="90333" tIns="44376" rIns="90333" bIns="44376" anchor="b"/>
          <a:lstStyle/>
          <a:p>
            <a:r>
              <a:rPr lang="en-US" altLang="zh-CN"/>
              <a:t>Html</a:t>
            </a:r>
            <a:r>
              <a:rPr lang="zh-CN" altLang="en-US"/>
              <a:t>文档</a:t>
            </a:r>
          </a:p>
        </p:txBody>
      </p:sp>
      <p:sp>
        <p:nvSpPr>
          <p:cNvPr id="15362" name="Rectangle 3"/>
          <p:cNvSpPr>
            <a:spLocks noGrp="1"/>
          </p:cNvSpPr>
          <p:nvPr>
            <p:ph idx="1"/>
          </p:nvPr>
        </p:nvSpPr>
        <p:spPr/>
        <p:txBody>
          <a:bodyPr vert="horz" wrap="square" lIns="90050" tIns="45024" rIns="90050" bIns="45024" anchor="t"/>
          <a:lstStyle/>
          <a:p>
            <a:r>
              <a:rPr lang="zh-CN" altLang="en-US"/>
              <a:t> </a:t>
            </a:r>
            <a:r>
              <a:rPr lang="en-US" altLang="zh-CN"/>
              <a:t>Html</a:t>
            </a:r>
            <a:r>
              <a:rPr lang="zh-CN" altLang="en-US"/>
              <a:t>文档（</a:t>
            </a:r>
            <a:r>
              <a:rPr lang="en-US" altLang="zh-CN"/>
              <a:t> HTML document</a:t>
            </a:r>
            <a:r>
              <a:rPr lang="zh-CN" altLang="en-US"/>
              <a:t>）</a:t>
            </a:r>
            <a:endParaRPr lang="en-US" altLang="zh-CN" b="0"/>
          </a:p>
          <a:p>
            <a:pPr marL="228600" lvl="1" indent="457200">
              <a:buNone/>
            </a:pPr>
            <a:r>
              <a:rPr lang="zh-CN" altLang="en-US" sz="1800" b="0"/>
              <a:t>一个完整的</a:t>
            </a:r>
            <a:r>
              <a:rPr lang="en-US" altLang="zh-CN" sz="1800" b="0"/>
              <a:t>Html</a:t>
            </a:r>
            <a:r>
              <a:rPr lang="zh-CN" altLang="en-US" sz="1800" b="0"/>
              <a:t>网页是由多个</a:t>
            </a:r>
            <a:r>
              <a:rPr lang="en-US" altLang="zh-CN" sz="1800" b="0"/>
              <a:t>Html</a:t>
            </a:r>
            <a:r>
              <a:rPr lang="zh-CN" altLang="en-US" sz="1800" b="0"/>
              <a:t>元素按照一定的方式组成的。</a:t>
            </a: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endParaRPr lang="en-US" altLang="zh-CN" sz="1400" b="0"/>
          </a:p>
          <a:p>
            <a:pPr marL="228600" lvl="1" indent="457200">
              <a:buNone/>
            </a:pPr>
            <a:endParaRPr lang="en-US" altLang="zh-CN" sz="1800" b="0"/>
          </a:p>
        </p:txBody>
      </p:sp>
      <p:pic>
        <p:nvPicPr>
          <p:cNvPr id="15363" name="图片 1"/>
          <p:cNvPicPr>
            <a:picLocks noChangeAspect="1"/>
          </p:cNvPicPr>
          <p:nvPr/>
        </p:nvPicPr>
        <p:blipFill>
          <a:blip r:embed="rId2" cstate="print"/>
          <a:stretch>
            <a:fillRect/>
          </a:stretch>
        </p:blipFill>
        <p:spPr>
          <a:xfrm>
            <a:off x="814388" y="1447800"/>
            <a:ext cx="5994400" cy="2997200"/>
          </a:xfrm>
          <a:prstGeom prst="rect">
            <a:avLst/>
          </a:prstGeom>
          <a:noFill/>
          <a:ln w="9525">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p:nvPr>
        </p:nvSpPr>
        <p:spPr/>
        <p:txBody>
          <a:bodyPr vert="horz" wrap="square" lIns="90333" tIns="44376" rIns="90333" bIns="44376" anchor="b"/>
          <a:lstStyle/>
          <a:p>
            <a:r>
              <a:rPr lang="en-US" altLang="zh-CN"/>
              <a:t>Html</a:t>
            </a:r>
            <a:r>
              <a:rPr lang="zh-CN" altLang="en-US"/>
              <a:t>文档</a:t>
            </a:r>
          </a:p>
        </p:txBody>
      </p:sp>
      <p:sp>
        <p:nvSpPr>
          <p:cNvPr id="16386" name="Rectangle 3"/>
          <p:cNvSpPr>
            <a:spLocks noGrp="1"/>
          </p:cNvSpPr>
          <p:nvPr>
            <p:ph idx="1"/>
          </p:nvPr>
        </p:nvSpPr>
        <p:spPr/>
        <p:txBody>
          <a:bodyPr vert="horz" wrap="square" lIns="90050" tIns="45024" rIns="90050" bIns="45024" anchor="t"/>
          <a:lstStyle/>
          <a:p>
            <a:r>
              <a:rPr lang="zh-CN" altLang="en-US"/>
              <a:t> </a:t>
            </a:r>
            <a:r>
              <a:rPr lang="en-US" altLang="zh-CN"/>
              <a:t>Html</a:t>
            </a:r>
            <a:r>
              <a:rPr lang="zh-CN" altLang="en-US"/>
              <a:t>文档（</a:t>
            </a:r>
            <a:r>
              <a:rPr lang="en-US" altLang="zh-CN"/>
              <a:t> HTML document</a:t>
            </a:r>
            <a:r>
              <a:rPr lang="zh-CN" altLang="en-US"/>
              <a:t>）</a:t>
            </a:r>
            <a:endParaRPr lang="en-US" altLang="zh-CN" b="0"/>
          </a:p>
          <a:p>
            <a:pPr marL="571500" lvl="1" indent="-342900">
              <a:buFont typeface="宋体" panose="02010600030101010101" pitchFamily="2" charset="-122"/>
              <a:buAutoNum type="arabicPeriod"/>
            </a:pPr>
            <a:r>
              <a:rPr lang="en-US" altLang="zh-CN" sz="1800" b="0"/>
              <a:t>DOCTYPE</a:t>
            </a:r>
          </a:p>
          <a:p>
            <a:pPr marL="571500" lvl="1" indent="-342900">
              <a:buNone/>
            </a:pPr>
            <a:r>
              <a:rPr lang="zh-CN" altLang="en-US" sz="1800" b="0"/>
              <a:t>在</a:t>
            </a:r>
            <a:r>
              <a:rPr lang="en-US" altLang="zh-CN" sz="1800" b="0"/>
              <a:t>Html</a:t>
            </a:r>
            <a:r>
              <a:rPr lang="zh-CN" altLang="en-US" sz="1800" b="0"/>
              <a:t>非常年轻的时候（</a:t>
            </a:r>
            <a:r>
              <a:rPr lang="en-US" altLang="zh-CN" sz="1800" b="0"/>
              <a:t>1991</a:t>
            </a:r>
            <a:r>
              <a:rPr lang="zh-CN" altLang="en-US" sz="1800" b="0"/>
              <a:t>、</a:t>
            </a:r>
            <a:r>
              <a:rPr lang="en-US" altLang="zh-CN" sz="1800" b="0"/>
              <a:t>2</a:t>
            </a:r>
            <a:r>
              <a:rPr lang="zh-CN" altLang="en-US" sz="1800" b="0"/>
              <a:t>年左右），</a:t>
            </a:r>
            <a:r>
              <a:rPr lang="en-US" altLang="zh-CN" sz="1800" b="0"/>
              <a:t>doctype</a:t>
            </a:r>
            <a:r>
              <a:rPr lang="zh-CN" altLang="en-US" sz="1800" b="0"/>
              <a:t>是用来作为一组规则的链接，</a:t>
            </a:r>
            <a:r>
              <a:rPr lang="en-US" altLang="zh-CN" sz="1800" b="0"/>
              <a:t>HTML</a:t>
            </a:r>
            <a:r>
              <a:rPr lang="zh-CN" altLang="en-US" sz="1800" b="0"/>
              <a:t>页面必须遵循这些规则才能被认为是好的</a:t>
            </a:r>
            <a:r>
              <a:rPr lang="en-US" altLang="zh-CN" sz="1800" b="0"/>
              <a:t>HTML</a:t>
            </a:r>
            <a:r>
              <a:rPr lang="zh-CN" altLang="en-US" sz="1800" b="0"/>
              <a:t>，这些规则会用来检测网页是不是存在问题。然而，这些年没有人真正的关心</a:t>
            </a:r>
            <a:r>
              <a:rPr lang="en-US" altLang="zh-CN" sz="1800" b="0"/>
              <a:t>doctype</a:t>
            </a:r>
            <a:r>
              <a:rPr lang="zh-CN" altLang="en-US" sz="1800" b="0"/>
              <a:t>，他们只是一个历史产物必须包含在页面中。以下是我们需要简单了解的，记住</a:t>
            </a:r>
            <a:r>
              <a:rPr lang="en-US" altLang="zh-CN" sz="1800" b="0"/>
              <a:t>H5</a:t>
            </a:r>
            <a:r>
              <a:rPr lang="zh-CN" altLang="en-US" sz="1800" b="0"/>
              <a:t>的文档类型即可。</a:t>
            </a:r>
            <a:endParaRPr lang="en-US" altLang="zh-CN" sz="1800" b="0"/>
          </a:p>
          <a:p>
            <a:pPr marL="571500" lvl="1" indent="-342900">
              <a:lnSpc>
                <a:spcPts val="1800"/>
              </a:lnSpc>
              <a:buFont typeface="宋体" panose="02010600030101010101" pitchFamily="2" charset="-122"/>
              <a:buAutoNum type="circleNumDbPlain"/>
            </a:pPr>
            <a:r>
              <a:rPr lang="zh-CN" altLang="en-US" sz="1800" b="0"/>
              <a:t>严格的文档类型				</a:t>
            </a:r>
            <a:endParaRPr lang="en-US" altLang="zh-CN" sz="1800" b="0"/>
          </a:p>
          <a:p>
            <a:pPr marL="571500" lvl="1" indent="-342900">
              <a:lnSpc>
                <a:spcPts val="1800"/>
              </a:lnSpc>
              <a:buNone/>
            </a:pPr>
            <a:r>
              <a:rPr lang="en-US" altLang="zh-CN" sz="1800" b="0"/>
              <a:t>&lt;!DOCTYPE HTML PUBLIC "-//W3C//DTD HTML 4.01//EN" "http://www.w3.org/TR/html4/strict.dtd"&gt;			</a:t>
            </a:r>
          </a:p>
          <a:p>
            <a:pPr marL="571500" lvl="1" indent="-342900">
              <a:lnSpc>
                <a:spcPts val="1800"/>
              </a:lnSpc>
              <a:buFont typeface="宋体" panose="02010600030101010101" pitchFamily="2" charset="-122"/>
              <a:buAutoNum type="circleNumDbPlain" startAt="2"/>
            </a:pPr>
            <a:r>
              <a:rPr lang="zh-CN" altLang="en-US" sz="1800" b="0"/>
              <a:t>宽松的文档类型				</a:t>
            </a:r>
            <a:endParaRPr lang="en-US" altLang="zh-CN" sz="1800" b="0"/>
          </a:p>
          <a:p>
            <a:pPr marL="571500" lvl="1" indent="-342900">
              <a:lnSpc>
                <a:spcPts val="1800"/>
              </a:lnSpc>
              <a:buNone/>
            </a:pPr>
            <a:r>
              <a:rPr lang="en-US" altLang="zh-CN" sz="1800" b="0"/>
              <a:t>&lt;!DOCTYPE HTML PUBLIC "-//W3C//DTD HTML 4.01 Transitional//EN" "http://www.w3.org/TR/html4/loose.dtd"&gt;	</a:t>
            </a:r>
          </a:p>
          <a:p>
            <a:pPr marL="571500" lvl="1" indent="-342900">
              <a:lnSpc>
                <a:spcPts val="1800"/>
              </a:lnSpc>
              <a:buFont typeface="宋体" panose="02010600030101010101" pitchFamily="2" charset="-122"/>
              <a:buAutoNum type="circleNumDbPlain" startAt="3"/>
            </a:pPr>
            <a:r>
              <a:rPr lang="en-US" altLang="zh-CN" sz="1800" b="0"/>
              <a:t>H5</a:t>
            </a:r>
            <a:r>
              <a:rPr lang="zh-CN" altLang="en-US" sz="1800" b="0"/>
              <a:t>文档类型				</a:t>
            </a:r>
            <a:endParaRPr lang="en-US" altLang="zh-CN" sz="1800" b="0"/>
          </a:p>
          <a:p>
            <a:pPr marL="571500" lvl="1" indent="-342900">
              <a:lnSpc>
                <a:spcPts val="1800"/>
              </a:lnSpc>
              <a:buNone/>
            </a:pPr>
            <a:r>
              <a:rPr lang="en-US" altLang="zh-CN" sz="1800" b="0"/>
              <a:t>&lt;!DOCTYPE html&gt;</a:t>
            </a:r>
          </a:p>
          <a:p>
            <a:pPr marL="571500" lvl="1" indent="-342900">
              <a:buNone/>
            </a:pPr>
            <a:endParaRPr lang="en-US" altLang="zh-CN" sz="1800" b="0"/>
          </a:p>
          <a:p>
            <a:pPr marL="571500" lvl="1" indent="-342900">
              <a:buNone/>
            </a:pPr>
            <a:endParaRPr lang="en-US" altLang="zh-CN" sz="1800" b="0"/>
          </a:p>
          <a:p>
            <a:pPr marL="571500" lvl="1" indent="-342900">
              <a:buNone/>
            </a:pPr>
            <a:endParaRPr lang="en-US" altLang="zh-CN" sz="1800" b="0"/>
          </a:p>
          <a:p>
            <a:pPr marL="571500" lvl="1" indent="-342900">
              <a:buNone/>
            </a:pPr>
            <a:endParaRPr lang="en-US" altLang="zh-CN" sz="1800" b="0"/>
          </a:p>
          <a:p>
            <a:pPr marL="571500" lvl="1" indent="-342900">
              <a:buNone/>
            </a:pPr>
            <a:endParaRPr lang="en-US" altLang="zh-CN" sz="1800" b="0"/>
          </a:p>
          <a:p>
            <a:pPr marL="571500" lvl="1" indent="-342900">
              <a:buNone/>
            </a:pPr>
            <a:endParaRPr lang="en-US" altLang="zh-CN" sz="1800" b="0"/>
          </a:p>
          <a:p>
            <a:pPr marL="571500" lvl="1" indent="-342900">
              <a:buNone/>
            </a:pPr>
            <a:endParaRPr lang="en-US" altLang="zh-CN" sz="1400" b="0"/>
          </a:p>
          <a:p>
            <a:pPr marL="571500" lvl="1" indent="-342900">
              <a:buNone/>
            </a:pPr>
            <a:endParaRPr lang="en-US" altLang="zh-CN" sz="1800" b="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p:nvPr>
        </p:nvSpPr>
        <p:spPr/>
        <p:txBody>
          <a:bodyPr vert="horz" wrap="square" lIns="90333" tIns="44376" rIns="90333" bIns="44376" anchor="b"/>
          <a:lstStyle/>
          <a:p>
            <a:r>
              <a:rPr lang="en-US" altLang="zh-CN"/>
              <a:t>Html</a:t>
            </a:r>
            <a:r>
              <a:rPr lang="zh-CN" altLang="en-US"/>
              <a:t>文档</a:t>
            </a:r>
          </a:p>
        </p:txBody>
      </p:sp>
      <p:sp>
        <p:nvSpPr>
          <p:cNvPr id="17410" name="Rectangle 3"/>
          <p:cNvSpPr>
            <a:spLocks noGrp="1"/>
          </p:cNvSpPr>
          <p:nvPr>
            <p:ph idx="1"/>
          </p:nvPr>
        </p:nvSpPr>
        <p:spPr/>
        <p:txBody>
          <a:bodyPr vert="horz" wrap="square" lIns="90050" tIns="45024" rIns="90050" bIns="45024" anchor="t"/>
          <a:lstStyle/>
          <a:p>
            <a:r>
              <a:rPr lang="zh-CN" altLang="en-US"/>
              <a:t> </a:t>
            </a:r>
            <a:r>
              <a:rPr lang="en-US" altLang="zh-CN"/>
              <a:t>Html</a:t>
            </a:r>
            <a:r>
              <a:rPr lang="zh-CN" altLang="en-US"/>
              <a:t>文档（</a:t>
            </a:r>
            <a:r>
              <a:rPr lang="en-US" altLang="zh-CN"/>
              <a:t> HTML document</a:t>
            </a:r>
            <a:r>
              <a:rPr lang="zh-CN" altLang="en-US"/>
              <a:t>）</a:t>
            </a:r>
            <a:endParaRPr lang="en-US" altLang="zh-CN" b="0"/>
          </a:p>
          <a:p>
            <a:pPr marL="571500" lvl="1" indent="-342900">
              <a:buFont typeface="宋体" panose="02010600030101010101" pitchFamily="2" charset="-122"/>
              <a:buAutoNum type="arabicPeriod" startAt="2"/>
            </a:pPr>
            <a:r>
              <a:rPr lang="en-US" altLang="zh-CN" sz="1800" b="0"/>
              <a:t>&lt;html&gt;</a:t>
            </a:r>
          </a:p>
          <a:p>
            <a:pPr marL="749300" lvl="2" indent="0">
              <a:buNone/>
            </a:pPr>
            <a:r>
              <a:rPr lang="en-US" altLang="zh-CN" sz="1800" b="0"/>
              <a:t>Html</a:t>
            </a:r>
            <a:r>
              <a:rPr lang="zh-CN" altLang="en-US" sz="1800" b="0"/>
              <a:t>的根元素，用来包含</a:t>
            </a:r>
            <a:r>
              <a:rPr lang="en-US" altLang="zh-CN" sz="1800" b="0"/>
              <a:t>html</a:t>
            </a:r>
            <a:r>
              <a:rPr lang="zh-CN" altLang="en-US" sz="1800" b="0"/>
              <a:t>文档的所有元素</a:t>
            </a:r>
            <a:endParaRPr lang="en-US" altLang="zh-CN" sz="1800" b="0"/>
          </a:p>
          <a:p>
            <a:pPr marL="571500" lvl="1" indent="-342900">
              <a:buFont typeface="宋体" panose="02010600030101010101" pitchFamily="2" charset="-122"/>
              <a:buAutoNum type="arabicPeriod" startAt="2"/>
            </a:pPr>
            <a:r>
              <a:rPr lang="en-US" altLang="zh-CN" sz="1800" b="0"/>
              <a:t>&lt;head&gt;</a:t>
            </a:r>
          </a:p>
          <a:p>
            <a:pPr marL="749300" lvl="2" indent="0">
              <a:buNone/>
            </a:pPr>
            <a:r>
              <a:rPr lang="zh-CN" altLang="en-US" sz="1800" b="0"/>
              <a:t>包含在头部的内容不会被显示的页面中，这里通常包含页面的编码，作者，页面的描述信息，</a:t>
            </a:r>
            <a:r>
              <a:rPr lang="en-US" altLang="zh-CN" sz="1800" b="0"/>
              <a:t>js</a:t>
            </a:r>
            <a:r>
              <a:rPr lang="zh-CN" altLang="en-US" sz="1800" b="0"/>
              <a:t>的导入，</a:t>
            </a:r>
            <a:r>
              <a:rPr lang="en-US" altLang="zh-CN" sz="1800" b="0"/>
              <a:t>css</a:t>
            </a:r>
            <a:r>
              <a:rPr lang="zh-CN" altLang="en-US" sz="1800" b="0"/>
              <a:t>的导入等信息。</a:t>
            </a:r>
            <a:endParaRPr lang="en-US" altLang="zh-CN" sz="1800" b="0"/>
          </a:p>
          <a:p>
            <a:pPr marL="571500" lvl="1" indent="-342900">
              <a:buFont typeface="宋体" panose="02010600030101010101" pitchFamily="2" charset="-122"/>
              <a:buAutoNum type="arabicPeriod" startAt="2"/>
            </a:pPr>
            <a:r>
              <a:rPr lang="en-US" altLang="zh-CN" sz="1800" b="0"/>
              <a:t>&lt;meta charset="utf-8"&gt;</a:t>
            </a:r>
          </a:p>
          <a:p>
            <a:pPr marL="749300" lvl="2" indent="0">
              <a:buNone/>
            </a:pPr>
            <a:r>
              <a:rPr lang="zh-CN" altLang="en-US" sz="1800" b="0"/>
              <a:t>用来声明当前文档的编码方式为</a:t>
            </a:r>
            <a:r>
              <a:rPr lang="en-US" altLang="zh-CN" sz="1800" b="0"/>
              <a:t>utf-8</a:t>
            </a:r>
          </a:p>
          <a:p>
            <a:pPr marL="571500" lvl="1" indent="-342900">
              <a:buFont typeface="宋体" panose="02010600030101010101" pitchFamily="2" charset="-122"/>
              <a:buAutoNum type="arabicPeriod" startAt="2"/>
            </a:pPr>
            <a:r>
              <a:rPr lang="en-US" altLang="zh-CN" sz="1800" b="0"/>
              <a:t>&lt;title&gt;</a:t>
            </a:r>
          </a:p>
          <a:p>
            <a:pPr marL="749300" lvl="2" indent="0">
              <a:buNone/>
            </a:pPr>
            <a:r>
              <a:rPr lang="zh-CN" altLang="en-US" sz="1800" b="0"/>
              <a:t>用来声明当前文档的标题，标题将会出现在浏览器的选项卡中</a:t>
            </a:r>
            <a:endParaRPr lang="en-US" altLang="zh-CN" sz="1800" b="0"/>
          </a:p>
          <a:p>
            <a:pPr marL="571500" lvl="1" indent="-342900">
              <a:buFont typeface="宋体" panose="02010600030101010101" pitchFamily="2" charset="-122"/>
              <a:buAutoNum type="arabicPeriod" startAt="2"/>
            </a:pPr>
            <a:r>
              <a:rPr lang="en-US" altLang="zh-CN" sz="1800" b="0"/>
              <a:t>&lt;body&gt;</a:t>
            </a:r>
          </a:p>
          <a:p>
            <a:pPr marL="749300" lvl="2" indent="0">
              <a:buNone/>
            </a:pPr>
            <a:r>
              <a:rPr lang="zh-CN" altLang="en-US" sz="1800" b="0"/>
              <a:t>所有想要显示在浏览器中的元素都被包含在该元素中。</a:t>
            </a:r>
            <a:endParaRPr lang="en-US" altLang="zh-CN" sz="1800" b="0"/>
          </a:p>
          <a:p>
            <a:pPr marL="571500" lvl="1" indent="-342900">
              <a:buNone/>
            </a:pPr>
            <a:endParaRPr lang="en-US" altLang="zh-CN" sz="1800" b="0"/>
          </a:p>
          <a:p>
            <a:pPr marL="571500" lvl="1" indent="-342900">
              <a:buNone/>
            </a:pPr>
            <a:endParaRPr lang="en-US" altLang="zh-CN" sz="1800" b="0"/>
          </a:p>
          <a:p>
            <a:pPr marL="571500" lvl="1" indent="-342900">
              <a:buNone/>
            </a:pPr>
            <a:endParaRPr lang="en-US" altLang="zh-CN" sz="1800" b="0"/>
          </a:p>
          <a:p>
            <a:pPr marL="571500" lvl="1" indent="-342900">
              <a:buNone/>
            </a:pPr>
            <a:endParaRPr lang="en-US" altLang="zh-CN" sz="1800" b="0"/>
          </a:p>
          <a:p>
            <a:pPr marL="571500" lvl="1" indent="-342900">
              <a:buNone/>
            </a:pPr>
            <a:endParaRPr lang="en-US" altLang="zh-CN" sz="1800" b="0"/>
          </a:p>
          <a:p>
            <a:pPr marL="571500" lvl="1" indent="-342900">
              <a:buNone/>
            </a:pPr>
            <a:endParaRPr lang="en-US" altLang="zh-CN" sz="1400" b="0"/>
          </a:p>
          <a:p>
            <a:pPr marL="571500" lvl="1" indent="-342900">
              <a:buNone/>
            </a:pPr>
            <a:endParaRPr lang="en-US" altLang="zh-CN" sz="1800" b="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title"/>
          </p:nvPr>
        </p:nvSpPr>
        <p:spPr/>
        <p:txBody>
          <a:bodyPr vert="horz" wrap="square" lIns="90333" tIns="44376" rIns="90333" bIns="44376" anchor="b"/>
          <a:lstStyle/>
          <a:p>
            <a:r>
              <a:rPr lang="en-US" altLang="zh-CN"/>
              <a:t>Html</a:t>
            </a:r>
            <a:r>
              <a:rPr lang="zh-CN" altLang="en-US"/>
              <a:t>元素</a:t>
            </a:r>
          </a:p>
        </p:txBody>
      </p:sp>
      <p:sp>
        <p:nvSpPr>
          <p:cNvPr id="18434" name="Rectangle 3"/>
          <p:cNvSpPr>
            <a:spLocks noGrp="1"/>
          </p:cNvSpPr>
          <p:nvPr>
            <p:ph idx="1"/>
          </p:nvPr>
        </p:nvSpPr>
        <p:spPr/>
        <p:txBody>
          <a:bodyPr vert="horz" wrap="square" lIns="90050" tIns="45024" rIns="90050" bIns="45024" anchor="t"/>
          <a:lstStyle/>
          <a:p>
            <a:r>
              <a:rPr lang="zh-CN" altLang="en-US"/>
              <a:t> </a:t>
            </a:r>
            <a:r>
              <a:rPr lang="en-US" altLang="zh-CN"/>
              <a:t>Html</a:t>
            </a:r>
            <a:r>
              <a:rPr lang="zh-CN" altLang="en-US"/>
              <a:t>元素（</a:t>
            </a:r>
            <a:r>
              <a:rPr lang="en-US" altLang="zh-CN"/>
              <a:t> HTML element</a:t>
            </a:r>
            <a:r>
              <a:rPr lang="en-US" altLang="zh-CN" b="0"/>
              <a:t> </a:t>
            </a:r>
            <a:r>
              <a:rPr lang="zh-CN" altLang="en-US"/>
              <a:t>）</a:t>
            </a:r>
            <a:endParaRPr lang="en-US" altLang="zh-CN" b="0"/>
          </a:p>
          <a:p>
            <a:pPr marL="228600" lvl="1" indent="457200">
              <a:buNone/>
            </a:pPr>
            <a:r>
              <a:rPr lang="zh-CN" altLang="en-US" sz="1800" b="0"/>
              <a:t>一个</a:t>
            </a:r>
            <a:r>
              <a:rPr lang="en-US" altLang="zh-CN" sz="1800" b="0"/>
              <a:t>Html</a:t>
            </a:r>
            <a:r>
              <a:rPr lang="zh-CN" altLang="en-US" sz="1800" b="0"/>
              <a:t>元素是由一个开始标签，一个结束标签，以及内容。结束标签与开始标签类似，不过结束标签在尖括号内多了一个斜线。标签决定了其内容的特性。如下，标签内的问题以段落形式进行显示。</a:t>
            </a: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r>
              <a:rPr lang="zh-CN" altLang="en-US" sz="1800" b="0"/>
              <a:t>标签可以进行嵌套使用，即可以将一个标签写入到另外一个标签内。</a:t>
            </a:r>
            <a:endParaRPr lang="en-US" altLang="zh-CN" sz="1800" b="0"/>
          </a:p>
          <a:p>
            <a:pPr marL="228600" lvl="1" indent="457200">
              <a:buNone/>
            </a:pPr>
            <a:r>
              <a:rPr lang="en-US" altLang="zh-CN" sz="1800" b="0"/>
              <a:t>&lt;p&gt;My cat is &lt;strong&gt;very&lt;/strong&gt; grumpy.&lt;/p&gt;</a:t>
            </a:r>
          </a:p>
        </p:txBody>
      </p:sp>
      <p:pic>
        <p:nvPicPr>
          <p:cNvPr id="18435" name="Picture 2" descr="https://mdn.mozillademos.org/files/9347/grumpy-cat-small.png"/>
          <p:cNvPicPr>
            <a:picLocks noChangeAspect="1"/>
          </p:cNvPicPr>
          <p:nvPr/>
        </p:nvPicPr>
        <p:blipFill>
          <a:blip r:embed="rId2" cstate="print"/>
          <a:stretch>
            <a:fillRect/>
          </a:stretch>
        </p:blipFill>
        <p:spPr>
          <a:xfrm>
            <a:off x="304800" y="2133600"/>
            <a:ext cx="6296025" cy="1955800"/>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p:txBody>
          <a:bodyPr vert="horz" wrap="square" lIns="90333" tIns="44376" rIns="90333" bIns="44376" anchor="b"/>
          <a:lstStyle/>
          <a:p>
            <a:r>
              <a:rPr lang="en-US" altLang="zh-CN"/>
              <a:t>Html</a:t>
            </a:r>
            <a:r>
              <a:rPr lang="zh-CN" altLang="en-US"/>
              <a:t>元素</a:t>
            </a:r>
          </a:p>
        </p:txBody>
      </p:sp>
      <p:sp>
        <p:nvSpPr>
          <p:cNvPr id="19458" name="Rectangle 3"/>
          <p:cNvSpPr>
            <a:spLocks noGrp="1"/>
          </p:cNvSpPr>
          <p:nvPr>
            <p:ph idx="1"/>
          </p:nvPr>
        </p:nvSpPr>
        <p:spPr/>
        <p:txBody>
          <a:bodyPr vert="horz" wrap="square" lIns="90050" tIns="45024" rIns="90050" bIns="45024" anchor="t"/>
          <a:lstStyle/>
          <a:p>
            <a:r>
              <a:rPr lang="zh-CN" altLang="en-US"/>
              <a:t> 块级元素（</a:t>
            </a:r>
            <a:r>
              <a:rPr lang="en-US" altLang="zh-CN"/>
              <a:t> Block</a:t>
            </a:r>
            <a:r>
              <a:rPr lang="zh-CN" altLang="en-US"/>
              <a:t> </a:t>
            </a:r>
            <a:r>
              <a:rPr lang="en-US" altLang="zh-CN"/>
              <a:t>elements</a:t>
            </a:r>
            <a:r>
              <a:rPr lang="zh-CN" altLang="en-US"/>
              <a:t>）</a:t>
            </a:r>
            <a:endParaRPr lang="en-US" altLang="zh-CN" b="0"/>
          </a:p>
          <a:p>
            <a:pPr marL="228600" lvl="1" indent="457200">
              <a:buNone/>
            </a:pPr>
            <a:r>
              <a:rPr lang="zh-CN" altLang="en-US" sz="1800" b="0"/>
              <a:t>独占一行空间，用来布局段落，列表，导航菜单，脚注等结构，不要将块级元素嵌套在行内元素中。			</a:t>
            </a:r>
            <a:endParaRPr lang="en-US" altLang="zh-CN" sz="1800" b="0"/>
          </a:p>
          <a:p>
            <a:pPr marL="228600" lvl="1" indent="457200">
              <a:buNone/>
            </a:pPr>
            <a:r>
              <a:rPr lang="en-US" altLang="zh-CN" sz="1800" b="0">
                <a:solidFill>
                  <a:srgbClr val="FF728A"/>
                </a:solidFill>
              </a:rPr>
              <a:t>&lt;p&gt;</a:t>
            </a:r>
            <a:r>
              <a:rPr lang="en-US" altLang="zh-CN" sz="1800" b="0"/>
              <a:t>this is paragraph1</a:t>
            </a:r>
            <a:r>
              <a:rPr lang="en-US" altLang="zh-CN" sz="1800" b="0">
                <a:solidFill>
                  <a:srgbClr val="FF728A"/>
                </a:solidFill>
              </a:rPr>
              <a:t>&lt;/p&gt;</a:t>
            </a:r>
            <a:r>
              <a:rPr lang="en-US" altLang="zh-CN" sz="1800" b="0"/>
              <a:t>			</a:t>
            </a:r>
          </a:p>
          <a:p>
            <a:pPr marL="228600" lvl="1" indent="457200">
              <a:buNone/>
            </a:pPr>
            <a:r>
              <a:rPr lang="en-US" altLang="zh-CN" sz="1800" b="0">
                <a:solidFill>
                  <a:srgbClr val="FF728A"/>
                </a:solidFill>
              </a:rPr>
              <a:t>&lt;p&gt;</a:t>
            </a:r>
            <a:r>
              <a:rPr lang="en-US" altLang="zh-CN" sz="1800" b="0"/>
              <a:t>this is paragraph2</a:t>
            </a:r>
            <a:r>
              <a:rPr lang="en-US" altLang="zh-CN" sz="1800" b="0">
                <a:solidFill>
                  <a:srgbClr val="FF728A"/>
                </a:solidFill>
              </a:rPr>
              <a:t>&lt;/p&gt;</a:t>
            </a:r>
          </a:p>
          <a:p>
            <a:r>
              <a:rPr lang="zh-CN" altLang="en-US"/>
              <a:t> 行内元素（</a:t>
            </a:r>
            <a:r>
              <a:rPr lang="en-US" altLang="zh-CN"/>
              <a:t> Inline elements</a:t>
            </a:r>
            <a:r>
              <a:rPr lang="zh-CN" altLang="en-US"/>
              <a:t>）</a:t>
            </a:r>
            <a:endParaRPr lang="en-US" altLang="zh-CN" b="0"/>
          </a:p>
          <a:p>
            <a:pPr marL="228600" lvl="1" indent="457200">
              <a:buNone/>
            </a:pPr>
            <a:r>
              <a:rPr lang="zh-CN" altLang="en-US" sz="1800" b="0"/>
              <a:t>与其他元素共享一行空间，一般被嵌套在块级元素中，通常作为段落的一部分出现</a:t>
            </a:r>
            <a:endParaRPr lang="en-US" altLang="zh-CN" sz="1800" b="0"/>
          </a:p>
          <a:p>
            <a:pPr marL="228600" lvl="1" indent="457200">
              <a:buNone/>
            </a:pPr>
            <a:r>
              <a:rPr lang="en-US" altLang="zh-CN" sz="1800" b="0">
                <a:solidFill>
                  <a:srgbClr val="4B65E9"/>
                </a:solidFill>
              </a:rPr>
              <a:t>&lt;p&gt;</a:t>
            </a:r>
            <a:r>
              <a:rPr lang="en-US" altLang="zh-CN" sz="1800" b="0"/>
              <a:t>you are </a:t>
            </a:r>
            <a:r>
              <a:rPr lang="en-US" altLang="zh-CN" sz="1800" b="0">
                <a:solidFill>
                  <a:srgbClr val="FF728A"/>
                </a:solidFill>
              </a:rPr>
              <a:t>&lt;strong&gt;</a:t>
            </a:r>
            <a:r>
              <a:rPr lang="en-US" altLang="zh-CN" sz="1800" b="0"/>
              <a:t>strong</a:t>
            </a:r>
            <a:r>
              <a:rPr lang="en-US" altLang="zh-CN" sz="1800" b="0">
                <a:solidFill>
                  <a:srgbClr val="FF728A"/>
                </a:solidFill>
              </a:rPr>
              <a:t>&lt;/strong&gt;</a:t>
            </a:r>
            <a:r>
              <a:rPr lang="en-US" altLang="zh-CN" sz="1800" b="0">
                <a:solidFill>
                  <a:srgbClr val="4B65E9"/>
                </a:solidFill>
              </a:rPr>
              <a:t>&lt;/p&gt;</a:t>
            </a:r>
            <a:r>
              <a:rPr lang="zh-CN" altLang="en-US" sz="1800" b="0"/>
              <a:t>。</a:t>
            </a:r>
            <a:endParaRPr lang="en-US" altLang="zh-CN" sz="1800" b="0"/>
          </a:p>
          <a:p>
            <a:r>
              <a:rPr lang="zh-CN" altLang="en-US"/>
              <a:t> 空元素（</a:t>
            </a:r>
            <a:r>
              <a:rPr lang="en-US" altLang="zh-CN"/>
              <a:t> Empty elements</a:t>
            </a:r>
            <a:r>
              <a:rPr lang="zh-CN" altLang="en-US"/>
              <a:t>）</a:t>
            </a:r>
            <a:endParaRPr lang="en-US" altLang="zh-CN" b="0"/>
          </a:p>
          <a:p>
            <a:pPr marL="228600" lvl="1" indent="457200">
              <a:buNone/>
            </a:pPr>
            <a:r>
              <a:rPr lang="zh-CN" altLang="en-US" sz="1800" b="0"/>
              <a:t>只包含单个标签，通常用于在文档中插入部分内容，例如</a:t>
            </a:r>
            <a:r>
              <a:rPr lang="en-US" altLang="zh-CN" sz="1800" b="0"/>
              <a:t>img	</a:t>
            </a:r>
          </a:p>
          <a:p>
            <a:pPr marL="228600" lvl="1" indent="457200">
              <a:buNone/>
            </a:pPr>
            <a:r>
              <a:rPr lang="en-US" altLang="zh-CN" sz="1800" b="0"/>
              <a:t>&lt;div&gt;&lt;img src="my.jpg" alt=""&gt;&lt;/div&gt;</a:t>
            </a:r>
          </a:p>
          <a:p>
            <a:pPr marL="228600" lvl="1" indent="457200">
              <a:buNone/>
            </a:pPr>
            <a:endParaRPr lang="en-US" altLang="zh-CN" sz="1800" b="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8"/>
          <p:cNvPicPr>
            <a:picLocks noChangeAspect="1"/>
          </p:cNvPicPr>
          <p:nvPr/>
        </p:nvPicPr>
        <p:blipFill>
          <a:blip r:embed="rId2" cstate="print"/>
          <a:stretch>
            <a:fillRect/>
          </a:stretch>
        </p:blipFill>
        <p:spPr>
          <a:xfrm>
            <a:off x="1220788" y="1143000"/>
            <a:ext cx="6030912" cy="4114800"/>
          </a:xfrm>
          <a:prstGeom prst="rect">
            <a:avLst/>
          </a:prstGeom>
          <a:noFill/>
          <a:ln w="9525">
            <a:noFill/>
          </a:ln>
        </p:spPr>
      </p:pic>
      <p:sp>
        <p:nvSpPr>
          <p:cNvPr id="15362" name="标题 1"/>
          <p:cNvSpPr>
            <a:spLocks noGrp="1"/>
          </p:cNvSpPr>
          <p:nvPr>
            <p:ph type="title"/>
          </p:nvPr>
        </p:nvSpPr>
        <p:spPr/>
        <p:txBody>
          <a:bodyPr vert="horz" wrap="square" lIns="90333" tIns="44376" rIns="90333" bIns="44376" anchor="b"/>
          <a:lstStyle/>
          <a:p>
            <a:r>
              <a:rPr lang="en-US" altLang="zh-CN">
                <a:latin typeface="微软雅黑" panose="020B0503020204020204" pitchFamily="34" charset="-122"/>
                <a:ea typeface="微软雅黑" panose="020B0503020204020204" pitchFamily="34" charset="-122"/>
              </a:rPr>
              <a:t>Axure RP</a:t>
            </a:r>
            <a:r>
              <a:rPr lang="zh-CN" altLang="en-US" b="0">
                <a:latin typeface="微软雅黑" panose="020B0503020204020204" pitchFamily="34" charset="-122"/>
                <a:ea typeface="微软雅黑" panose="020B0503020204020204" pitchFamily="34" charset="-122"/>
              </a:rPr>
              <a:t>工作区间</a:t>
            </a:r>
          </a:p>
        </p:txBody>
      </p:sp>
      <p:sp>
        <p:nvSpPr>
          <p:cNvPr id="20" name="圆角矩形 19"/>
          <p:cNvSpPr/>
          <p:nvPr/>
        </p:nvSpPr>
        <p:spPr>
          <a:xfrm>
            <a:off x="1295400" y="2133600"/>
            <a:ext cx="1500188" cy="1000125"/>
          </a:xfrm>
          <a:prstGeom prst="roundRect">
            <a:avLst>
              <a:gd name="adj" fmla="val 4099"/>
            </a:avLst>
          </a:prstGeom>
          <a:solidFill>
            <a:schemeClr val="accent6">
              <a:lumMod val="40000"/>
              <a:lumOff val="60000"/>
              <a:alpha val="41000"/>
            </a:scheme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1" u="none" strike="noStrike" kern="1200" cap="none" spc="0" normalizeH="0" baseline="0" noProof="0">
              <a:ln>
                <a:noFill/>
              </a:ln>
              <a:solidFill>
                <a:schemeClr val="lt1"/>
              </a:solidFill>
              <a:effectLst/>
              <a:uLnTx/>
              <a:uFillTx/>
              <a:latin typeface="+mn-lt"/>
              <a:ea typeface="+mn-ea"/>
              <a:cs typeface="+mn-cs"/>
            </a:endParaRPr>
          </a:p>
        </p:txBody>
      </p:sp>
      <p:sp>
        <p:nvSpPr>
          <p:cNvPr id="21" name="圆角矩形 20"/>
          <p:cNvSpPr/>
          <p:nvPr/>
        </p:nvSpPr>
        <p:spPr>
          <a:xfrm>
            <a:off x="76200" y="2344738"/>
            <a:ext cx="1071563" cy="28575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zh-CN" altLang="en-US" sz="1400">
                <a:solidFill>
                  <a:schemeClr val="bg1"/>
                </a:solidFill>
                <a:latin typeface="微软雅黑" panose="020B0503020204020204" pitchFamily="34" charset="-122"/>
                <a:ea typeface="微软雅黑" panose="020B0503020204020204" pitchFamily="34" charset="-122"/>
              </a:rPr>
              <a:t>站点地图</a:t>
            </a:r>
          </a:p>
        </p:txBody>
      </p:sp>
      <p:sp>
        <p:nvSpPr>
          <p:cNvPr id="22" name="圆角矩形 21"/>
          <p:cNvSpPr/>
          <p:nvPr/>
        </p:nvSpPr>
        <p:spPr>
          <a:xfrm>
            <a:off x="1295400" y="3200400"/>
            <a:ext cx="1500188" cy="1000125"/>
          </a:xfrm>
          <a:prstGeom prst="roundRect">
            <a:avLst>
              <a:gd name="adj" fmla="val 4099"/>
            </a:avLst>
          </a:prstGeom>
          <a:solidFill>
            <a:schemeClr val="accent6">
              <a:lumMod val="40000"/>
              <a:lumOff val="60000"/>
              <a:alpha val="41000"/>
            </a:scheme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1" u="none" strike="noStrike" kern="1200" cap="none" spc="0" normalizeH="0" baseline="0" noProof="0">
              <a:ln>
                <a:noFill/>
              </a:ln>
              <a:solidFill>
                <a:schemeClr val="lt1"/>
              </a:solidFill>
              <a:effectLst/>
              <a:uLnTx/>
              <a:uFillTx/>
              <a:latin typeface="+mn-lt"/>
              <a:ea typeface="+mn-ea"/>
              <a:cs typeface="+mn-cs"/>
            </a:endParaRPr>
          </a:p>
        </p:txBody>
      </p:sp>
      <p:sp>
        <p:nvSpPr>
          <p:cNvPr id="23" name="圆角矩形 22"/>
          <p:cNvSpPr/>
          <p:nvPr/>
        </p:nvSpPr>
        <p:spPr>
          <a:xfrm>
            <a:off x="76200" y="3524250"/>
            <a:ext cx="1071563" cy="28575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zh-CN" altLang="en-US" sz="1400">
                <a:solidFill>
                  <a:schemeClr val="bg1"/>
                </a:solidFill>
                <a:latin typeface="微软雅黑" panose="020B0503020204020204" pitchFamily="34" charset="-122"/>
                <a:ea typeface="微软雅黑" panose="020B0503020204020204" pitchFamily="34" charset="-122"/>
              </a:rPr>
              <a:t>元件库</a:t>
            </a:r>
          </a:p>
        </p:txBody>
      </p:sp>
      <p:sp>
        <p:nvSpPr>
          <p:cNvPr id="24" name="圆角矩形 23"/>
          <p:cNvSpPr/>
          <p:nvPr/>
        </p:nvSpPr>
        <p:spPr>
          <a:xfrm>
            <a:off x="1295400" y="4267200"/>
            <a:ext cx="1500188" cy="1000125"/>
          </a:xfrm>
          <a:prstGeom prst="roundRect">
            <a:avLst>
              <a:gd name="adj" fmla="val 4099"/>
            </a:avLst>
          </a:prstGeom>
          <a:solidFill>
            <a:schemeClr val="accent6">
              <a:lumMod val="40000"/>
              <a:lumOff val="60000"/>
              <a:alpha val="41000"/>
            </a:scheme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1" u="none" strike="noStrike" kern="1200" cap="none" spc="0" normalizeH="0" baseline="0" noProof="0">
              <a:ln>
                <a:noFill/>
              </a:ln>
              <a:solidFill>
                <a:schemeClr val="lt1"/>
              </a:solidFill>
              <a:effectLst/>
              <a:uLnTx/>
              <a:uFillTx/>
              <a:latin typeface="+mn-lt"/>
              <a:ea typeface="+mn-ea"/>
              <a:cs typeface="+mn-cs"/>
            </a:endParaRPr>
          </a:p>
        </p:txBody>
      </p:sp>
      <p:sp>
        <p:nvSpPr>
          <p:cNvPr id="25" name="圆角矩形 24"/>
          <p:cNvSpPr/>
          <p:nvPr/>
        </p:nvSpPr>
        <p:spPr>
          <a:xfrm>
            <a:off x="76200" y="4559300"/>
            <a:ext cx="1071563" cy="28575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400" b="1"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母版</a:t>
            </a:r>
          </a:p>
        </p:txBody>
      </p:sp>
      <p:sp>
        <p:nvSpPr>
          <p:cNvPr id="26" name="圆角矩形 25"/>
          <p:cNvSpPr/>
          <p:nvPr/>
        </p:nvSpPr>
        <p:spPr>
          <a:xfrm>
            <a:off x="2819400" y="2133600"/>
            <a:ext cx="2590800" cy="2971800"/>
          </a:xfrm>
          <a:prstGeom prst="roundRect">
            <a:avLst>
              <a:gd name="adj" fmla="val 4099"/>
            </a:avLst>
          </a:prstGeom>
          <a:solidFill>
            <a:schemeClr val="accent6">
              <a:lumMod val="40000"/>
              <a:lumOff val="60000"/>
              <a:alpha val="41000"/>
            </a:scheme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1" u="none" strike="noStrike" kern="1200" cap="none" spc="0" normalizeH="0" baseline="0" noProof="0">
              <a:ln>
                <a:noFill/>
              </a:ln>
              <a:solidFill>
                <a:schemeClr val="lt1"/>
              </a:solidFill>
              <a:effectLst/>
              <a:uLnTx/>
              <a:uFillTx/>
              <a:latin typeface="+mn-lt"/>
              <a:ea typeface="+mn-ea"/>
              <a:cs typeface="+mn-cs"/>
            </a:endParaRPr>
          </a:p>
        </p:txBody>
      </p:sp>
      <p:sp>
        <p:nvSpPr>
          <p:cNvPr id="27" name="圆角矩形 26"/>
          <p:cNvSpPr/>
          <p:nvPr/>
        </p:nvSpPr>
        <p:spPr>
          <a:xfrm>
            <a:off x="3814763" y="2844800"/>
            <a:ext cx="1071563" cy="28575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400" b="1"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工作区</a:t>
            </a:r>
          </a:p>
        </p:txBody>
      </p:sp>
      <p:sp>
        <p:nvSpPr>
          <p:cNvPr id="30" name="圆角矩形 29"/>
          <p:cNvSpPr/>
          <p:nvPr/>
        </p:nvSpPr>
        <p:spPr>
          <a:xfrm>
            <a:off x="5410200" y="2133600"/>
            <a:ext cx="1833563" cy="1447800"/>
          </a:xfrm>
          <a:prstGeom prst="roundRect">
            <a:avLst>
              <a:gd name="adj" fmla="val 4099"/>
            </a:avLst>
          </a:prstGeom>
          <a:solidFill>
            <a:schemeClr val="accent6">
              <a:lumMod val="40000"/>
              <a:lumOff val="60000"/>
              <a:alpha val="41000"/>
            </a:scheme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1" u="none" strike="noStrike" kern="1200" cap="none" spc="0" normalizeH="0" baseline="0" noProof="0">
              <a:ln>
                <a:noFill/>
              </a:ln>
              <a:solidFill>
                <a:schemeClr val="lt1"/>
              </a:solidFill>
              <a:effectLst/>
              <a:uLnTx/>
              <a:uFillTx/>
              <a:latin typeface="+mn-lt"/>
              <a:ea typeface="+mn-ea"/>
              <a:cs typeface="+mn-cs"/>
            </a:endParaRPr>
          </a:p>
        </p:txBody>
      </p:sp>
      <p:sp>
        <p:nvSpPr>
          <p:cNvPr id="31" name="圆角矩形 30"/>
          <p:cNvSpPr/>
          <p:nvPr/>
        </p:nvSpPr>
        <p:spPr>
          <a:xfrm>
            <a:off x="7310438" y="2559050"/>
            <a:ext cx="1757363" cy="28575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zh-CN" altLang="en-US" sz="1400">
                <a:solidFill>
                  <a:schemeClr val="bg1"/>
                </a:solidFill>
                <a:latin typeface="微软雅黑" panose="020B0503020204020204" pitchFamily="34" charset="-122"/>
                <a:ea typeface="微软雅黑" panose="020B0503020204020204" pitchFamily="34" charset="-122"/>
              </a:rPr>
              <a:t>属性，样式，说明</a:t>
            </a:r>
          </a:p>
        </p:txBody>
      </p:sp>
      <p:sp>
        <p:nvSpPr>
          <p:cNvPr id="32" name="圆角矩形 31"/>
          <p:cNvSpPr/>
          <p:nvPr/>
        </p:nvSpPr>
        <p:spPr>
          <a:xfrm>
            <a:off x="5486400" y="3657600"/>
            <a:ext cx="1757363" cy="1544638"/>
          </a:xfrm>
          <a:prstGeom prst="roundRect">
            <a:avLst>
              <a:gd name="adj" fmla="val 4099"/>
            </a:avLst>
          </a:prstGeom>
          <a:solidFill>
            <a:schemeClr val="accent6">
              <a:lumMod val="40000"/>
              <a:lumOff val="60000"/>
              <a:alpha val="41000"/>
            </a:scheme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1" u="none" strike="noStrike" kern="1200" cap="none" spc="0" normalizeH="0" baseline="0" noProof="0">
              <a:ln>
                <a:noFill/>
              </a:ln>
              <a:solidFill>
                <a:schemeClr val="lt1"/>
              </a:solidFill>
              <a:effectLst/>
              <a:uLnTx/>
              <a:uFillTx/>
              <a:latin typeface="+mn-lt"/>
              <a:ea typeface="+mn-ea"/>
              <a:cs typeface="+mn-cs"/>
            </a:endParaRPr>
          </a:p>
        </p:txBody>
      </p:sp>
      <p:sp>
        <p:nvSpPr>
          <p:cNvPr id="33" name="圆角矩形 32"/>
          <p:cNvSpPr/>
          <p:nvPr/>
        </p:nvSpPr>
        <p:spPr>
          <a:xfrm>
            <a:off x="7386638" y="4202113"/>
            <a:ext cx="1285875" cy="28575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zh-CN" altLang="en-US" sz="1400">
                <a:solidFill>
                  <a:schemeClr val="bg1"/>
                </a:solidFill>
                <a:latin typeface="微软雅黑" panose="020B0503020204020204" pitchFamily="34" charset="-122"/>
                <a:ea typeface="微软雅黑" panose="020B0503020204020204" pitchFamily="34" charset="-122"/>
              </a:rPr>
              <a:t>页面概要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plus(in)">
                                      <p:cBhvr>
                                        <p:cTn id="7" dur="500"/>
                                        <p:tgtEl>
                                          <p:spTgt spid="20"/>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slide(fromBottom)">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3" presetClass="entr" presetSubtype="16"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plus(in)">
                                      <p:cBhvr>
                                        <p:cTn id="16" dur="500"/>
                                        <p:tgtEl>
                                          <p:spTgt spid="22"/>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slide(fromBottom)">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3" presetClass="entr" presetSubtype="16"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plus(in)">
                                      <p:cBhvr>
                                        <p:cTn id="25" dur="500"/>
                                        <p:tgtEl>
                                          <p:spTgt spid="24"/>
                                        </p:tgtEl>
                                      </p:cBhvr>
                                    </p:animEffect>
                                  </p:childTnLst>
                                </p:cTn>
                              </p:par>
                            </p:childTnLst>
                          </p:cTn>
                        </p:par>
                        <p:par>
                          <p:cTn id="26" fill="hold">
                            <p:stCondLst>
                              <p:cond delay="500"/>
                            </p:stCondLst>
                            <p:childTnLst>
                              <p:par>
                                <p:cTn id="27" presetID="12" presetClass="entr" presetSubtype="4"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slide(fromBottom)">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3" presetClass="entr" presetSubtype="16"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plus(in)">
                                      <p:cBhvr>
                                        <p:cTn id="34" dur="500"/>
                                        <p:tgtEl>
                                          <p:spTgt spid="26"/>
                                        </p:tgtEl>
                                      </p:cBhvr>
                                    </p:animEffect>
                                  </p:childTnLst>
                                </p:cTn>
                              </p:par>
                            </p:childTnLst>
                          </p:cTn>
                        </p:par>
                        <p:par>
                          <p:cTn id="35" fill="hold">
                            <p:stCondLst>
                              <p:cond delay="500"/>
                            </p:stCondLst>
                            <p:childTnLst>
                              <p:par>
                                <p:cTn id="36" presetID="12" presetClass="entr" presetSubtype="4"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slide(fromBottom)">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3" presetClass="entr" presetSubtype="16"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plus(in)">
                                      <p:cBhvr>
                                        <p:cTn id="43" dur="500"/>
                                        <p:tgtEl>
                                          <p:spTgt spid="30"/>
                                        </p:tgtEl>
                                      </p:cBhvr>
                                    </p:animEffect>
                                  </p:childTnLst>
                                </p:cTn>
                              </p:par>
                            </p:childTnLst>
                          </p:cTn>
                        </p:par>
                        <p:par>
                          <p:cTn id="44" fill="hold">
                            <p:stCondLst>
                              <p:cond delay="500"/>
                            </p:stCondLst>
                            <p:childTnLst>
                              <p:par>
                                <p:cTn id="45" presetID="12" presetClass="entr" presetSubtype="4"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slide(fromBottom)">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3" presetClass="entr" presetSubtype="16"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plus(in)">
                                      <p:cBhvr>
                                        <p:cTn id="52" dur="500"/>
                                        <p:tgtEl>
                                          <p:spTgt spid="32"/>
                                        </p:tgtEl>
                                      </p:cBhvr>
                                    </p:animEffect>
                                  </p:childTnLst>
                                </p:cTn>
                              </p:par>
                            </p:childTnLst>
                          </p:cTn>
                        </p:par>
                        <p:par>
                          <p:cTn id="53" fill="hold">
                            <p:stCondLst>
                              <p:cond delay="500"/>
                            </p:stCondLst>
                            <p:childTnLst>
                              <p:par>
                                <p:cTn id="54" presetID="12" presetClass="entr" presetSubtype="4"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slide(fromBottom)">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30" grpId="0" animBg="1"/>
      <p:bldP spid="31" grpId="0" animBg="1"/>
      <p:bldP spid="32"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p:nvPr>
        </p:nvSpPr>
        <p:spPr/>
        <p:txBody>
          <a:bodyPr vert="horz" wrap="square" lIns="90333" tIns="44376" rIns="90333" bIns="44376" anchor="b"/>
          <a:lstStyle/>
          <a:p>
            <a:r>
              <a:rPr lang="en-US" altLang="zh-CN"/>
              <a:t>Html</a:t>
            </a:r>
            <a:r>
              <a:rPr lang="zh-CN" altLang="en-US"/>
              <a:t>元素</a:t>
            </a:r>
          </a:p>
        </p:txBody>
      </p:sp>
      <p:sp>
        <p:nvSpPr>
          <p:cNvPr id="20482" name="Rectangle 3"/>
          <p:cNvSpPr>
            <a:spLocks noGrp="1"/>
          </p:cNvSpPr>
          <p:nvPr>
            <p:ph idx="1"/>
          </p:nvPr>
        </p:nvSpPr>
        <p:spPr/>
        <p:txBody>
          <a:bodyPr vert="horz" wrap="square" lIns="90050" tIns="45024" rIns="90050" bIns="45024" anchor="t"/>
          <a:lstStyle/>
          <a:p>
            <a:r>
              <a:rPr lang="zh-CN" altLang="en-US"/>
              <a:t> 替代元素（</a:t>
            </a:r>
            <a:r>
              <a:rPr lang="en-US" altLang="zh-CN"/>
              <a:t> replaced element </a:t>
            </a:r>
            <a:r>
              <a:rPr lang="zh-CN" altLang="en-US"/>
              <a:t>）</a:t>
            </a:r>
            <a:endParaRPr lang="en-US" altLang="zh-CN" b="0"/>
          </a:p>
          <a:p>
            <a:pPr marL="228600" lvl="1" indent="457200">
              <a:buNone/>
            </a:pPr>
            <a:r>
              <a:rPr lang="zh-CN" altLang="en-US" sz="1800" b="0"/>
              <a:t>替代元素已经脱离了</a:t>
            </a:r>
            <a:r>
              <a:rPr lang="en-US" altLang="zh-CN" sz="1800" b="0"/>
              <a:t>CSS</a:t>
            </a:r>
            <a:r>
              <a:rPr lang="zh-CN" altLang="en-US" sz="1800" b="0"/>
              <a:t>的范畴，它们的表现不依赖</a:t>
            </a:r>
            <a:r>
              <a:rPr lang="en-US" altLang="zh-CN" sz="1800" b="0"/>
              <a:t>CSS</a:t>
            </a:r>
            <a:r>
              <a:rPr lang="zh-CN" altLang="en-US" sz="1800" b="0"/>
              <a:t>，典型的替换元素有</a:t>
            </a:r>
            <a:r>
              <a:rPr lang="en-US" altLang="zh-CN" sz="1800" b="0"/>
              <a:t>&lt;img&gt;</a:t>
            </a:r>
            <a:r>
              <a:rPr lang="zh-CN" altLang="en-US" sz="1800" b="0"/>
              <a:t>，</a:t>
            </a:r>
            <a:r>
              <a:rPr lang="en-US" altLang="zh-CN" sz="1800" b="0"/>
              <a:t>&lt;object&gt;</a:t>
            </a:r>
            <a:r>
              <a:rPr lang="zh-CN" altLang="en-US" sz="1800" b="0"/>
              <a:t>，</a:t>
            </a:r>
            <a:r>
              <a:rPr lang="en-US" altLang="zh-CN" sz="1800" b="0"/>
              <a:t>&lt;video&gt;</a:t>
            </a:r>
            <a:r>
              <a:rPr lang="zh-CN" altLang="en-US" sz="1800" b="0"/>
              <a:t>，</a:t>
            </a:r>
            <a:r>
              <a:rPr lang="en-US" altLang="zh-CN" sz="1800" b="0"/>
              <a:t>&lt;textare&gt;</a:t>
            </a:r>
            <a:r>
              <a:rPr lang="zh-CN" altLang="en-US" sz="1800" b="0"/>
              <a:t>，</a:t>
            </a:r>
            <a:r>
              <a:rPr lang="en-US" altLang="zh-CN" sz="1800" b="0"/>
              <a:t>&lt;input&gt;</a:t>
            </a:r>
            <a:r>
              <a:rPr lang="zh-CN" altLang="en-US" sz="1800" b="0"/>
              <a:t>，</a:t>
            </a:r>
            <a:r>
              <a:rPr lang="en-US" altLang="zh-CN" sz="1800" b="0"/>
              <a:t>&lt;audio&gt;</a:t>
            </a:r>
            <a:r>
              <a:rPr lang="zh-CN" altLang="en-US" sz="1800" b="0"/>
              <a:t>，</a:t>
            </a:r>
            <a:r>
              <a:rPr lang="en-US" altLang="zh-CN" sz="1800" b="0"/>
              <a:t>&lt;canvas&gt;</a:t>
            </a:r>
            <a:r>
              <a:rPr lang="zh-CN" altLang="en-US" sz="1800" b="0"/>
              <a:t>等。			</a:t>
            </a:r>
            <a:endParaRPr lang="en-US" altLang="zh-CN" sz="1800" b="0"/>
          </a:p>
          <a:p>
            <a:pPr marL="228600" lvl="1" indent="457200">
              <a:buNone/>
            </a:pPr>
            <a:endParaRPr lang="en-US" altLang="zh-CN" sz="1800" b="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vert="horz" wrap="square" lIns="90333" tIns="44376" rIns="90333" bIns="44376" anchor="b"/>
          <a:lstStyle/>
          <a:p>
            <a:r>
              <a:rPr lang="en-US" altLang="zh-CN"/>
              <a:t>Html</a:t>
            </a:r>
            <a:r>
              <a:rPr lang="zh-CN" altLang="en-US"/>
              <a:t>属性</a:t>
            </a:r>
          </a:p>
        </p:txBody>
      </p:sp>
      <p:sp>
        <p:nvSpPr>
          <p:cNvPr id="21506" name="Rectangle 3"/>
          <p:cNvSpPr>
            <a:spLocks noGrp="1"/>
          </p:cNvSpPr>
          <p:nvPr>
            <p:ph idx="1"/>
          </p:nvPr>
        </p:nvSpPr>
        <p:spPr/>
        <p:txBody>
          <a:bodyPr vert="horz" wrap="square" lIns="90050" tIns="45024" rIns="90050" bIns="45024" anchor="t"/>
          <a:lstStyle/>
          <a:p>
            <a:r>
              <a:rPr lang="zh-CN" altLang="en-US"/>
              <a:t> </a:t>
            </a:r>
            <a:r>
              <a:rPr lang="en-US" altLang="zh-CN"/>
              <a:t>Html</a:t>
            </a:r>
            <a:r>
              <a:rPr lang="zh-CN" altLang="en-US"/>
              <a:t>属性（</a:t>
            </a:r>
            <a:r>
              <a:rPr lang="en-US" altLang="zh-CN"/>
              <a:t> Attributes</a:t>
            </a:r>
            <a:r>
              <a:rPr lang="zh-CN" altLang="en-US"/>
              <a:t>）</a:t>
            </a:r>
            <a:endParaRPr lang="en-US" altLang="zh-CN" b="0"/>
          </a:p>
          <a:p>
            <a:pPr marL="228600" lvl="1" indent="457200">
              <a:buNone/>
            </a:pPr>
            <a:r>
              <a:rPr lang="zh-CN" altLang="en-US" sz="1800" b="0"/>
              <a:t>元素也可以拥有属性，与元素相关的特性称为属性，属性由键值对组成。属性信息不会出现在你的实际内容里。比如添加一个</a:t>
            </a:r>
            <a:r>
              <a:rPr lang="en-US" altLang="zh-CN" sz="1800" b="0"/>
              <a:t>class</a:t>
            </a:r>
            <a:r>
              <a:rPr lang="zh-CN" altLang="en-US" sz="1800" b="0"/>
              <a:t>属性用于识别元素，稍后也可以根据该属性进行一些样式信息的设定或者其他事情。</a:t>
            </a: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endParaRPr lang="en-US" altLang="zh-CN" sz="1800" b="0"/>
          </a:p>
          <a:p>
            <a:pPr marL="228600" lvl="1" indent="457200">
              <a:buNone/>
            </a:pPr>
            <a:r>
              <a:rPr lang="zh-CN" altLang="en-US" sz="1800" b="0"/>
              <a:t>属性是由属性名和属性值组成，属性名与属性值之间使用等于号“</a:t>
            </a:r>
            <a:r>
              <a:rPr lang="en-US" altLang="zh-CN" sz="1800" b="0"/>
              <a:t>=</a:t>
            </a:r>
            <a:r>
              <a:rPr lang="zh-CN" altLang="en-US" sz="1800" b="0"/>
              <a:t>”分割，属性与属性之间使用空格“ ”分开，属性值通常使用单引号或者双引号括起来。</a:t>
            </a:r>
            <a:endParaRPr lang="en-US" altLang="zh-CN" sz="1800" b="0"/>
          </a:p>
          <a:p>
            <a:pPr marL="228600" lvl="1" indent="457200">
              <a:buClr>
                <a:schemeClr val="tx2"/>
              </a:buClr>
              <a:buFont typeface="Wingdings" panose="05000000000000000000" pitchFamily="2" charset="2"/>
              <a:buChar char="u"/>
            </a:pPr>
            <a:r>
              <a:rPr lang="zh-CN" altLang="en-US"/>
              <a:t>核心属性</a:t>
            </a:r>
            <a:endParaRPr lang="en-US" altLang="zh-CN"/>
          </a:p>
          <a:p>
            <a:pPr marL="228600" lvl="1" indent="457200">
              <a:buNone/>
            </a:pPr>
            <a:r>
              <a:rPr lang="zh-CN" altLang="en-US" sz="1800" b="0"/>
              <a:t>大多数元素都可以使用的属性</a:t>
            </a:r>
            <a:endParaRPr lang="en-US" altLang="zh-CN" sz="1800" b="0"/>
          </a:p>
          <a:p>
            <a:pPr marL="971550" lvl="2">
              <a:lnSpc>
                <a:spcPts val="1000"/>
              </a:lnSpc>
              <a:buFont typeface="Wingdings" panose="05000000000000000000" pitchFamily="2" charset="2"/>
              <a:buChar char=""/>
            </a:pPr>
            <a:r>
              <a:rPr lang="en-US" altLang="zh-CN" sz="1800" b="0"/>
              <a:t>id     	</a:t>
            </a:r>
            <a:r>
              <a:rPr lang="zh-CN" altLang="en-US" sz="1800" b="0"/>
              <a:t>唯一标识			</a:t>
            </a:r>
            <a:endParaRPr lang="en-US" altLang="zh-CN" sz="1800" b="0"/>
          </a:p>
          <a:p>
            <a:pPr marL="971550" lvl="2">
              <a:lnSpc>
                <a:spcPts val="1000"/>
              </a:lnSpc>
              <a:buFont typeface="Wingdings" panose="05000000000000000000" pitchFamily="2" charset="2"/>
              <a:buChar char=""/>
            </a:pPr>
            <a:r>
              <a:rPr lang="en-US" altLang="zh-CN" sz="1800" b="0"/>
              <a:t>class	</a:t>
            </a:r>
            <a:r>
              <a:rPr lang="zh-CN" altLang="en-US" sz="1800" b="0"/>
              <a:t>标识一类元素			</a:t>
            </a:r>
            <a:endParaRPr lang="en-US" altLang="zh-CN" sz="1800" b="0"/>
          </a:p>
          <a:p>
            <a:pPr marL="971550" lvl="2">
              <a:lnSpc>
                <a:spcPts val="1000"/>
              </a:lnSpc>
              <a:buFont typeface="Wingdings" panose="05000000000000000000" pitchFamily="2" charset="2"/>
              <a:buChar char=""/>
            </a:pPr>
            <a:r>
              <a:rPr lang="en-US" altLang="zh-CN" sz="1800" b="0"/>
              <a:t>style	</a:t>
            </a:r>
            <a:r>
              <a:rPr lang="zh-CN" altLang="en-US" sz="1800" b="0"/>
              <a:t>样式			</a:t>
            </a:r>
            <a:endParaRPr lang="en-US" altLang="zh-CN" sz="1800" b="0"/>
          </a:p>
          <a:p>
            <a:pPr marL="971550" lvl="2">
              <a:lnSpc>
                <a:spcPts val="1000"/>
              </a:lnSpc>
              <a:buFont typeface="Wingdings" panose="05000000000000000000" pitchFamily="2" charset="2"/>
              <a:buChar char=""/>
            </a:pPr>
            <a:r>
              <a:rPr lang="en-US" altLang="zh-CN" sz="1800" b="0"/>
              <a:t>title	</a:t>
            </a:r>
            <a:r>
              <a:rPr lang="zh-CN" altLang="en-US" sz="1800" b="0"/>
              <a:t>描述信息</a:t>
            </a:r>
            <a:endParaRPr lang="en-US" altLang="zh-CN" sz="1800" b="0"/>
          </a:p>
          <a:p>
            <a:pPr marL="228600" lvl="1" indent="457200">
              <a:buNone/>
            </a:pPr>
            <a:endParaRPr lang="en-US" altLang="zh-CN" sz="1800" b="0"/>
          </a:p>
        </p:txBody>
      </p:sp>
      <p:pic>
        <p:nvPicPr>
          <p:cNvPr id="21507" name="Picture 2" descr="p class=&quot;editor-note&quot;&gt;My cat is very grumpy&lt;/p&gt;"/>
          <p:cNvPicPr>
            <a:picLocks noChangeAspect="1"/>
          </p:cNvPicPr>
          <p:nvPr/>
        </p:nvPicPr>
        <p:blipFill>
          <a:blip r:embed="rId2" cstate="print"/>
          <a:stretch>
            <a:fillRect/>
          </a:stretch>
        </p:blipFill>
        <p:spPr>
          <a:xfrm>
            <a:off x="762000" y="2057400"/>
            <a:ext cx="7889875" cy="955675"/>
          </a:xfrm>
          <a:prstGeom prst="rect">
            <a:avLst/>
          </a:prstGeom>
          <a:noFill/>
          <a:ln w="9525">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p:cNvSpPr>
          <p:nvPr>
            <p:ph type="title"/>
          </p:nvPr>
        </p:nvSpPr>
        <p:spPr/>
        <p:txBody>
          <a:bodyPr vert="horz" wrap="square" lIns="90333" tIns="44376" rIns="90333" bIns="44376" anchor="b"/>
          <a:lstStyle/>
          <a:p>
            <a:r>
              <a:rPr lang="en-US" altLang="zh-CN"/>
              <a:t>Html</a:t>
            </a:r>
            <a:r>
              <a:rPr lang="zh-CN" altLang="en-US"/>
              <a:t>语法</a:t>
            </a:r>
          </a:p>
        </p:txBody>
      </p:sp>
      <p:sp>
        <p:nvSpPr>
          <p:cNvPr id="22530" name="Rectangle 3"/>
          <p:cNvSpPr>
            <a:spLocks noGrp="1"/>
          </p:cNvSpPr>
          <p:nvPr>
            <p:ph idx="1"/>
          </p:nvPr>
        </p:nvSpPr>
        <p:spPr/>
        <p:txBody>
          <a:bodyPr vert="horz" wrap="square" lIns="90050" tIns="45024" rIns="90050" bIns="45024" anchor="t"/>
          <a:lstStyle/>
          <a:p>
            <a:r>
              <a:rPr lang="zh-CN" altLang="en-US"/>
              <a:t> </a:t>
            </a:r>
            <a:r>
              <a:rPr lang="en-US" altLang="zh-CN"/>
              <a:t>Html</a:t>
            </a:r>
            <a:r>
              <a:rPr lang="zh-CN" altLang="en-US"/>
              <a:t>语法</a:t>
            </a:r>
            <a:endParaRPr lang="en-US" altLang="zh-CN" sz="1800" b="0"/>
          </a:p>
          <a:p>
            <a:pPr>
              <a:buFont typeface="宋体" panose="02010600030101010101" pitchFamily="2" charset="-122"/>
              <a:buAutoNum type="arabicPeriod"/>
            </a:pPr>
            <a:r>
              <a:rPr lang="zh-CN" altLang="en-US" sz="1800" b="0"/>
              <a:t>空白</a:t>
            </a:r>
            <a:endParaRPr lang="en-US" altLang="zh-CN" sz="1800" b="0"/>
          </a:p>
          <a:p>
            <a:pPr lvl="1" indent="0">
              <a:buNone/>
            </a:pPr>
            <a:r>
              <a:rPr lang="zh-CN" altLang="en-US" sz="1800" b="0"/>
              <a:t>在文档中无论出现多少个空白或者换行，浏览器都解析为一个空白</a:t>
            </a:r>
            <a:endParaRPr lang="en-US" altLang="zh-CN" sz="1800" b="0"/>
          </a:p>
          <a:p>
            <a:pPr>
              <a:buFont typeface="宋体" panose="02010600030101010101" pitchFamily="2" charset="-122"/>
              <a:buAutoNum type="arabicPeriod"/>
            </a:pPr>
            <a:r>
              <a:rPr lang="zh-CN" altLang="en-US" sz="1800" b="0"/>
              <a:t>实体</a:t>
            </a:r>
            <a:endParaRPr lang="en-US" altLang="zh-CN" sz="1800" b="0"/>
          </a:p>
          <a:p>
            <a:pPr lvl="1" indent="0">
              <a:buNone/>
            </a:pPr>
            <a:r>
              <a:rPr lang="zh-CN" altLang="en-US" sz="1800" b="0"/>
              <a:t>在</a:t>
            </a:r>
            <a:r>
              <a:rPr lang="en-US" altLang="zh-CN" sz="1800" b="0"/>
              <a:t>HTML</a:t>
            </a:r>
            <a:r>
              <a:rPr lang="zh-CN" altLang="en-US" sz="1800" b="0"/>
              <a:t>中，某些字符是预留的。例如：不能使用小于号</a:t>
            </a:r>
            <a:r>
              <a:rPr lang="en-US" altLang="zh-CN" sz="1800" b="0"/>
              <a:t>&lt;</a:t>
            </a:r>
            <a:r>
              <a:rPr lang="zh-CN" altLang="en-US" sz="1800" b="0"/>
              <a:t>和大于号</a:t>
            </a:r>
            <a:r>
              <a:rPr lang="en-US" altLang="zh-CN" sz="1800" b="0"/>
              <a:t>&gt;</a:t>
            </a:r>
            <a:r>
              <a:rPr lang="zh-CN" altLang="en-US" sz="1800" b="0"/>
              <a:t>，这是因为浏览器会误认为它们是标签。如果希望正确地显示预留字符，我们必须在 </a:t>
            </a:r>
            <a:r>
              <a:rPr lang="en-US" altLang="zh-CN" sz="1800" b="0"/>
              <a:t>HTML </a:t>
            </a:r>
            <a:r>
              <a:rPr lang="zh-CN" altLang="en-US" sz="1800" b="0"/>
              <a:t>源代码中使用字符实体（</a:t>
            </a:r>
            <a:r>
              <a:rPr lang="en-US" altLang="zh-CN" sz="1800" b="0"/>
              <a:t>character entities)</a:t>
            </a:r>
            <a:r>
              <a:rPr lang="zh-CN" altLang="en-US" sz="1800" b="0"/>
              <a:t>，实体以</a:t>
            </a:r>
            <a:r>
              <a:rPr lang="en-US" altLang="zh-CN" sz="1800" b="0"/>
              <a:t>&amp;</a:t>
            </a:r>
            <a:r>
              <a:rPr lang="zh-CN" altLang="en-US" sz="1800" b="0"/>
              <a:t>符开始，以</a:t>
            </a:r>
            <a:r>
              <a:rPr lang="en-US" altLang="zh-CN" sz="1800" b="0"/>
              <a:t>;</a:t>
            </a:r>
            <a:r>
              <a:rPr lang="zh-CN" altLang="en-US" sz="1800" b="0"/>
              <a:t>结尾。以下是常见的实体。</a:t>
            </a:r>
            <a:r>
              <a:rPr lang="es-ES_tradnl" altLang="zh-CN" sz="1800" b="0"/>
              <a:t>			</a:t>
            </a:r>
          </a:p>
          <a:p>
            <a:pPr lvl="1" indent="0">
              <a:buNone/>
            </a:pPr>
            <a:r>
              <a:rPr lang="es-ES_tradnl" altLang="zh-CN" sz="1800" b="0"/>
              <a:t>		</a:t>
            </a:r>
            <a:r>
              <a:rPr lang="zh-CN" altLang="en-US" sz="1800" b="0"/>
              <a:t> </a:t>
            </a:r>
            <a:r>
              <a:rPr lang="es-ES_tradnl" altLang="zh-CN" sz="1800" b="0"/>
              <a:t>	</a:t>
            </a:r>
            <a:endParaRPr lang="en-US" altLang="zh-CN" sz="1800" b="0"/>
          </a:p>
          <a:p>
            <a:pPr>
              <a:buFont typeface="宋体" panose="02010600030101010101" pitchFamily="2" charset="-122"/>
              <a:buAutoNum type="arabicPeriod"/>
            </a:pPr>
            <a:endParaRPr lang="en-US" altLang="zh-CN" sz="1800" b="0"/>
          </a:p>
          <a:p>
            <a:pPr lvl="1" indent="0">
              <a:buNone/>
            </a:pPr>
            <a:r>
              <a:rPr lang="en-US" altLang="zh-CN" sz="1800" b="0"/>
              <a:t>&lt;p&gt;In HTML, you define a paragraph using the &amp;lt;p&amp;gt; element.&lt;/p&gt;</a:t>
            </a:r>
          </a:p>
          <a:p>
            <a:pPr>
              <a:buFont typeface="宋体" panose="02010600030101010101" pitchFamily="2" charset="-122"/>
              <a:buAutoNum type="arabicPeriod"/>
            </a:pPr>
            <a:r>
              <a:rPr lang="zh-CN" altLang="en-US" sz="1800" b="0"/>
              <a:t>注释</a:t>
            </a:r>
            <a:endParaRPr lang="en-US" altLang="zh-CN" sz="1800" b="0"/>
          </a:p>
          <a:p>
            <a:pPr lvl="1" indent="0">
              <a:buNone/>
            </a:pPr>
            <a:r>
              <a:rPr lang="zh-CN" altLang="en-US" sz="1800" b="0"/>
              <a:t>注释会被浏览器忽略而不被解析，用户无法看到，注释的作用是让程序员表明代码的含义，方便以后再看的时候能看明白。</a:t>
            </a:r>
            <a:endParaRPr lang="en-US" altLang="zh-CN" sz="1800" b="0"/>
          </a:p>
          <a:p>
            <a:pPr lvl="1" indent="0">
              <a:buNone/>
            </a:pPr>
            <a:r>
              <a:rPr lang="en-US" altLang="zh-CN" sz="1800" b="0"/>
              <a:t>&lt;!-- </a:t>
            </a:r>
            <a:r>
              <a:rPr lang="zh-CN" altLang="en-US" sz="1800" b="0"/>
              <a:t>这是一段注释 </a:t>
            </a:r>
            <a:r>
              <a:rPr lang="en-US" altLang="zh-CN" sz="1800" b="0"/>
              <a:t>--&gt;</a:t>
            </a:r>
          </a:p>
        </p:txBody>
      </p:sp>
      <p:graphicFrame>
        <p:nvGraphicFramePr>
          <p:cNvPr id="2" name="表格 1"/>
          <p:cNvGraphicFramePr>
            <a:graphicFrameLocks noGrp="1"/>
          </p:cNvGraphicFramePr>
          <p:nvPr/>
        </p:nvGraphicFramePr>
        <p:xfrm>
          <a:off x="609600" y="3500438"/>
          <a:ext cx="6096000" cy="741362"/>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681">
                <a:tc>
                  <a:txBody>
                    <a:bodyPr/>
                    <a:lstStyle/>
                    <a:p>
                      <a:r>
                        <a:rPr lang="zh-CN" altLang="es-ES_tradnl" sz="1800" b="0" dirty="0" smtClean="0"/>
                        <a:t>空格 </a:t>
                      </a:r>
                      <a:endParaRPr lang="zh-CN" altLang="en-US" sz="1800" dirty="0"/>
                    </a:p>
                  </a:txBody>
                  <a:tcPr marT="45700" marB="45700"/>
                </a:tc>
                <a:tc>
                  <a:txBody>
                    <a:bodyPr/>
                    <a:lstStyle/>
                    <a:p>
                      <a:r>
                        <a:rPr lang="es-ES_tradnl" altLang="zh-CN" sz="1800" b="0" dirty="0" smtClean="0"/>
                        <a:t>&amp;</a:t>
                      </a:r>
                      <a:r>
                        <a:rPr lang="es-ES_tradnl" altLang="zh-CN" sz="1800" b="0" dirty="0" err="1" smtClean="0"/>
                        <a:t>nbsp</a:t>
                      </a:r>
                      <a:r>
                        <a:rPr lang="es-ES_tradnl" altLang="zh-CN" sz="1800" b="0" dirty="0" smtClean="0"/>
                        <a:t>;</a:t>
                      </a:r>
                      <a:endParaRPr lang="zh-CN" altLang="en-US" sz="1800" dirty="0"/>
                    </a:p>
                  </a:txBody>
                  <a:tcPr marT="45700" marB="45700"/>
                </a:tc>
                <a:tc>
                  <a:txBody>
                    <a:bodyPr/>
                    <a:lstStyle/>
                    <a:p>
                      <a:r>
                        <a:rPr lang="es-ES_tradnl" altLang="zh-CN" sz="1800" b="0" dirty="0" smtClean="0"/>
                        <a:t>&lt;</a:t>
                      </a:r>
                      <a:r>
                        <a:rPr lang="zh-CN" altLang="en-US" sz="1800" b="0" dirty="0" smtClean="0"/>
                        <a:t> </a:t>
                      </a:r>
                      <a:endParaRPr lang="zh-CN" altLang="en-US" sz="1800" dirty="0"/>
                    </a:p>
                  </a:txBody>
                  <a:tcPr marT="45700" marB="45700"/>
                </a:tc>
                <a:tc>
                  <a:txBody>
                    <a:bodyPr/>
                    <a:lstStyle/>
                    <a:p>
                      <a:r>
                        <a:rPr lang="es-ES_tradnl" altLang="zh-CN" sz="1800" b="0" dirty="0" smtClean="0"/>
                        <a:t>&amp;</a:t>
                      </a:r>
                      <a:r>
                        <a:rPr lang="es-ES_tradnl" altLang="zh-CN" sz="1800" b="0" dirty="0" err="1" smtClean="0"/>
                        <a:t>lt</a:t>
                      </a:r>
                      <a:r>
                        <a:rPr lang="es-ES_tradnl" altLang="zh-CN" sz="1800" b="0" dirty="0" smtClean="0"/>
                        <a:t>;</a:t>
                      </a:r>
                      <a:endParaRPr lang="zh-CN" altLang="en-US" sz="1800" dirty="0"/>
                    </a:p>
                  </a:txBody>
                  <a:tcPr marT="45700" marB="45700"/>
                </a:tc>
                <a:tc>
                  <a:txBody>
                    <a:bodyPr/>
                    <a:lstStyle/>
                    <a:p>
                      <a:r>
                        <a:rPr lang="es-ES_tradnl" altLang="zh-CN" sz="1800" b="0" dirty="0" smtClean="0"/>
                        <a:t>“</a:t>
                      </a:r>
                      <a:r>
                        <a:rPr lang="zh-CN" altLang="en-US" sz="1800" b="0" dirty="0" smtClean="0"/>
                        <a:t> </a:t>
                      </a:r>
                      <a:endParaRPr lang="zh-CN" altLang="en-US" sz="1800" dirty="0"/>
                    </a:p>
                  </a:txBody>
                  <a:tcPr marT="45700" marB="45700"/>
                </a:tc>
                <a:tc>
                  <a:txBody>
                    <a:bodyPr/>
                    <a:lstStyle/>
                    <a:p>
                      <a:r>
                        <a:rPr lang="es-ES_tradnl" altLang="zh-CN" sz="1800" b="0" dirty="0" smtClean="0"/>
                        <a:t>&amp;</a:t>
                      </a:r>
                      <a:r>
                        <a:rPr lang="es-ES_tradnl" altLang="zh-CN" sz="1800" b="0" dirty="0" err="1" smtClean="0"/>
                        <a:t>quot</a:t>
                      </a:r>
                      <a:r>
                        <a:rPr lang="es-ES_tradnl" altLang="zh-CN" sz="1800" b="0" dirty="0" smtClean="0"/>
                        <a:t>;</a:t>
                      </a:r>
                      <a:endParaRPr lang="zh-CN" altLang="en-US" sz="1800" dirty="0"/>
                    </a:p>
                  </a:txBody>
                  <a:tcPr marT="45700" marB="45700"/>
                </a:tc>
              </a:tr>
              <a:tr h="370681">
                <a:tc>
                  <a:txBody>
                    <a:bodyPr/>
                    <a:lstStyle/>
                    <a:p>
                      <a:r>
                        <a:rPr lang="es-ES_tradnl" altLang="zh-CN" sz="1800" b="0" dirty="0" smtClean="0"/>
                        <a:t>&amp;</a:t>
                      </a:r>
                      <a:endParaRPr lang="zh-CN" altLang="en-US" sz="1800" dirty="0"/>
                    </a:p>
                  </a:txBody>
                  <a:tcPr marT="45700" marB="45700"/>
                </a:tc>
                <a:tc>
                  <a:txBody>
                    <a:bodyPr/>
                    <a:lstStyle/>
                    <a:p>
                      <a:r>
                        <a:rPr lang="es-ES_tradnl" altLang="zh-CN" sz="1800" b="0" dirty="0" smtClean="0"/>
                        <a:t>&amp;</a:t>
                      </a:r>
                      <a:r>
                        <a:rPr lang="es-ES_tradnl" altLang="zh-CN" sz="1800" b="0" dirty="0" err="1" smtClean="0"/>
                        <a:t>amp</a:t>
                      </a:r>
                      <a:r>
                        <a:rPr lang="es-ES_tradnl" altLang="zh-CN" sz="1800" b="0" dirty="0" smtClean="0"/>
                        <a:t>;</a:t>
                      </a:r>
                      <a:endParaRPr lang="zh-CN" altLang="en-US" sz="1800" dirty="0"/>
                    </a:p>
                  </a:txBody>
                  <a:tcPr marT="45700" marB="45700"/>
                </a:tc>
                <a:tc>
                  <a:txBody>
                    <a:bodyPr/>
                    <a:lstStyle/>
                    <a:p>
                      <a:r>
                        <a:rPr lang="es-ES_tradnl" altLang="zh-CN" sz="1800" b="0" dirty="0" smtClean="0"/>
                        <a:t>&gt;</a:t>
                      </a:r>
                      <a:r>
                        <a:rPr lang="zh-CN" altLang="en-US" sz="1800" b="0" dirty="0" smtClean="0"/>
                        <a:t> </a:t>
                      </a:r>
                      <a:endParaRPr lang="zh-CN" altLang="en-US" sz="1800" dirty="0"/>
                    </a:p>
                  </a:txBody>
                  <a:tcPr marT="45700" marB="45700"/>
                </a:tc>
                <a:tc>
                  <a:txBody>
                    <a:bodyPr/>
                    <a:lstStyle/>
                    <a:p>
                      <a:r>
                        <a:rPr lang="es-ES_tradnl" altLang="zh-CN" sz="1800" b="0" dirty="0" smtClean="0"/>
                        <a:t>&amp;</a:t>
                      </a:r>
                      <a:r>
                        <a:rPr lang="es-ES_tradnl" altLang="zh-CN" sz="1800" b="0" dirty="0" err="1" smtClean="0"/>
                        <a:t>gt</a:t>
                      </a:r>
                      <a:r>
                        <a:rPr lang="es-ES_tradnl" altLang="zh-CN" sz="1800" b="0" dirty="0" smtClean="0"/>
                        <a:t>;</a:t>
                      </a:r>
                      <a:endParaRPr lang="zh-CN" altLang="en-US" sz="1800" dirty="0"/>
                    </a:p>
                  </a:txBody>
                  <a:tcPr marT="45700" marB="45700"/>
                </a:tc>
                <a:tc>
                  <a:txBody>
                    <a:bodyPr/>
                    <a:lstStyle/>
                    <a:p>
                      <a:r>
                        <a:rPr lang="es-ES_tradnl" altLang="zh-CN" sz="1800" b="0" dirty="0" smtClean="0"/>
                        <a:t>‘</a:t>
                      </a:r>
                      <a:endParaRPr lang="zh-CN" altLang="en-US" sz="1800" dirty="0"/>
                    </a:p>
                  </a:txBody>
                  <a:tcPr marT="45700" marB="45700"/>
                </a:tc>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s-ES_tradnl" altLang="zh-CN" sz="1800" b="0" dirty="0" smtClean="0"/>
                        <a:t>&amp;</a:t>
                      </a:r>
                      <a:r>
                        <a:rPr lang="es-ES_tradnl" altLang="zh-CN" sz="1800" b="0" dirty="0" err="1" smtClean="0"/>
                        <a:t>apos</a:t>
                      </a:r>
                      <a:r>
                        <a:rPr lang="es-ES_tradnl" altLang="zh-CN" sz="1800" b="0" dirty="0" smtClean="0"/>
                        <a:t>;</a:t>
                      </a:r>
                      <a:endParaRPr lang="en-US" altLang="zh-CN" sz="1800" b="0" dirty="0" smtClean="0"/>
                    </a:p>
                  </a:txBody>
                  <a:tcPr marT="45700" marB="45700"/>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p:nvPr>
        </p:nvSpPr>
        <p:spPr/>
        <p:txBody>
          <a:bodyPr vert="horz" wrap="square" lIns="90333" tIns="44376" rIns="90333" bIns="44376" anchor="b"/>
          <a:lstStyle/>
          <a:p>
            <a:r>
              <a:rPr lang="en-US" altLang="zh-CN"/>
              <a:t>Html</a:t>
            </a:r>
            <a:r>
              <a:rPr lang="zh-CN" altLang="en-US"/>
              <a:t>标签</a:t>
            </a:r>
          </a:p>
        </p:txBody>
      </p:sp>
      <p:sp>
        <p:nvSpPr>
          <p:cNvPr id="23554" name="Rectangle 3"/>
          <p:cNvSpPr>
            <a:spLocks noGrp="1"/>
          </p:cNvSpPr>
          <p:nvPr>
            <p:ph type="body" idx="4294967295"/>
          </p:nvPr>
        </p:nvSpPr>
        <p:spPr>
          <a:xfrm>
            <a:off x="0" y="587375"/>
            <a:ext cx="9144000" cy="5826125"/>
          </a:xfrm>
        </p:spPr>
        <p:txBody>
          <a:bodyPr vert="horz" wrap="square" lIns="90050" tIns="45024" rIns="90050" bIns="45024" anchor="t"/>
          <a:lstStyle/>
          <a:p>
            <a:pPr marL="285750" indent="-285750">
              <a:buFont typeface="Wingdings" panose="05000000000000000000" pitchFamily="2" charset="2"/>
              <a:buChar char="l"/>
            </a:pPr>
            <a:r>
              <a:rPr lang="zh-CN" altLang="en-US" sz="1800" b="0"/>
              <a:t>段落</a:t>
            </a:r>
            <a:endParaRPr lang="en-US" altLang="zh-CN" sz="1800" b="0"/>
          </a:p>
          <a:p>
            <a:pPr lvl="1" indent="0">
              <a:lnSpc>
                <a:spcPts val="1400"/>
              </a:lnSpc>
              <a:buNone/>
            </a:pPr>
            <a:r>
              <a:rPr lang="en-US" altLang="zh-CN" sz="1800" b="0"/>
              <a:t>&lt;p&gt;I am a paragraph, oh yes I am.&lt;/p&gt;</a:t>
            </a:r>
          </a:p>
          <a:p>
            <a:pPr marL="285750" indent="-285750">
              <a:buFont typeface="Wingdings" panose="05000000000000000000" pitchFamily="2" charset="2"/>
              <a:buChar char="l"/>
            </a:pPr>
            <a:r>
              <a:rPr lang="zh-CN" altLang="en-US" sz="1800" b="0"/>
              <a:t>标题</a:t>
            </a:r>
            <a:endParaRPr lang="en-US" altLang="zh-CN" sz="1800" b="0"/>
          </a:p>
          <a:p>
            <a:pPr lvl="1" indent="0">
              <a:lnSpc>
                <a:spcPts val="1400"/>
              </a:lnSpc>
              <a:buNone/>
            </a:pPr>
            <a:r>
              <a:rPr lang="hr-HR" altLang="zh-CN" sz="1800" b="0"/>
              <a:t>&lt;h1&gt;</a:t>
            </a:r>
            <a:r>
              <a:rPr lang="zh-CN" altLang="en-US" sz="1800" b="0"/>
              <a:t>一级标题</a:t>
            </a:r>
            <a:r>
              <a:rPr lang="hr-HR" altLang="zh-CN" sz="1800" b="0"/>
              <a:t>&lt;/h1&gt;		</a:t>
            </a:r>
          </a:p>
          <a:p>
            <a:pPr lvl="1" indent="0">
              <a:lnSpc>
                <a:spcPts val="1400"/>
              </a:lnSpc>
              <a:buNone/>
            </a:pPr>
            <a:r>
              <a:rPr lang="hr-HR" altLang="zh-CN" sz="1800" b="0"/>
              <a:t>&lt;h2&gt;</a:t>
            </a:r>
            <a:r>
              <a:rPr lang="zh-CN" altLang="en-US" sz="1800" b="0"/>
              <a:t>二级标题</a:t>
            </a:r>
            <a:r>
              <a:rPr lang="hr-HR" altLang="zh-CN" sz="1800" b="0"/>
              <a:t>&lt;/h2&gt;		</a:t>
            </a:r>
          </a:p>
          <a:p>
            <a:pPr lvl="1" indent="0">
              <a:lnSpc>
                <a:spcPts val="1400"/>
              </a:lnSpc>
              <a:buNone/>
            </a:pPr>
            <a:r>
              <a:rPr lang="hr-HR" altLang="zh-CN" sz="1800" b="0"/>
              <a:t>&lt;h3&gt;</a:t>
            </a:r>
            <a:r>
              <a:rPr lang="zh-CN" altLang="en-US" sz="1800" b="0"/>
              <a:t>三级标题</a:t>
            </a:r>
            <a:r>
              <a:rPr lang="hr-HR" altLang="zh-CN" sz="1800" b="0"/>
              <a:t>&lt;/h3&gt;		</a:t>
            </a:r>
          </a:p>
          <a:p>
            <a:pPr lvl="1" indent="0">
              <a:lnSpc>
                <a:spcPts val="1400"/>
              </a:lnSpc>
              <a:buNone/>
            </a:pPr>
            <a:r>
              <a:rPr lang="hr-HR" altLang="zh-CN" sz="1800" b="0"/>
              <a:t>&lt;h4&gt;</a:t>
            </a:r>
            <a:r>
              <a:rPr lang="zh-CN" altLang="en-US" sz="1800" b="0"/>
              <a:t>四级标题</a:t>
            </a:r>
            <a:r>
              <a:rPr lang="hr-HR" altLang="zh-CN" sz="1800" b="0"/>
              <a:t>&lt;/h4&gt;		</a:t>
            </a:r>
          </a:p>
          <a:p>
            <a:pPr lvl="1" indent="0">
              <a:lnSpc>
                <a:spcPts val="1400"/>
              </a:lnSpc>
              <a:buNone/>
            </a:pPr>
            <a:r>
              <a:rPr lang="hr-HR" altLang="zh-CN" sz="1800" b="0"/>
              <a:t>&lt;h5&gt;</a:t>
            </a:r>
            <a:r>
              <a:rPr lang="zh-CN" altLang="en-US" sz="1800" b="0"/>
              <a:t>五级标题</a:t>
            </a:r>
            <a:r>
              <a:rPr lang="hr-HR" altLang="zh-CN" sz="1800" b="0"/>
              <a:t>&lt;/h5&gt;		</a:t>
            </a:r>
          </a:p>
          <a:p>
            <a:pPr lvl="1" indent="0">
              <a:lnSpc>
                <a:spcPts val="1400"/>
              </a:lnSpc>
              <a:buNone/>
            </a:pPr>
            <a:r>
              <a:rPr lang="hr-HR" altLang="zh-CN" sz="1800" b="0"/>
              <a:t>&lt;h6&gt;</a:t>
            </a:r>
            <a:r>
              <a:rPr lang="zh-CN" altLang="en-US" sz="1800" b="0"/>
              <a:t>六级标题</a:t>
            </a:r>
            <a:r>
              <a:rPr lang="hr-HR" altLang="zh-CN" sz="1800" b="0"/>
              <a:t>&lt;/h6&gt; </a:t>
            </a:r>
            <a:r>
              <a:rPr lang="es-ES_tradnl" altLang="zh-CN" sz="1800" b="0"/>
              <a:t>	</a:t>
            </a:r>
            <a:r>
              <a:rPr lang="zh-CN" altLang="en-US" sz="1800" b="0"/>
              <a:t> </a:t>
            </a:r>
            <a:r>
              <a:rPr lang="es-ES_tradnl" altLang="zh-CN" sz="1800" b="0"/>
              <a:t>	</a:t>
            </a:r>
            <a:endParaRPr lang="en-US" altLang="zh-CN" sz="1800" b="0"/>
          </a:p>
          <a:p>
            <a:pPr marL="285750" indent="-285750">
              <a:buFont typeface="Wingdings" panose="05000000000000000000" pitchFamily="2" charset="2"/>
              <a:buChar char="l"/>
            </a:pPr>
            <a:r>
              <a:rPr lang="zh-CN" altLang="en-US" sz="1800" b="0"/>
              <a:t>强调</a:t>
            </a:r>
            <a:endParaRPr lang="en-US" altLang="zh-CN" sz="1800" b="0"/>
          </a:p>
          <a:p>
            <a:pPr lvl="1" indent="0">
              <a:lnSpc>
                <a:spcPts val="1400"/>
              </a:lnSpc>
              <a:buNone/>
            </a:pPr>
            <a:r>
              <a:rPr lang="en-US" altLang="zh-CN" sz="1800" b="0"/>
              <a:t>&lt;em&gt;	</a:t>
            </a:r>
            <a:r>
              <a:rPr lang="zh-CN" altLang="en-US" sz="1800" b="0"/>
              <a:t>意为强调，突出文章重点		</a:t>
            </a:r>
            <a:endParaRPr lang="en-US" altLang="zh-CN" sz="1800" b="0"/>
          </a:p>
          <a:p>
            <a:pPr lvl="1" indent="0">
              <a:lnSpc>
                <a:spcPts val="1400"/>
              </a:lnSpc>
              <a:buNone/>
            </a:pPr>
            <a:r>
              <a:rPr lang="en-US" altLang="zh-CN" sz="1800" b="0"/>
              <a:t>&lt;strong&gt;	</a:t>
            </a:r>
            <a:r>
              <a:rPr lang="zh-CN" altLang="en-US" sz="1800" b="0"/>
              <a:t>意为强调，内容更为有用		</a:t>
            </a:r>
            <a:endParaRPr lang="en-US" altLang="zh-CN" sz="1800" b="0"/>
          </a:p>
          <a:p>
            <a:pPr lvl="1" indent="0">
              <a:lnSpc>
                <a:spcPts val="1400"/>
              </a:lnSpc>
              <a:buNone/>
            </a:pPr>
            <a:r>
              <a:rPr lang="en-US" altLang="zh-CN" sz="1800" b="0"/>
              <a:t>&lt;b&gt;		</a:t>
            </a:r>
            <a:r>
              <a:rPr lang="zh-CN" altLang="en-US" sz="1800" b="0"/>
              <a:t>加粗		</a:t>
            </a:r>
            <a:endParaRPr lang="en-US" altLang="zh-CN" sz="1800" b="0"/>
          </a:p>
          <a:p>
            <a:pPr lvl="1" indent="0">
              <a:lnSpc>
                <a:spcPts val="1400"/>
              </a:lnSpc>
              <a:buNone/>
            </a:pPr>
            <a:r>
              <a:rPr lang="en-US" altLang="zh-CN" sz="1800" b="0"/>
              <a:t>&lt;i&gt;		</a:t>
            </a:r>
            <a:r>
              <a:rPr lang="zh-CN" altLang="en-US" sz="1800" b="0"/>
              <a:t>斜体		</a:t>
            </a:r>
            <a:endParaRPr lang="en-US" altLang="zh-CN" sz="1800" b="0"/>
          </a:p>
          <a:p>
            <a:pPr lvl="1" indent="0">
              <a:lnSpc>
                <a:spcPts val="1400"/>
              </a:lnSpc>
              <a:buNone/>
            </a:pPr>
            <a:r>
              <a:rPr lang="en-US" altLang="zh-CN" sz="1800" b="0"/>
              <a:t>&lt;u&gt;		</a:t>
            </a:r>
            <a:r>
              <a:rPr lang="zh-CN" altLang="en-US" sz="1800" b="0"/>
              <a:t>下划线</a:t>
            </a:r>
            <a:endParaRPr lang="en-US" altLang="zh-CN" sz="1800" b="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p:txBody>
          <a:bodyPr vert="horz" wrap="square" lIns="90333" tIns="44376" rIns="90333" bIns="44376" anchor="b"/>
          <a:lstStyle/>
          <a:p>
            <a:r>
              <a:rPr lang="en-US" altLang="zh-CN"/>
              <a:t>Html</a:t>
            </a:r>
            <a:r>
              <a:rPr lang="zh-CN" altLang="en-US"/>
              <a:t>标签</a:t>
            </a:r>
          </a:p>
        </p:txBody>
      </p:sp>
      <p:sp>
        <p:nvSpPr>
          <p:cNvPr id="24578" name="Rectangle 3"/>
          <p:cNvSpPr>
            <a:spLocks noGrp="1"/>
          </p:cNvSpPr>
          <p:nvPr>
            <p:ph type="body" idx="4294967295"/>
          </p:nvPr>
        </p:nvSpPr>
        <p:spPr>
          <a:xfrm>
            <a:off x="295275" y="587375"/>
            <a:ext cx="8848725" cy="5661025"/>
          </a:xfrm>
        </p:spPr>
        <p:txBody>
          <a:bodyPr vert="horz" wrap="square" lIns="90050" tIns="45024" rIns="90050" bIns="45024" anchor="t"/>
          <a:lstStyle/>
          <a:p>
            <a:pPr marL="285750" indent="-285750">
              <a:buFont typeface="Wingdings" panose="05000000000000000000" pitchFamily="2" charset="2"/>
              <a:buChar char="l"/>
            </a:pPr>
            <a:r>
              <a:rPr lang="zh-CN" altLang="en-US" sz="1800" b="0"/>
              <a:t>列表</a:t>
            </a:r>
          </a:p>
          <a:p>
            <a:pPr marL="742950" lvl="1" indent="-285750"/>
            <a:r>
              <a:rPr lang="zh-CN" altLang="en-US" sz="1800" b="0"/>
              <a:t>有序列表</a:t>
            </a:r>
            <a:r>
              <a:rPr lang="en-US" altLang="zh-CN" sz="1800" b="0"/>
              <a:t>ol</a:t>
            </a:r>
          </a:p>
          <a:p>
            <a:pPr marL="914400" lvl="2" indent="0">
              <a:buNone/>
            </a:pPr>
            <a:r>
              <a:rPr lang="zh-CN" altLang="en-US" b="0"/>
              <a:t>子元素 </a:t>
            </a:r>
            <a:r>
              <a:rPr lang="en-US" altLang="zh-CN" b="0"/>
              <a:t>li</a:t>
            </a:r>
            <a:r>
              <a:rPr lang="zh-CN" altLang="en-US" b="0"/>
              <a:t>，序号默认从</a:t>
            </a:r>
            <a:r>
              <a:rPr lang="en-US" altLang="zh-CN" b="0"/>
              <a:t>1 </a:t>
            </a:r>
            <a:r>
              <a:rPr lang="zh-CN" altLang="en-US" b="0"/>
              <a:t>开始</a:t>
            </a:r>
          </a:p>
          <a:p>
            <a:pPr marL="742950" lvl="1" indent="-285750"/>
            <a:r>
              <a:rPr lang="zh-CN" altLang="en-US" sz="1800" b="0">
                <a:sym typeface="宋体" panose="02010600030101010101" pitchFamily="2" charset="-122"/>
              </a:rPr>
              <a:t>无序列表</a:t>
            </a:r>
            <a:r>
              <a:rPr lang="en-US" altLang="zh-CN" sz="1800" b="0">
                <a:sym typeface="宋体" panose="02010600030101010101" pitchFamily="2" charset="-122"/>
              </a:rPr>
              <a:t>ul</a:t>
            </a:r>
          </a:p>
          <a:p>
            <a:pPr marL="914400" lvl="2" indent="0">
              <a:buNone/>
            </a:pPr>
            <a:r>
              <a:rPr lang="zh-CN" altLang="en-US" b="0">
                <a:sym typeface="宋体" panose="02010600030101010101" pitchFamily="2" charset="-122"/>
              </a:rPr>
              <a:t>子元素 </a:t>
            </a:r>
            <a:r>
              <a:rPr lang="en-US" altLang="zh-CN" b="0">
                <a:sym typeface="宋体" panose="02010600030101010101" pitchFamily="2" charset="-122"/>
              </a:rPr>
              <a:t>li</a:t>
            </a:r>
          </a:p>
          <a:p>
            <a:pPr marL="742950" lvl="1" indent="-285750"/>
            <a:r>
              <a:rPr lang="zh-CN" altLang="en-US" sz="1800" b="0">
                <a:sym typeface="宋体" panose="02010600030101010101" pitchFamily="2" charset="-122"/>
              </a:rPr>
              <a:t>列表</a:t>
            </a:r>
            <a:r>
              <a:rPr lang="en-US" altLang="zh-CN" sz="1800" b="0">
                <a:sym typeface="宋体" panose="02010600030101010101" pitchFamily="2" charset="-122"/>
              </a:rPr>
              <a:t>dl</a:t>
            </a:r>
          </a:p>
          <a:p>
            <a:pPr marL="914400" lvl="2" indent="0">
              <a:buNone/>
            </a:pPr>
            <a:r>
              <a:rPr lang="zh-CN" altLang="en-US" b="0">
                <a:sym typeface="宋体" panose="02010600030101010101" pitchFamily="2" charset="-122"/>
              </a:rPr>
              <a:t>子元素 </a:t>
            </a:r>
            <a:r>
              <a:rPr lang="en-US" altLang="zh-CN" b="0">
                <a:sym typeface="宋体" panose="02010600030101010101" pitchFamily="2" charset="-122"/>
              </a:rPr>
              <a:t>dt</a:t>
            </a:r>
            <a:r>
              <a:rPr lang="zh-CN" altLang="en-US" b="0">
                <a:sym typeface="宋体" panose="02010600030101010101" pitchFamily="2" charset="-122"/>
              </a:rPr>
              <a:t>：标题</a:t>
            </a:r>
          </a:p>
          <a:p>
            <a:pPr marL="914400" lvl="2" indent="0">
              <a:buNone/>
            </a:pPr>
            <a:r>
              <a:rPr lang="zh-CN" altLang="en-US" b="0">
                <a:sym typeface="宋体" panose="02010600030101010101" pitchFamily="2" charset="-122"/>
              </a:rPr>
              <a:t>子元素</a:t>
            </a:r>
            <a:r>
              <a:rPr lang="en-US" altLang="zh-CN" b="0">
                <a:sym typeface="宋体" panose="02010600030101010101" pitchFamily="2" charset="-122"/>
              </a:rPr>
              <a:t>dd:</a:t>
            </a:r>
            <a:r>
              <a:rPr lang="zh-CN" altLang="en-US" b="0">
                <a:sym typeface="宋体" panose="02010600030101010101" pitchFamily="2" charset="-122"/>
              </a:rPr>
              <a:t>列表项</a:t>
            </a:r>
          </a:p>
          <a:p>
            <a:pPr marL="742950" lvl="1" indent="-285750">
              <a:buNone/>
            </a:pPr>
            <a:endParaRPr lang="en-US" altLang="zh-CN" b="0"/>
          </a:p>
          <a:p>
            <a:pPr marL="742950" lvl="1" indent="-285750">
              <a:buNone/>
            </a:pPr>
            <a:endParaRPr lang="en-US" altLang="zh-CN" sz="1800" b="0"/>
          </a:p>
          <a:p>
            <a:pPr marL="742950" lvl="1" indent="-285750">
              <a:buNone/>
            </a:pPr>
            <a:endParaRPr lang="en-US" altLang="zh-CN" sz="1800" b="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p:txBody>
          <a:bodyPr vert="horz" wrap="square" lIns="90333" tIns="44376" rIns="90333" bIns="44376" anchor="b"/>
          <a:lstStyle/>
          <a:p>
            <a:r>
              <a:rPr lang="en-US" altLang="zh-CN"/>
              <a:t>Html</a:t>
            </a:r>
            <a:r>
              <a:rPr lang="zh-CN" altLang="en-US"/>
              <a:t>标签</a:t>
            </a:r>
          </a:p>
        </p:txBody>
      </p:sp>
      <p:sp>
        <p:nvSpPr>
          <p:cNvPr id="25602" name="Rectangle 3"/>
          <p:cNvSpPr>
            <a:spLocks noGrp="1"/>
          </p:cNvSpPr>
          <p:nvPr>
            <p:ph type="body" idx="4294967295"/>
          </p:nvPr>
        </p:nvSpPr>
        <p:spPr>
          <a:xfrm>
            <a:off x="228600" y="587375"/>
            <a:ext cx="8915400" cy="5826125"/>
          </a:xfrm>
        </p:spPr>
        <p:txBody>
          <a:bodyPr vert="horz" wrap="square" lIns="90050" tIns="45024" rIns="90050" bIns="45024" anchor="t"/>
          <a:lstStyle/>
          <a:p>
            <a:pPr marL="285750" indent="-285750">
              <a:buFont typeface="Wingdings" panose="05000000000000000000" pitchFamily="2" charset="2"/>
              <a:buChar char="l"/>
            </a:pPr>
            <a:r>
              <a:rPr lang="zh-CN" altLang="en-US" sz="1800" b="0"/>
              <a:t>超链接</a:t>
            </a:r>
            <a:endParaRPr lang="en-US" altLang="zh-CN" sz="1800" b="0"/>
          </a:p>
          <a:p>
            <a:pPr lvl="1" indent="0">
              <a:buNone/>
            </a:pPr>
            <a:r>
              <a:rPr lang="zh-CN" altLang="en-US" sz="1800" b="0"/>
              <a:t>超链接可以允许我们从当前文档链接到任意其他文档（其他资源），也可以链接到文档的某个特定部分。</a:t>
            </a:r>
            <a:endParaRPr lang="en-US" altLang="zh-CN" sz="1800" b="0"/>
          </a:p>
          <a:p>
            <a:pPr lvl="1" indent="0">
              <a:buNone/>
            </a:pPr>
            <a:r>
              <a:rPr lang="en-US" altLang="zh-CN" sz="1800" b="0"/>
              <a:t>&lt;a href="</a:t>
            </a:r>
            <a:r>
              <a:rPr lang="en-US" altLang="zh-CN" sz="1800" b="0">
                <a:hlinkClick r:id="rId2"/>
              </a:rPr>
              <a:t>http://www.baidu.com</a:t>
            </a:r>
            <a:r>
              <a:rPr lang="en-US" altLang="zh-CN" sz="1800" b="0"/>
              <a:t>"</a:t>
            </a:r>
            <a:r>
              <a:rPr lang="zh-CN" altLang="en-US" sz="1800" b="0"/>
              <a:t> </a:t>
            </a:r>
            <a:r>
              <a:rPr lang="en-US" altLang="zh-CN" sz="1800" b="0"/>
              <a:t>target="blank"&gt;</a:t>
            </a:r>
            <a:r>
              <a:rPr lang="zh-CN" altLang="en-US" sz="1800" b="0"/>
              <a:t>百度一下</a:t>
            </a:r>
            <a:r>
              <a:rPr lang="en-US" altLang="zh-CN" sz="1800" b="0"/>
              <a:t>&lt;/a&gt;</a:t>
            </a:r>
          </a:p>
          <a:p>
            <a:pPr lvl="1" indent="0"/>
            <a:r>
              <a:rPr lang="en-US" altLang="zh-CN" sz="1800" b="0"/>
              <a:t>href</a:t>
            </a:r>
            <a:r>
              <a:rPr lang="zh-CN" altLang="en-US" sz="1800" b="0"/>
              <a:t> 表示跳转的目的地，取值如下			</a:t>
            </a:r>
            <a:endParaRPr lang="en-US" altLang="zh-CN" sz="1800" b="0"/>
          </a:p>
          <a:p>
            <a:pPr marL="1371600" lvl="2" indent="-342900">
              <a:buFont typeface="Wingdings" panose="05000000000000000000" pitchFamily="2" charset="2"/>
              <a:buAutoNum type="arabicPeriod"/>
            </a:pPr>
            <a:r>
              <a:rPr lang="en-US" altLang="zh-CN" b="0"/>
              <a:t>ID</a:t>
            </a:r>
            <a:r>
              <a:rPr lang="zh-CN" altLang="en-US" b="0"/>
              <a:t>值	</a:t>
            </a:r>
            <a:endParaRPr lang="en-US" altLang="zh-CN" b="0"/>
          </a:p>
          <a:p>
            <a:pPr lvl="3" indent="0">
              <a:buNone/>
            </a:pPr>
            <a:r>
              <a:rPr lang="zh-CN" altLang="en-US" sz="1600" b="0"/>
              <a:t>用于锚点跳转	</a:t>
            </a:r>
            <a:r>
              <a:rPr lang="zh-CN" altLang="en-US" b="0"/>
              <a:t>		</a:t>
            </a:r>
            <a:endParaRPr lang="en-US" altLang="zh-CN" b="0"/>
          </a:p>
          <a:p>
            <a:pPr marL="1371600" lvl="2" indent="-342900">
              <a:buFont typeface="宋体" panose="02010600030101010101" pitchFamily="2" charset="-122"/>
              <a:buAutoNum type="arabicPeriod"/>
            </a:pPr>
            <a:r>
              <a:rPr lang="en-US" altLang="zh-CN" b="0"/>
              <a:t>URL</a:t>
            </a:r>
          </a:p>
          <a:p>
            <a:pPr lvl="1" indent="0">
              <a:buNone/>
            </a:pPr>
            <a:r>
              <a:rPr lang="en-US" altLang="zh-CN" sz="1600" b="0"/>
              <a:t>URL</a:t>
            </a:r>
            <a:r>
              <a:rPr lang="zh-CN" altLang="en-US" sz="1600" b="0"/>
              <a:t>使用</a:t>
            </a:r>
            <a:r>
              <a:rPr lang="en-US" altLang="zh-CN" sz="1600" b="0"/>
              <a:t>path</a:t>
            </a:r>
            <a:r>
              <a:rPr lang="zh-CN" altLang="en-US" sz="1600" b="0"/>
              <a:t>来定位文件</a:t>
            </a:r>
            <a:r>
              <a:rPr lang="en-US" altLang="zh-CN" sz="1600" b="0"/>
              <a:t>path</a:t>
            </a:r>
            <a:r>
              <a:rPr lang="zh-CN" altLang="en-US" sz="1600" b="0"/>
              <a:t>又分为相对路径和绝对路径</a:t>
            </a:r>
            <a:endParaRPr lang="en-US" altLang="zh-CN" sz="1600" b="0"/>
          </a:p>
          <a:p>
            <a:pPr marL="1371600" lvl="2" indent="-342900">
              <a:buFont typeface="宋体" panose="02010600030101010101" pitchFamily="2" charset="-122"/>
              <a:buAutoNum type="arabicPeriod" startAt="3"/>
            </a:pPr>
            <a:r>
              <a:rPr lang="en-US" altLang="zh-CN" b="0"/>
              <a:t>emial</a:t>
            </a:r>
            <a:r>
              <a:rPr lang="zh-CN" altLang="en-US" b="0"/>
              <a:t>			</a:t>
            </a:r>
            <a:endParaRPr lang="en-US" altLang="zh-CN" b="0"/>
          </a:p>
          <a:p>
            <a:pPr lvl="1" indent="0">
              <a:buNone/>
            </a:pPr>
            <a:r>
              <a:rPr lang="en-US" altLang="zh-CN" sz="1600" b="0"/>
              <a:t>&lt;a href="mailto:licy@briup.com"&gt;Send email to nowhere&lt;/a&gt;</a:t>
            </a:r>
          </a:p>
          <a:p>
            <a:pPr lvl="1" indent="0"/>
            <a:r>
              <a:rPr lang="en-US" altLang="zh-CN" sz="1800" b="0"/>
              <a:t>target</a:t>
            </a:r>
            <a:r>
              <a:rPr lang="zh-CN" altLang="en-US" sz="1800" b="0"/>
              <a:t> 规定在何处打开链接文档</a:t>
            </a:r>
            <a:endParaRPr lang="en-US" altLang="zh-CN" sz="1800" b="0"/>
          </a:p>
          <a:p>
            <a:pPr marL="1371600" lvl="2" indent="-342900"/>
            <a:r>
              <a:rPr lang="en-US" altLang="zh-CN" b="0"/>
              <a:t>_blank	_self</a:t>
            </a:r>
          </a:p>
          <a:p>
            <a:pPr marL="1371600" lvl="2" indent="-342900"/>
            <a:r>
              <a:rPr lang="en-US" altLang="zh-CN" b="0"/>
              <a:t>_parent	_top</a:t>
            </a:r>
            <a:r>
              <a:rPr lang="en-US" altLang="zh-CN" sz="1400" b="0"/>
              <a:t>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p:cNvSpPr>
          <p:nvPr>
            <p:ph type="title"/>
          </p:nvPr>
        </p:nvSpPr>
        <p:spPr/>
        <p:txBody>
          <a:bodyPr vert="horz" wrap="square" lIns="90333" tIns="44376" rIns="90333" bIns="44376" anchor="b"/>
          <a:lstStyle/>
          <a:p>
            <a:r>
              <a:rPr lang="en-US" altLang="zh-CN"/>
              <a:t>Html</a:t>
            </a:r>
            <a:r>
              <a:rPr lang="zh-CN" altLang="en-US"/>
              <a:t>标签</a:t>
            </a:r>
          </a:p>
        </p:txBody>
      </p:sp>
      <p:sp>
        <p:nvSpPr>
          <p:cNvPr id="26626" name="Rectangle 3"/>
          <p:cNvSpPr>
            <a:spLocks noGrp="1"/>
          </p:cNvSpPr>
          <p:nvPr>
            <p:ph type="body" idx="4294967295"/>
          </p:nvPr>
        </p:nvSpPr>
        <p:spPr>
          <a:xfrm>
            <a:off x="228600" y="587375"/>
            <a:ext cx="8915400" cy="5826125"/>
          </a:xfrm>
        </p:spPr>
        <p:txBody>
          <a:bodyPr vert="horz" wrap="square" lIns="90050" tIns="45024" rIns="90050" bIns="45024" anchor="t"/>
          <a:lstStyle/>
          <a:p>
            <a:pPr marL="285750" indent="-285750">
              <a:buFont typeface="Wingdings" panose="05000000000000000000" pitchFamily="2" charset="2"/>
              <a:buChar char="l"/>
            </a:pPr>
            <a:r>
              <a:rPr lang="zh-CN" altLang="en-US" sz="1800" b="0"/>
              <a:t>图片</a:t>
            </a:r>
            <a:endParaRPr lang="en-US" altLang="zh-CN" sz="1800" b="0"/>
          </a:p>
          <a:p>
            <a:pPr lvl="1" indent="0">
              <a:buNone/>
            </a:pPr>
            <a:r>
              <a:rPr lang="en-US" altLang="zh-CN" sz="1800" b="0"/>
              <a:t>&lt;img&gt;</a:t>
            </a:r>
            <a:r>
              <a:rPr lang="zh-CN" altLang="en-US" sz="1800" b="0"/>
              <a:t>在</a:t>
            </a:r>
            <a:r>
              <a:rPr lang="en-US" altLang="zh-CN" sz="1800" b="0"/>
              <a:t>Html</a:t>
            </a:r>
            <a:r>
              <a:rPr lang="zh-CN" altLang="en-US" sz="1800" b="0"/>
              <a:t>文档中代表图片。</a:t>
            </a:r>
            <a:endParaRPr lang="en-US" altLang="zh-CN" sz="1800" b="0"/>
          </a:p>
          <a:p>
            <a:pPr lvl="1" indent="0">
              <a:buNone/>
            </a:pPr>
            <a:r>
              <a:rPr lang="hr-HR" altLang="zh-CN" sz="1800" b="0"/>
              <a:t>&lt;img src=</a:t>
            </a:r>
            <a:r>
              <a:rPr lang="en-US" altLang="zh-CN" sz="1800" b="0"/>
              <a:t> " images/phone.jpg "</a:t>
            </a:r>
            <a:r>
              <a:rPr lang="hr-HR" altLang="zh-CN" sz="1800" b="0"/>
              <a:t> alt=</a:t>
            </a:r>
            <a:r>
              <a:rPr lang="en-US" altLang="zh-CN" sz="1800" b="0"/>
              <a:t> "</a:t>
            </a:r>
            <a:r>
              <a:rPr lang="zh-CN" altLang="en-US" sz="1800" b="0"/>
              <a:t>图片找不到了</a:t>
            </a:r>
            <a:r>
              <a:rPr lang="is-IS" altLang="zh-CN" sz="1800" b="0"/>
              <a:t>…</a:t>
            </a:r>
            <a:r>
              <a:rPr lang="en-US" altLang="zh-CN" sz="1800" b="0"/>
              <a:t>"</a:t>
            </a:r>
            <a:r>
              <a:rPr lang="zh-CN" altLang="en-US" sz="1800" b="0"/>
              <a:t> </a:t>
            </a:r>
            <a:r>
              <a:rPr lang="en-US" altLang="zh-CN" sz="1800" b="0"/>
              <a:t>width= ”200px" </a:t>
            </a:r>
            <a:r>
              <a:rPr lang="hr-HR" altLang="zh-CN" sz="1800" b="0"/>
              <a:t>&gt;</a:t>
            </a:r>
          </a:p>
          <a:p>
            <a:pPr lvl="1" indent="0"/>
            <a:r>
              <a:rPr lang="en-US" altLang="zh-CN" sz="1800" b="0"/>
              <a:t>src</a:t>
            </a:r>
            <a:r>
              <a:rPr lang="zh-CN" altLang="en-US" sz="1800" b="0"/>
              <a:t> 表示图片的</a:t>
            </a:r>
            <a:r>
              <a:rPr lang="en-US" altLang="zh-CN" sz="1800" b="0"/>
              <a:t>URL</a:t>
            </a:r>
            <a:r>
              <a:rPr lang="zh-CN" altLang="en-US" sz="1800" b="0"/>
              <a:t>地址（必须）</a:t>
            </a:r>
            <a:endParaRPr lang="en-US" altLang="zh-CN" sz="1800" b="0"/>
          </a:p>
          <a:p>
            <a:pPr lvl="1" indent="0"/>
            <a:r>
              <a:rPr lang="en-US" altLang="zh-CN" sz="1800" b="0"/>
              <a:t>alt</a:t>
            </a:r>
            <a:r>
              <a:rPr lang="zh-CN" altLang="en-US" sz="1800" b="0"/>
              <a:t>  表示替换图片的文本内容，当</a:t>
            </a:r>
            <a:r>
              <a:rPr lang="en-US" altLang="zh-CN" sz="1800" b="0"/>
              <a:t>url</a:t>
            </a:r>
            <a:r>
              <a:rPr lang="zh-CN" altLang="en-US" sz="1800" b="0"/>
              <a:t>地址出错时，将会显示</a:t>
            </a:r>
            <a:r>
              <a:rPr lang="en-US" altLang="zh-CN" sz="1800" b="0"/>
              <a:t>alt</a:t>
            </a:r>
            <a:r>
              <a:rPr lang="zh-CN" altLang="en-US" sz="1800" b="0"/>
              <a:t>的内容</a:t>
            </a:r>
            <a:endParaRPr lang="en-US" altLang="zh-CN" sz="1800" b="0"/>
          </a:p>
          <a:p>
            <a:pPr lvl="1" indent="0"/>
            <a:r>
              <a:rPr lang="en-US" altLang="zh-CN" sz="1800" b="0"/>
              <a:t>width</a:t>
            </a:r>
            <a:r>
              <a:rPr lang="zh-CN" altLang="en-US" sz="1800" b="0"/>
              <a:t> 设置图片的宽度，单位为</a:t>
            </a:r>
            <a:r>
              <a:rPr lang="en-US" altLang="zh-CN" sz="1800" b="0"/>
              <a:t>px</a:t>
            </a:r>
          </a:p>
          <a:p>
            <a:pPr lvl="1" indent="0"/>
            <a:r>
              <a:rPr lang="en-US" altLang="zh-CN" sz="1800" b="0"/>
              <a:t>height</a:t>
            </a:r>
            <a:r>
              <a:rPr lang="zh-CN" altLang="en-US" sz="1800" b="0"/>
              <a:t> 设置图片的高度，单位为</a:t>
            </a:r>
            <a:r>
              <a:rPr lang="en-US" altLang="zh-CN" sz="1800" b="0"/>
              <a:t>px</a:t>
            </a:r>
          </a:p>
          <a:p>
            <a:pPr lvl="1" indent="0"/>
            <a:endParaRPr lang="en-US" altLang="zh-CN" sz="1800" b="0"/>
          </a:p>
          <a:p>
            <a:pPr lvl="1" indent="0">
              <a:buNone/>
            </a:pPr>
            <a:endParaRPr lang="hr-HR" altLang="zh-CN" sz="1800" b="0"/>
          </a:p>
          <a:p>
            <a:pPr lvl="1" indent="0">
              <a:buNone/>
            </a:pPr>
            <a:endParaRPr lang="en-US" altLang="zh-CN" sz="1800" b="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p:nvPr>
        </p:nvSpPr>
        <p:spPr/>
        <p:txBody>
          <a:bodyPr vert="horz" wrap="square" lIns="90333" tIns="44376" rIns="90333" bIns="44376" anchor="b"/>
          <a:lstStyle/>
          <a:p>
            <a:r>
              <a:rPr lang="en-US" altLang="zh-CN"/>
              <a:t>Html</a:t>
            </a:r>
            <a:r>
              <a:rPr lang="zh-CN" altLang="en-US"/>
              <a:t>标签</a:t>
            </a:r>
          </a:p>
        </p:txBody>
      </p:sp>
      <p:sp>
        <p:nvSpPr>
          <p:cNvPr id="27650" name="Rectangle 3"/>
          <p:cNvSpPr>
            <a:spLocks noGrp="1"/>
          </p:cNvSpPr>
          <p:nvPr>
            <p:ph type="body" idx="4294967295"/>
          </p:nvPr>
        </p:nvSpPr>
        <p:spPr>
          <a:xfrm>
            <a:off x="228600" y="587375"/>
            <a:ext cx="8915400" cy="5826125"/>
          </a:xfrm>
        </p:spPr>
        <p:txBody>
          <a:bodyPr vert="horz" wrap="square" lIns="90050" tIns="45024" rIns="90050" bIns="45024" anchor="t"/>
          <a:lstStyle/>
          <a:p>
            <a:pPr marL="285750" indent="-285750">
              <a:buFont typeface="Wingdings" panose="05000000000000000000" pitchFamily="2" charset="2"/>
              <a:buChar char="l"/>
            </a:pPr>
            <a:r>
              <a:rPr lang="zh-CN" altLang="en-US" sz="1800" b="0"/>
              <a:t>表格</a:t>
            </a:r>
            <a:endParaRPr lang="en-US" altLang="zh-CN" sz="1800" b="0"/>
          </a:p>
          <a:p>
            <a:pPr marL="793750" lvl="1" indent="-285750"/>
            <a:r>
              <a:rPr lang="en-US" altLang="zh-CN" sz="1800" b="0"/>
              <a:t>&lt;table&gt;</a:t>
            </a:r>
            <a:r>
              <a:rPr lang="zh-CN" altLang="en-US" sz="1800" b="0"/>
              <a:t>在</a:t>
            </a:r>
            <a:r>
              <a:rPr lang="en-US" altLang="zh-CN" sz="1800" b="0"/>
              <a:t>Html</a:t>
            </a:r>
            <a:r>
              <a:rPr lang="zh-CN" altLang="en-US" sz="1800" b="0"/>
              <a:t>文档中代表表格，通过二维数据表表示数据。</a:t>
            </a:r>
            <a:endParaRPr lang="en-US" altLang="zh-CN" sz="1800" b="0"/>
          </a:p>
          <a:p>
            <a:pPr marL="793750" lvl="1" indent="-285750">
              <a:buNone/>
            </a:pPr>
            <a:endParaRPr lang="en-US" altLang="zh-CN" sz="1800" b="0"/>
          </a:p>
        </p:txBody>
      </p:sp>
      <p:pic>
        <p:nvPicPr>
          <p:cNvPr id="27651" name="图片 1"/>
          <p:cNvPicPr>
            <a:picLocks noChangeAspect="1"/>
          </p:cNvPicPr>
          <p:nvPr/>
        </p:nvPicPr>
        <p:blipFill>
          <a:blip r:embed="rId2" cstate="print"/>
          <a:stretch>
            <a:fillRect/>
          </a:stretch>
        </p:blipFill>
        <p:spPr>
          <a:xfrm>
            <a:off x="5581650" y="1425575"/>
            <a:ext cx="3486150" cy="4330700"/>
          </a:xfrm>
          <a:prstGeom prst="rect">
            <a:avLst/>
          </a:prstGeom>
          <a:noFill/>
          <a:ln w="9525">
            <a:noFill/>
          </a:ln>
        </p:spPr>
      </p:pic>
      <p:sp>
        <p:nvSpPr>
          <p:cNvPr id="27652" name="文本框 2"/>
          <p:cNvSpPr txBox="1"/>
          <p:nvPr/>
        </p:nvSpPr>
        <p:spPr>
          <a:xfrm>
            <a:off x="762000" y="1425575"/>
            <a:ext cx="4648200" cy="4832350"/>
          </a:xfrm>
          <a:prstGeom prst="rect">
            <a:avLst/>
          </a:prstGeom>
          <a:noFill/>
          <a:ln w="9525">
            <a:noFill/>
          </a:ln>
        </p:spPr>
        <p:txBody>
          <a:bodyPr>
            <a:spAutoFit/>
          </a:bodyPr>
          <a:lstStyle/>
          <a:p>
            <a:pPr>
              <a:buFont typeface="Arial" panose="020B0604020202020204" pitchFamily="34" charset="0"/>
              <a:buNone/>
            </a:pPr>
            <a:r>
              <a:rPr lang="en-US" altLang="zh-CN" sz="1800" b="0" i="0">
                <a:latin typeface="Arial" panose="020B0604020202020204" pitchFamily="34" charset="0"/>
              </a:rPr>
              <a:t>Table</a:t>
            </a:r>
            <a:r>
              <a:rPr lang="zh-CN" altLang="en-US" sz="1800" b="0" i="0">
                <a:latin typeface="Arial" panose="020B0604020202020204" pitchFamily="34" charset="0"/>
              </a:rPr>
              <a:t>标签经常需要配合</a:t>
            </a:r>
            <a:r>
              <a:rPr lang="en-US" altLang="zh-CN" sz="1800" b="0" i="0">
                <a:latin typeface="Arial" panose="020B0604020202020204" pitchFamily="34" charset="0"/>
              </a:rPr>
              <a:t>caption</a:t>
            </a:r>
            <a:r>
              <a:rPr lang="zh-CN" altLang="en-US" sz="1800" b="0" i="0">
                <a:latin typeface="Arial" panose="020B0604020202020204" pitchFamily="34" charset="0"/>
              </a:rPr>
              <a:t> </a:t>
            </a:r>
            <a:r>
              <a:rPr lang="en-US" altLang="zh-CN" sz="1800" b="0" i="0">
                <a:latin typeface="Arial" panose="020B0604020202020204" pitchFamily="34" charset="0"/>
              </a:rPr>
              <a:t>thead</a:t>
            </a:r>
            <a:r>
              <a:rPr lang="zh-CN" altLang="en-US" sz="1800" b="0" i="0">
                <a:latin typeface="Arial" panose="020B0604020202020204" pitchFamily="34" charset="0"/>
              </a:rPr>
              <a:t> </a:t>
            </a:r>
            <a:r>
              <a:rPr lang="en-US" altLang="zh-CN" sz="1800" b="0" i="0">
                <a:latin typeface="Arial" panose="020B0604020202020204" pitchFamily="34" charset="0"/>
              </a:rPr>
              <a:t>tfoot</a:t>
            </a:r>
            <a:r>
              <a:rPr lang="zh-CN" altLang="en-US" sz="1800" b="0" i="0">
                <a:latin typeface="Arial" panose="020B0604020202020204" pitchFamily="34" charset="0"/>
              </a:rPr>
              <a:t> </a:t>
            </a:r>
            <a:r>
              <a:rPr lang="en-US" altLang="zh-CN" sz="1800" b="0" i="0">
                <a:latin typeface="Arial" panose="020B0604020202020204" pitchFamily="34" charset="0"/>
              </a:rPr>
              <a:t>tbody</a:t>
            </a:r>
            <a:r>
              <a:rPr lang="zh-CN" altLang="en-US" sz="1800" b="0" i="0">
                <a:latin typeface="Arial" panose="020B0604020202020204" pitchFamily="34" charset="0"/>
              </a:rPr>
              <a:t> </a:t>
            </a:r>
            <a:r>
              <a:rPr lang="en-US" altLang="zh-CN" sz="1800" b="0" i="0">
                <a:latin typeface="Arial" panose="020B0604020202020204" pitchFamily="34" charset="0"/>
              </a:rPr>
              <a:t>tr</a:t>
            </a:r>
            <a:r>
              <a:rPr lang="zh-CN" altLang="en-US" sz="1800" b="0" i="0">
                <a:latin typeface="Arial" panose="020B0604020202020204" pitchFamily="34" charset="0"/>
              </a:rPr>
              <a:t> </a:t>
            </a:r>
            <a:r>
              <a:rPr lang="en-US" altLang="zh-CN" sz="1800" b="0" i="0">
                <a:latin typeface="Arial" panose="020B0604020202020204" pitchFamily="34" charset="0"/>
              </a:rPr>
              <a:t>td</a:t>
            </a:r>
            <a:r>
              <a:rPr lang="zh-CN" altLang="en-US" sz="1800" b="0" i="0">
                <a:latin typeface="Arial" panose="020B0604020202020204" pitchFamily="34" charset="0"/>
              </a:rPr>
              <a:t> </a:t>
            </a:r>
            <a:r>
              <a:rPr lang="en-US" altLang="zh-CN" sz="1800" b="0" i="0">
                <a:latin typeface="Arial" panose="020B0604020202020204" pitchFamily="34" charset="0"/>
              </a:rPr>
              <a:t>th</a:t>
            </a:r>
            <a:r>
              <a:rPr lang="zh-CN" altLang="en-US" sz="1800" b="0" i="0">
                <a:latin typeface="Arial" panose="020B0604020202020204" pitchFamily="34" charset="0"/>
              </a:rPr>
              <a:t> </a:t>
            </a:r>
            <a:r>
              <a:rPr lang="en-US" altLang="zh-CN" sz="1800" b="0" i="0">
                <a:latin typeface="Arial" panose="020B0604020202020204" pitchFamily="34" charset="0"/>
              </a:rPr>
              <a:t>col</a:t>
            </a:r>
            <a:r>
              <a:rPr lang="zh-CN" altLang="en-US" sz="1800" b="0" i="0">
                <a:latin typeface="Arial" panose="020B0604020202020204" pitchFamily="34" charset="0"/>
              </a:rPr>
              <a:t> </a:t>
            </a:r>
            <a:r>
              <a:rPr lang="en-US" altLang="zh-CN" sz="1800" b="0" i="0">
                <a:latin typeface="Arial" panose="020B0604020202020204" pitchFamily="34" charset="0"/>
              </a:rPr>
              <a:t>colgroup</a:t>
            </a:r>
            <a:r>
              <a:rPr lang="zh-CN" altLang="en-US" sz="1800" b="0" i="0">
                <a:latin typeface="Arial" panose="020B0604020202020204" pitchFamily="34" charset="0"/>
              </a:rPr>
              <a:t>一起使用</a:t>
            </a:r>
            <a:r>
              <a:rPr lang="en-US" altLang="zh-CN" sz="1800">
                <a:latin typeface="Arial" panose="020B0604020202020204" pitchFamily="34" charset="0"/>
              </a:rPr>
              <a:t> </a:t>
            </a:r>
            <a:r>
              <a:rPr lang="zh-CN" altLang="en-US" sz="1800">
                <a:latin typeface="Arial" panose="020B0604020202020204" pitchFamily="34" charset="0"/>
              </a:rPr>
              <a:t>。</a:t>
            </a:r>
            <a:endParaRPr lang="en-US" altLang="zh-CN" sz="1800" b="0" i="0">
              <a:latin typeface="Arial" panose="020B0604020202020204" pitchFamily="34" charset="0"/>
            </a:endParaRPr>
          </a:p>
          <a:p>
            <a:pPr>
              <a:buFont typeface="Arial" panose="020B0604020202020204" pitchFamily="34" charset="0"/>
              <a:buNone/>
            </a:pPr>
            <a:r>
              <a:rPr lang="en-US" altLang="zh-CN" sz="1800" b="0" i="0">
                <a:latin typeface="Arial" panose="020B0604020202020204" pitchFamily="34" charset="0"/>
              </a:rPr>
              <a:t>&lt;table&gt;</a:t>
            </a:r>
          </a:p>
          <a:p>
            <a:pPr>
              <a:buFont typeface="Arial" panose="020B0604020202020204" pitchFamily="34" charset="0"/>
              <a:buChar char="•"/>
            </a:pPr>
            <a:r>
              <a:rPr lang="en-US" altLang="zh-CN" sz="1800" b="0" i="0">
                <a:latin typeface="Arial" panose="020B0604020202020204" pitchFamily="34" charset="0"/>
              </a:rPr>
              <a:t>align</a:t>
            </a:r>
          </a:p>
          <a:p>
            <a:pPr lvl="1">
              <a:buFont typeface="Arial" panose="020B0604020202020204" pitchFamily="34" charset="0"/>
              <a:buNone/>
            </a:pPr>
            <a:r>
              <a:rPr lang="zh-CN" altLang="en-US" sz="1600" b="0" i="0">
                <a:latin typeface="Arial" panose="020B0604020202020204" pitchFamily="34" charset="0"/>
              </a:rPr>
              <a:t>表格应该如何在文档中对齐，可以取值：</a:t>
            </a:r>
            <a:r>
              <a:rPr lang="en-US" altLang="zh-CN" sz="1600" b="0" i="0">
                <a:latin typeface="Arial" panose="020B0604020202020204" pitchFamily="34" charset="0"/>
              </a:rPr>
              <a:t>left,center,right</a:t>
            </a:r>
          </a:p>
          <a:p>
            <a:pPr>
              <a:buFont typeface="Arial" panose="020B0604020202020204" pitchFamily="34" charset="0"/>
              <a:buChar char="•"/>
            </a:pPr>
            <a:r>
              <a:rPr lang="en-US" altLang="zh-CN" sz="1800" b="0" i="0">
                <a:latin typeface="Arial" panose="020B0604020202020204" pitchFamily="34" charset="0"/>
              </a:rPr>
              <a:t>border</a:t>
            </a:r>
          </a:p>
          <a:p>
            <a:pPr lvl="1">
              <a:buFont typeface="Arial" panose="020B0604020202020204" pitchFamily="34" charset="0"/>
              <a:buNone/>
            </a:pPr>
            <a:r>
              <a:rPr lang="zh-CN" altLang="en-US" sz="1600" b="0" i="0">
                <a:latin typeface="Arial" panose="020B0604020202020204" pitchFamily="34" charset="0"/>
              </a:rPr>
              <a:t>     设定表格边框特性，取整数为值，单位为</a:t>
            </a:r>
            <a:r>
              <a:rPr lang="en-US" altLang="zh-CN" sz="1600" b="0" i="0">
                <a:latin typeface="Arial" panose="020B0604020202020204" pitchFamily="34" charset="0"/>
              </a:rPr>
              <a:t>px</a:t>
            </a:r>
          </a:p>
          <a:p>
            <a:pPr>
              <a:buFont typeface="Arial" panose="020B0604020202020204" pitchFamily="34" charset="0"/>
              <a:buChar char="•"/>
            </a:pPr>
            <a:r>
              <a:rPr lang="en-US" altLang="zh-CN" sz="1800" b="0" i="0">
                <a:latin typeface="Arial" panose="020B0604020202020204" pitchFamily="34" charset="0"/>
              </a:rPr>
              <a:t>cellpadding</a:t>
            </a:r>
          </a:p>
          <a:p>
            <a:pPr lvl="1">
              <a:buFont typeface="Arial" panose="020B0604020202020204" pitchFamily="34" charset="0"/>
              <a:buNone/>
            </a:pPr>
            <a:r>
              <a:rPr lang="zh-CN" altLang="en-US" sz="1600" b="0" i="0">
                <a:latin typeface="Arial" panose="020B0604020202020204" pitchFamily="34" charset="0"/>
              </a:rPr>
              <a:t>设定内容与单元格之间的距离</a:t>
            </a:r>
            <a:endParaRPr lang="en-US" altLang="zh-CN" sz="1600" b="0" i="0">
              <a:latin typeface="Arial" panose="020B0604020202020204" pitchFamily="34" charset="0"/>
            </a:endParaRPr>
          </a:p>
          <a:p>
            <a:pPr>
              <a:buFont typeface="Arial" panose="020B0604020202020204" pitchFamily="34" charset="0"/>
              <a:buChar char="•"/>
            </a:pPr>
            <a:r>
              <a:rPr lang="en-US" altLang="zh-CN" sz="1800" b="0" i="0">
                <a:latin typeface="Arial" panose="020B0604020202020204" pitchFamily="34" charset="0"/>
              </a:rPr>
              <a:t>cellspacing</a:t>
            </a:r>
          </a:p>
          <a:p>
            <a:pPr lvl="1">
              <a:buFont typeface="Arial" panose="020B0604020202020204" pitchFamily="34" charset="0"/>
              <a:buNone/>
            </a:pPr>
            <a:r>
              <a:rPr lang="zh-CN" altLang="en-US" sz="1600" b="0" i="0">
                <a:latin typeface="Arial" panose="020B0604020202020204" pitchFamily="34" charset="0"/>
              </a:rPr>
              <a:t>     设定单元格与单元格之间的距离</a:t>
            </a:r>
            <a:endParaRPr lang="en-US" altLang="zh-CN" sz="1600" b="0" i="0">
              <a:latin typeface="Arial" panose="020B0604020202020204" pitchFamily="34" charset="0"/>
            </a:endParaRPr>
          </a:p>
          <a:p>
            <a:pPr lvl="1">
              <a:buFont typeface="Arial" panose="020B0604020202020204" pitchFamily="34" charset="0"/>
              <a:buChar char="•"/>
            </a:pPr>
            <a:r>
              <a:rPr lang="en-US" altLang="zh-CN" sz="1600" b="0" i="0">
                <a:latin typeface="Arial" panose="020B0604020202020204" pitchFamily="34" charset="0"/>
              </a:rPr>
              <a:t>widt</a:t>
            </a:r>
            <a:r>
              <a:rPr lang="en-US" altLang="zh-CN" sz="1800" b="0" i="0">
                <a:latin typeface="Arial" panose="020B0604020202020204" pitchFamily="34" charset="0"/>
              </a:rPr>
              <a:t>h</a:t>
            </a:r>
          </a:p>
          <a:p>
            <a:pPr lvl="1">
              <a:buFont typeface="Arial" panose="020B0604020202020204" pitchFamily="34" charset="0"/>
              <a:buNone/>
            </a:pPr>
            <a:r>
              <a:rPr lang="zh-CN" altLang="en-US" sz="1600" b="0" i="0">
                <a:latin typeface="Arial" panose="020B0604020202020204" pitchFamily="34" charset="0"/>
              </a:rPr>
              <a:t>设定表格的宽度</a:t>
            </a:r>
            <a:endParaRPr lang="en-US" altLang="zh-CN" sz="1600" b="0" i="0">
              <a:latin typeface="Arial" panose="020B0604020202020204" pitchFamily="34" charset="0"/>
            </a:endParaRPr>
          </a:p>
          <a:p>
            <a:pPr>
              <a:buFont typeface="Arial" panose="020B0604020202020204" pitchFamily="34" charset="0"/>
              <a:buChar char="•"/>
            </a:pPr>
            <a:r>
              <a:rPr lang="en-US" altLang="zh-CN" sz="1800" b="0" i="0">
                <a:latin typeface="Arial" panose="020B0604020202020204" pitchFamily="34" charset="0"/>
              </a:rPr>
              <a:t>bgcolor</a:t>
            </a:r>
          </a:p>
          <a:p>
            <a:pPr lvl="1">
              <a:buFont typeface="Arial" panose="020B0604020202020204" pitchFamily="34" charset="0"/>
              <a:buNone/>
            </a:pPr>
            <a:r>
              <a:rPr lang="zh-CN" altLang="en-US" sz="1600" b="0" i="0">
                <a:latin typeface="Arial" panose="020B0604020202020204" pitchFamily="34" charset="0"/>
              </a:rPr>
              <a:t>设定表格的背景色</a:t>
            </a:r>
            <a:endParaRPr lang="en-US" altLang="zh-CN" sz="1600" b="0" i="0">
              <a:latin typeface="Arial" panose="020B0604020202020204" pitchFamily="34" charset="0"/>
            </a:endParaRPr>
          </a:p>
          <a:p>
            <a:pPr lvl="1">
              <a:buFont typeface="Arial" panose="020B0604020202020204" pitchFamily="34" charset="0"/>
              <a:buNone/>
            </a:pPr>
            <a:endParaRPr lang="en-US" altLang="zh-CN" sz="1600" b="0" i="0">
              <a:latin typeface="Arial" panose="020B0604020202020204" pitchFamily="34" charset="0"/>
            </a:endParaRPr>
          </a:p>
          <a:p>
            <a:pPr>
              <a:buFont typeface="Arial" panose="020B0604020202020204" pitchFamily="34" charset="0"/>
              <a:buNone/>
            </a:pPr>
            <a:r>
              <a:rPr lang="zh-CN" altLang="en-US" sz="1800" b="0" i="0">
                <a:solidFill>
                  <a:srgbClr val="FF0000"/>
                </a:solidFill>
                <a:latin typeface="Arial" panose="020B0604020202020204" pitchFamily="34" charset="0"/>
              </a:rPr>
              <a:t>注意</a:t>
            </a:r>
            <a:r>
              <a:rPr lang="zh-CN" altLang="en-US" sz="1800" b="0" i="0">
                <a:latin typeface="Arial" panose="020B0604020202020204" pitchFamily="34" charset="0"/>
              </a:rPr>
              <a:t>：当学习完</a:t>
            </a:r>
            <a:r>
              <a:rPr lang="en-US" altLang="zh-CN" sz="1800" b="0" i="0">
                <a:latin typeface="Arial" panose="020B0604020202020204" pitchFamily="34" charset="0"/>
              </a:rPr>
              <a:t>CSS</a:t>
            </a:r>
            <a:r>
              <a:rPr lang="zh-CN" altLang="en-US" sz="1800" b="0" i="0">
                <a:latin typeface="Arial" panose="020B0604020202020204" pitchFamily="34" charset="0"/>
              </a:rPr>
              <a:t>就不要使用这些属性了</a:t>
            </a:r>
            <a:endParaRPr lang="en-US" altLang="zh-CN" sz="1800" b="0" i="0">
              <a:latin typeface="Arial" panose="020B0604020202020204"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p:txBody>
          <a:bodyPr vert="horz" wrap="square" lIns="90333" tIns="44376" rIns="90333" bIns="44376" anchor="b"/>
          <a:lstStyle/>
          <a:p>
            <a:r>
              <a:rPr lang="en-US" altLang="zh-CN"/>
              <a:t>Html</a:t>
            </a:r>
            <a:r>
              <a:rPr lang="zh-CN" altLang="en-US"/>
              <a:t>标签</a:t>
            </a:r>
          </a:p>
        </p:txBody>
      </p:sp>
      <p:sp>
        <p:nvSpPr>
          <p:cNvPr id="28674" name="Rectangle 3"/>
          <p:cNvSpPr>
            <a:spLocks noGrp="1"/>
          </p:cNvSpPr>
          <p:nvPr>
            <p:ph type="body" idx="4294967295"/>
          </p:nvPr>
        </p:nvSpPr>
        <p:spPr>
          <a:xfrm>
            <a:off x="228600" y="587375"/>
            <a:ext cx="8915400" cy="5826125"/>
          </a:xfrm>
        </p:spPr>
        <p:txBody>
          <a:bodyPr vert="horz" wrap="square" lIns="90050" tIns="45024" rIns="90050" bIns="45024" anchor="t"/>
          <a:lstStyle/>
          <a:p>
            <a:pPr marL="285750" indent="-285750">
              <a:buFont typeface="Wingdings" panose="05000000000000000000" pitchFamily="2" charset="2"/>
              <a:buChar char="l"/>
            </a:pPr>
            <a:r>
              <a:rPr lang="zh-CN" altLang="en-US" sz="1800" b="0"/>
              <a:t>表格</a:t>
            </a:r>
            <a:endParaRPr lang="en-US" altLang="zh-CN" sz="1800" b="0"/>
          </a:p>
          <a:p>
            <a:pPr marL="793750" lvl="1" indent="-285750"/>
            <a:r>
              <a:rPr lang="en-US" altLang="zh-CN" sz="1800" b="0"/>
              <a:t>thead</a:t>
            </a:r>
          </a:p>
          <a:p>
            <a:pPr marL="793750" lvl="1" indent="-285750">
              <a:buNone/>
            </a:pPr>
            <a:r>
              <a:rPr lang="en-US" altLang="zh-CN" sz="1800" b="0"/>
              <a:t>	&lt;thead&gt;</a:t>
            </a:r>
            <a:r>
              <a:rPr lang="zh-CN" altLang="en-US" sz="1800" b="0"/>
              <a:t>表示表头，包含了</a:t>
            </a:r>
            <a:r>
              <a:rPr lang="en-US" altLang="zh-CN" sz="1800" b="0"/>
              <a:t>&lt;tr&gt;</a:t>
            </a:r>
            <a:r>
              <a:rPr lang="zh-CN" altLang="en-US" sz="1800" b="0"/>
              <a:t>以及</a:t>
            </a:r>
            <a:r>
              <a:rPr lang="en-US" altLang="zh-CN" sz="1800" b="0"/>
              <a:t>&lt;td&gt;</a:t>
            </a:r>
            <a:r>
              <a:rPr lang="zh-CN" altLang="en-US" sz="1800" b="0"/>
              <a:t>。</a:t>
            </a:r>
            <a:endParaRPr lang="en-US" altLang="zh-CN" sz="1800" b="0"/>
          </a:p>
          <a:p>
            <a:pPr marL="793750" lvl="1" indent="-285750"/>
            <a:r>
              <a:rPr lang="en-US" altLang="zh-CN" sz="1800" b="0"/>
              <a:t>tfoot</a:t>
            </a:r>
          </a:p>
          <a:p>
            <a:pPr marL="793750" lvl="1" indent="-285750">
              <a:buNone/>
            </a:pPr>
            <a:r>
              <a:rPr lang="en-US" altLang="zh-CN" sz="1800" b="0"/>
              <a:t>	&lt;table&gt;</a:t>
            </a:r>
            <a:r>
              <a:rPr lang="zh-CN" altLang="en-US" sz="1800" b="0"/>
              <a:t>表示表脚，包含了对表的总结信息。</a:t>
            </a:r>
            <a:endParaRPr lang="en-US" altLang="zh-CN" sz="1800" b="0"/>
          </a:p>
          <a:p>
            <a:pPr marL="793750" lvl="1" indent="-285750"/>
            <a:r>
              <a:rPr lang="en-US" altLang="zh-CN" sz="1800" b="0"/>
              <a:t>tbody</a:t>
            </a:r>
          </a:p>
          <a:p>
            <a:pPr marL="793750" lvl="1" indent="-285750">
              <a:buNone/>
            </a:pPr>
            <a:r>
              <a:rPr lang="en-US" altLang="zh-CN" sz="1800" b="0"/>
              <a:t>	&lt;tbody&gt;</a:t>
            </a:r>
            <a:r>
              <a:rPr lang="zh-CN" altLang="en-US" sz="1800" b="0"/>
              <a:t>表示表格的表体，包含了很多</a:t>
            </a:r>
            <a:r>
              <a:rPr lang="en-US" altLang="zh-CN" sz="1800" b="0"/>
              <a:t>&lt;tr&gt;</a:t>
            </a:r>
          </a:p>
          <a:p>
            <a:pPr marL="793750" lvl="1" indent="-285750"/>
            <a:r>
              <a:rPr lang="en-US" altLang="zh-CN" sz="1800" b="0"/>
              <a:t>caption</a:t>
            </a:r>
            <a:endParaRPr lang="en-US" altLang="zh-CN" sz="1400" b="0"/>
          </a:p>
          <a:p>
            <a:pPr marL="793750" lvl="1" indent="-285750">
              <a:buNone/>
            </a:pPr>
            <a:r>
              <a:rPr lang="en-US" altLang="zh-CN" sz="1800" b="0"/>
              <a:t>	&lt;caption&gt;</a:t>
            </a:r>
            <a:r>
              <a:rPr lang="zh-CN" altLang="en-US" sz="1800" b="0"/>
              <a:t>表示表格的标题信息。</a:t>
            </a:r>
            <a:endParaRPr lang="en-US" altLang="zh-CN" sz="1800" b="0"/>
          </a:p>
          <a:p>
            <a:pPr marL="793750" lvl="1" indent="-285750"/>
            <a:r>
              <a:rPr lang="en-US" altLang="zh-CN" sz="1800" b="0"/>
              <a:t>tr</a:t>
            </a:r>
          </a:p>
          <a:p>
            <a:pPr marL="793750" lvl="1" indent="-285750">
              <a:buNone/>
            </a:pPr>
            <a:r>
              <a:rPr lang="en-US" altLang="zh-CN" sz="1800" b="0"/>
              <a:t>	&lt;tr&gt;</a:t>
            </a:r>
            <a:r>
              <a:rPr lang="zh-CN" altLang="en-US" sz="1800" b="0"/>
              <a:t> 表示表格的行，可以包含</a:t>
            </a:r>
            <a:r>
              <a:rPr lang="en-US" altLang="zh-CN" sz="1800" b="0"/>
              <a:t>&lt;td&gt;,&lt;th</a:t>
            </a:r>
            <a:r>
              <a:rPr lang="zh-CN" altLang="en-US" sz="1800" b="0"/>
              <a:t>元素</a:t>
            </a:r>
            <a:r>
              <a:rPr lang="en-US" altLang="zh-CN" sz="1800" b="0"/>
              <a:t>&gt;</a:t>
            </a:r>
          </a:p>
          <a:p>
            <a:pPr marL="793750" lvl="1" indent="-285750">
              <a:buNone/>
            </a:pPr>
            <a:endParaRPr lang="en-US" altLang="zh-CN" sz="1800" b="0"/>
          </a:p>
          <a:p>
            <a:pPr marL="793750" lvl="1" indent="-285750">
              <a:buNone/>
            </a:pPr>
            <a:endParaRPr lang="en-US" altLang="zh-CN" sz="1800" b="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p:nvPr>
        </p:nvSpPr>
        <p:spPr/>
        <p:txBody>
          <a:bodyPr vert="horz" wrap="square" lIns="90333" tIns="44376" rIns="90333" bIns="44376" anchor="b"/>
          <a:lstStyle/>
          <a:p>
            <a:r>
              <a:rPr lang="en-US" altLang="zh-CN"/>
              <a:t>Html</a:t>
            </a:r>
            <a:r>
              <a:rPr lang="zh-CN" altLang="en-US"/>
              <a:t>标签</a:t>
            </a:r>
          </a:p>
        </p:txBody>
      </p:sp>
      <p:sp>
        <p:nvSpPr>
          <p:cNvPr id="29698" name="Rectangle 3"/>
          <p:cNvSpPr>
            <a:spLocks noGrp="1"/>
          </p:cNvSpPr>
          <p:nvPr>
            <p:ph type="body" idx="4294967295"/>
          </p:nvPr>
        </p:nvSpPr>
        <p:spPr>
          <a:xfrm>
            <a:off x="228600" y="587375"/>
            <a:ext cx="8915400" cy="5826125"/>
          </a:xfrm>
        </p:spPr>
        <p:txBody>
          <a:bodyPr vert="horz" wrap="square" lIns="90050" tIns="45024" rIns="90050" bIns="45024" anchor="t"/>
          <a:lstStyle/>
          <a:p>
            <a:pPr marL="285750" indent="-285750">
              <a:buFont typeface="Wingdings" panose="05000000000000000000" pitchFamily="2" charset="2"/>
              <a:buChar char="l"/>
            </a:pPr>
            <a:r>
              <a:rPr lang="zh-CN" altLang="en-US" sz="1800" b="0"/>
              <a:t>表格</a:t>
            </a:r>
            <a:endParaRPr lang="en-US" altLang="zh-CN" sz="1800" b="0"/>
          </a:p>
          <a:p>
            <a:pPr marL="793750" lvl="1" indent="-285750"/>
            <a:r>
              <a:rPr lang="en-US" altLang="zh-CN" sz="1800" b="0"/>
              <a:t>td/th</a:t>
            </a:r>
          </a:p>
          <a:p>
            <a:pPr marL="793750" lvl="1" indent="-285750">
              <a:buNone/>
            </a:pPr>
            <a:r>
              <a:rPr lang="en-US" altLang="zh-CN" sz="1800" b="0"/>
              <a:t>	&lt;td&gt;</a:t>
            </a:r>
            <a:r>
              <a:rPr lang="zh-CN" altLang="en-US" sz="1800" b="0"/>
              <a:t>表示表格用来包含数据的单元格。</a:t>
            </a:r>
            <a:r>
              <a:rPr lang="en-US" altLang="zh-CN" sz="1800" b="0"/>
              <a:t>&lt;th&gt;</a:t>
            </a:r>
            <a:r>
              <a:rPr lang="zh-CN" altLang="en-US" sz="1800" b="0"/>
              <a:t>常用于表头</a:t>
            </a:r>
            <a:endParaRPr lang="en-US" altLang="zh-CN" sz="1800" b="0"/>
          </a:p>
          <a:p>
            <a:pPr marL="793750" lvl="1" indent="-285750">
              <a:buNone/>
            </a:pPr>
            <a:r>
              <a:rPr lang="zh-CN" altLang="en-US" sz="1800" b="0"/>
              <a:t>属性</a:t>
            </a:r>
            <a:endParaRPr lang="en-US" altLang="zh-CN" sz="1800" b="0"/>
          </a:p>
          <a:p>
            <a:pPr marL="793750" lvl="1" indent="-285750">
              <a:buNone/>
            </a:pPr>
            <a:r>
              <a:rPr lang="en-US" altLang="zh-CN" sz="1800" b="0"/>
              <a:t>colspan</a:t>
            </a:r>
            <a:r>
              <a:rPr lang="zh-CN" altLang="en-US" sz="1800" b="0"/>
              <a:t> </a:t>
            </a:r>
            <a:r>
              <a:rPr lang="en-US" altLang="zh-CN" sz="1800" b="0"/>
              <a:t>	</a:t>
            </a:r>
          </a:p>
          <a:p>
            <a:pPr marL="793750" lvl="1" indent="-285750">
              <a:buNone/>
            </a:pPr>
            <a:r>
              <a:rPr lang="en-US" altLang="zh-CN" sz="1800" b="0"/>
              <a:t>	</a:t>
            </a:r>
            <a:r>
              <a:rPr lang="zh-CN" altLang="en-US" sz="1800" b="0"/>
              <a:t>跨列数</a:t>
            </a:r>
            <a:endParaRPr lang="en-US" altLang="zh-CN" sz="1800" b="0"/>
          </a:p>
          <a:p>
            <a:pPr marL="793750" lvl="1" indent="-285750">
              <a:buNone/>
            </a:pPr>
            <a:r>
              <a:rPr lang="en-US" altLang="zh-CN" sz="1800" b="0"/>
              <a:t>rowspan</a:t>
            </a:r>
            <a:r>
              <a:rPr lang="zh-CN" altLang="en-US" sz="1800" b="0"/>
              <a:t> </a:t>
            </a:r>
            <a:r>
              <a:rPr lang="en-US" altLang="zh-CN" sz="1800" b="0"/>
              <a:t>	</a:t>
            </a:r>
          </a:p>
          <a:p>
            <a:pPr marL="793750" lvl="1" indent="-285750">
              <a:buNone/>
            </a:pPr>
            <a:r>
              <a:rPr lang="en-US" altLang="zh-CN" sz="1800" b="0"/>
              <a:t>	</a:t>
            </a:r>
            <a:r>
              <a:rPr lang="zh-CN" altLang="en-US" sz="1800" b="0"/>
              <a:t>跨行数</a:t>
            </a:r>
            <a:endParaRPr lang="en-US" altLang="zh-CN" sz="1800" b="0"/>
          </a:p>
          <a:p>
            <a:pPr marL="793750" lvl="1" indent="-285750">
              <a:buNone/>
            </a:pPr>
            <a:r>
              <a:rPr lang="en-US" altLang="zh-CN" sz="1800" b="0"/>
              <a:t>width</a:t>
            </a:r>
            <a:r>
              <a:rPr lang="zh-CN" altLang="en-US" sz="1800" b="0"/>
              <a:t>  </a:t>
            </a:r>
            <a:r>
              <a:rPr lang="en-US" altLang="zh-CN" sz="1800" b="0"/>
              <a:t>	</a:t>
            </a:r>
          </a:p>
          <a:p>
            <a:pPr marL="793750" lvl="1" indent="-285750">
              <a:buNone/>
            </a:pPr>
            <a:r>
              <a:rPr lang="en-US" altLang="zh-CN" sz="1800" b="0"/>
              <a:t>	</a:t>
            </a:r>
            <a:r>
              <a:rPr lang="zh-CN" altLang="en-US" sz="1800" b="0"/>
              <a:t>宽度，当宽度太窄以至于无法正确显示单元格内容时，在页面显示的时候会适当的调整</a:t>
            </a:r>
            <a:endParaRPr lang="en-US" altLang="zh-CN" sz="1800" b="0"/>
          </a:p>
          <a:p>
            <a:pPr marL="793750" lvl="1" indent="-285750">
              <a:buNone/>
            </a:pPr>
            <a:endParaRPr lang="en-US" altLang="zh-CN" sz="1800" b="0"/>
          </a:p>
          <a:p>
            <a:pPr marL="793750" lvl="1" indent="-285750">
              <a:buNone/>
            </a:pPr>
            <a:endParaRPr lang="en-US" altLang="zh-CN" sz="1800" b="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7"/>
          <p:cNvSpPr>
            <a:spLocks noGrp="1"/>
          </p:cNvSpPr>
          <p:nvPr>
            <p:ph type="title"/>
          </p:nvPr>
        </p:nvSpPr>
        <p:spPr/>
        <p:txBody>
          <a:bodyPr vert="horz" wrap="square" lIns="90333" tIns="44376" rIns="90333" bIns="44376" anchor="b"/>
          <a:lstStyle/>
          <a:p>
            <a:r>
              <a:rPr lang="zh-CN" altLang="en-US" b="0">
                <a:latin typeface="微软雅黑" panose="020B0503020204020204" pitchFamily="34" charset="-122"/>
                <a:ea typeface="微软雅黑" panose="020B0503020204020204" pitchFamily="34" charset="-122"/>
              </a:rPr>
              <a:t>站点地图</a:t>
            </a:r>
            <a:endParaRPr lang="zh-CN" altLang="en-US"/>
          </a:p>
        </p:txBody>
      </p:sp>
      <p:sp>
        <p:nvSpPr>
          <p:cNvPr id="16386" name="矩形 33"/>
          <p:cNvSpPr/>
          <p:nvPr/>
        </p:nvSpPr>
        <p:spPr>
          <a:xfrm>
            <a:off x="428625" y="1928813"/>
            <a:ext cx="3240088" cy="969962"/>
          </a:xfrm>
          <a:prstGeom prst="rect">
            <a:avLst/>
          </a:prstGeom>
          <a:noFill/>
          <a:ln w="9525">
            <a:noFill/>
          </a:ln>
        </p:spPr>
        <p:txBody>
          <a:bodyPr>
            <a:spAutoFit/>
          </a:bodyPr>
          <a:lstStyle/>
          <a:p>
            <a:pPr>
              <a:lnSpc>
                <a:spcPct val="150000"/>
              </a:lnSpc>
            </a:pPr>
            <a:r>
              <a:rPr lang="zh-CN" altLang="en-US" sz="1400">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站点地图是项目页面的导航面板</a:t>
            </a:r>
            <a:r>
              <a:rPr lang="en-US" altLang="zh-CN" sz="1200" b="0" i="0">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在这里面可以对所有设计的页面进行添加、删除、重命名和组织等。</a:t>
            </a:r>
            <a:endParaRPr lang="zh-CN" altLang="en-US" sz="1400" b="0" i="0">
              <a:latin typeface="微软雅黑" panose="020B0503020204020204" pitchFamily="34" charset="-122"/>
              <a:ea typeface="微软雅黑" panose="020B0503020204020204" pitchFamily="34" charset="-122"/>
            </a:endParaRPr>
          </a:p>
        </p:txBody>
      </p:sp>
      <p:sp>
        <p:nvSpPr>
          <p:cNvPr id="16387" name="TextBox 34"/>
          <p:cNvSpPr txBox="1"/>
          <p:nvPr/>
        </p:nvSpPr>
        <p:spPr>
          <a:xfrm>
            <a:off x="428625" y="1285875"/>
            <a:ext cx="1004888"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站点地图</a:t>
            </a:r>
          </a:p>
        </p:txBody>
      </p:sp>
      <p:pic>
        <p:nvPicPr>
          <p:cNvPr id="16388" name="Picture 6"/>
          <p:cNvPicPr>
            <a:picLocks noChangeAspect="1"/>
          </p:cNvPicPr>
          <p:nvPr/>
        </p:nvPicPr>
        <p:blipFill>
          <a:blip r:embed="rId2" cstate="print"/>
          <a:stretch>
            <a:fillRect/>
          </a:stretch>
        </p:blipFill>
        <p:spPr>
          <a:xfrm>
            <a:off x="5791200" y="1295400"/>
            <a:ext cx="2190750" cy="2400300"/>
          </a:xfrm>
          <a:prstGeom prst="rect">
            <a:avLst/>
          </a:prstGeom>
          <a:noFill/>
          <a:ln w="9525">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p:txBody>
          <a:bodyPr vert="horz" wrap="square" lIns="90333" tIns="44376" rIns="90333" bIns="44376" anchor="b"/>
          <a:lstStyle/>
          <a:p>
            <a:r>
              <a:rPr lang="en-US" altLang="zh-CN"/>
              <a:t>Html</a:t>
            </a:r>
            <a:r>
              <a:rPr lang="zh-CN" altLang="en-US"/>
              <a:t>标签</a:t>
            </a:r>
          </a:p>
        </p:txBody>
      </p:sp>
      <p:sp>
        <p:nvSpPr>
          <p:cNvPr id="30722" name="Rectangle 3"/>
          <p:cNvSpPr>
            <a:spLocks noGrp="1"/>
          </p:cNvSpPr>
          <p:nvPr>
            <p:ph type="body" idx="4294967295"/>
          </p:nvPr>
        </p:nvSpPr>
        <p:spPr>
          <a:xfrm>
            <a:off x="0" y="587375"/>
            <a:ext cx="4806950" cy="5661025"/>
          </a:xfrm>
        </p:spPr>
        <p:txBody>
          <a:bodyPr vert="horz" wrap="square" lIns="90050" tIns="45024" rIns="90050" bIns="45024" anchor="t"/>
          <a:lstStyle/>
          <a:p>
            <a:pPr marL="285750" indent="-285750">
              <a:buFont typeface="Wingdings" panose="05000000000000000000" pitchFamily="2" charset="2"/>
              <a:buChar char="l"/>
            </a:pPr>
            <a:r>
              <a:rPr lang="zh-CN" altLang="en-US" sz="1800" b="0"/>
              <a:t>表格</a:t>
            </a:r>
            <a:endParaRPr lang="en-US" altLang="zh-CN" sz="1600" b="0"/>
          </a:p>
          <a:p>
            <a:pPr marL="793750" lvl="1" indent="-285750"/>
            <a:r>
              <a:rPr lang="en-US" altLang="zh-CN" sz="1800" b="0"/>
              <a:t>colgroup</a:t>
            </a:r>
          </a:p>
          <a:p>
            <a:pPr marL="793750" lvl="1" indent="-285750">
              <a:buNone/>
            </a:pPr>
            <a:r>
              <a:rPr lang="en-US" altLang="zh-CN" sz="1800" b="0"/>
              <a:t>	&lt;colgroup&gt;</a:t>
            </a:r>
            <a:r>
              <a:rPr lang="zh-CN" altLang="en-US" sz="1800" b="0"/>
              <a:t>定义一个表中的一组列，只能作为</a:t>
            </a:r>
            <a:r>
              <a:rPr lang="en-US" altLang="zh-CN" sz="1800" b="0"/>
              <a:t>table</a:t>
            </a:r>
            <a:r>
              <a:rPr lang="zh-CN" altLang="en-US" sz="1800" b="0"/>
              <a:t>的子元素，位于</a:t>
            </a:r>
            <a:r>
              <a:rPr lang="en-US" altLang="zh-CN" sz="1800" b="0"/>
              <a:t>&lt;caption&gt;</a:t>
            </a:r>
            <a:r>
              <a:rPr lang="zh-CN" altLang="en-US" sz="1800" b="0"/>
              <a:t>元素后，其他元素之前。</a:t>
            </a:r>
          </a:p>
          <a:p>
            <a:pPr marL="793750" lvl="1" indent="-285750"/>
            <a:r>
              <a:rPr lang="en-US" altLang="zh-CN" sz="1800" b="0"/>
              <a:t>col</a:t>
            </a:r>
          </a:p>
          <a:p>
            <a:pPr marL="793750" lvl="1" indent="-285750">
              <a:buNone/>
            </a:pPr>
            <a:r>
              <a:rPr lang="en-US" altLang="zh-CN" sz="1800" b="0"/>
              <a:t>	&lt;col&gt;</a:t>
            </a:r>
            <a:r>
              <a:rPr lang="zh-CN" altLang="en-US" sz="1800" b="0"/>
              <a:t>定义一个表中的列，并用于在所有公共单元上定义通用语义，经常作为</a:t>
            </a:r>
            <a:r>
              <a:rPr lang="en-US" altLang="zh-CN" sz="1800" b="0"/>
              <a:t>&lt;colgroup&gt;</a:t>
            </a:r>
            <a:r>
              <a:rPr lang="zh-CN" altLang="en-US" sz="1800" b="0"/>
              <a:t>元素的子元素。</a:t>
            </a:r>
            <a:endParaRPr lang="en-US" altLang="zh-CN" sz="1800" b="0"/>
          </a:p>
          <a:p>
            <a:pPr marL="1314450" lvl="2"/>
            <a:r>
              <a:rPr lang="en-US" altLang="zh-CN" sz="1800" b="0"/>
              <a:t>span	</a:t>
            </a:r>
          </a:p>
          <a:p>
            <a:pPr marL="793750" lvl="1" indent="-285750">
              <a:buNone/>
            </a:pPr>
            <a:r>
              <a:rPr lang="en-US" altLang="zh-CN" sz="1800" b="0"/>
              <a:t>		</a:t>
            </a:r>
            <a:r>
              <a:rPr lang="zh-CN" altLang="en-US" sz="1800" b="0"/>
              <a:t>跨列数，即规定有几列可以作为同一列</a:t>
            </a:r>
            <a:endParaRPr lang="en-US" altLang="zh-CN" sz="1800" b="0"/>
          </a:p>
          <a:p>
            <a:pPr marL="793750" lvl="1" indent="-285750">
              <a:buNone/>
            </a:pPr>
            <a:endParaRPr lang="en-US" altLang="zh-CN" sz="1800" b="0"/>
          </a:p>
          <a:p>
            <a:pPr marL="793750" lvl="1" indent="-285750">
              <a:buNone/>
            </a:pPr>
            <a:endParaRPr lang="en-US" altLang="zh-CN" sz="1800" b="0"/>
          </a:p>
        </p:txBody>
      </p:sp>
      <p:pic>
        <p:nvPicPr>
          <p:cNvPr id="30723" name="图片 2"/>
          <p:cNvPicPr>
            <a:picLocks noChangeAspect="1"/>
          </p:cNvPicPr>
          <p:nvPr/>
        </p:nvPicPr>
        <p:blipFill>
          <a:blip r:embed="rId2" cstate="print"/>
          <a:stretch>
            <a:fillRect/>
          </a:stretch>
        </p:blipFill>
        <p:spPr>
          <a:xfrm>
            <a:off x="4959350" y="1219200"/>
            <a:ext cx="4171950" cy="3962400"/>
          </a:xfrm>
          <a:prstGeom prst="rect">
            <a:avLst/>
          </a:prstGeom>
          <a:noFill/>
          <a:ln w="9525">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p:txBody>
          <a:bodyPr vert="horz" wrap="square" lIns="90333" tIns="44376" rIns="90333" bIns="44376" anchor="b"/>
          <a:lstStyle/>
          <a:p>
            <a:r>
              <a:rPr lang="en-US" altLang="zh-CN"/>
              <a:t>Html5</a:t>
            </a:r>
            <a:r>
              <a:rPr lang="zh-CN" altLang="en-US"/>
              <a:t> 新增标签</a:t>
            </a:r>
          </a:p>
        </p:txBody>
      </p:sp>
      <p:sp>
        <p:nvSpPr>
          <p:cNvPr id="31746" name="Rectangle 3"/>
          <p:cNvSpPr>
            <a:spLocks noGrp="1"/>
          </p:cNvSpPr>
          <p:nvPr>
            <p:ph type="body" idx="4294967295"/>
          </p:nvPr>
        </p:nvSpPr>
        <p:spPr>
          <a:xfrm>
            <a:off x="228600" y="587375"/>
            <a:ext cx="8915400" cy="5661025"/>
          </a:xfrm>
        </p:spPr>
        <p:txBody>
          <a:bodyPr vert="horz" wrap="square" lIns="90050" tIns="45024" rIns="90050" bIns="45024" anchor="t"/>
          <a:lstStyle/>
          <a:p>
            <a:pPr marL="285750" indent="-285750">
              <a:buFont typeface="Wingdings" panose="05000000000000000000" pitchFamily="2" charset="2"/>
              <a:buChar char="l"/>
            </a:pPr>
            <a:r>
              <a:rPr lang="en-US" altLang="zh-CN"/>
              <a:t>header</a:t>
            </a:r>
          </a:p>
          <a:p>
            <a:pPr lvl="1" indent="0">
              <a:buNone/>
            </a:pPr>
            <a:r>
              <a:rPr lang="en-US" altLang="zh-CN" sz="1800" b="0"/>
              <a:t>&lt;header&gt;</a:t>
            </a:r>
            <a:r>
              <a:rPr lang="zh-CN" altLang="en-US" sz="1800" b="0"/>
              <a:t>是一种具有引导和导航作用的结构元素，通常用来放置整个页面或页面内的一个内容区块的标题，但也可以包含搜索表单或</a:t>
            </a:r>
            <a:r>
              <a:rPr lang="en-US" altLang="zh-CN" sz="1800" b="0"/>
              <a:t>logo</a:t>
            </a:r>
            <a:r>
              <a:rPr lang="zh-CN" altLang="en-US" sz="1800" b="0"/>
              <a:t>。</a:t>
            </a:r>
            <a:endParaRPr lang="en-US" altLang="zh-CN" sz="1800" b="0"/>
          </a:p>
          <a:p>
            <a:pPr lvl="1" indent="0">
              <a:buNone/>
            </a:pPr>
            <a:endParaRPr lang="en-US" altLang="zh-CN" sz="1800" b="0"/>
          </a:p>
          <a:p>
            <a:pPr lvl="1" indent="0">
              <a:buNone/>
            </a:pPr>
            <a:endParaRPr lang="en-US" altLang="zh-CN" sz="1800" b="0"/>
          </a:p>
          <a:p>
            <a:pPr lvl="1" indent="0">
              <a:buNone/>
            </a:pPr>
            <a:endParaRPr lang="en-US" altLang="zh-CN" sz="1800" b="0"/>
          </a:p>
          <a:p>
            <a:pPr marL="285750" indent="-285750">
              <a:buFont typeface="Wingdings" panose="05000000000000000000" pitchFamily="2" charset="2"/>
              <a:buChar char="l"/>
            </a:pPr>
            <a:r>
              <a:rPr lang="en-US" altLang="zh-CN"/>
              <a:t>nav</a:t>
            </a:r>
          </a:p>
          <a:p>
            <a:pPr lvl="1" indent="0">
              <a:buNone/>
            </a:pPr>
            <a:r>
              <a:rPr lang="en-US" altLang="zh-CN" sz="1800" b="0"/>
              <a:t>&lt;nav&gt;</a:t>
            </a:r>
            <a:r>
              <a:rPr lang="zh-CN" altLang="en-US" sz="1800" b="0"/>
              <a:t>是一个可以用作页面导航的链接组，其中导航元素链接到其他页面或当前页面的其他部分。</a:t>
            </a:r>
            <a:endParaRPr lang="en-US" altLang="zh-CN" sz="1800" b="0"/>
          </a:p>
          <a:p>
            <a:pPr lvl="1" indent="0">
              <a:buNone/>
            </a:pPr>
            <a:endParaRPr lang="en-US" altLang="zh-CN" sz="1800" b="0"/>
          </a:p>
          <a:p>
            <a:pPr lvl="1" indent="0">
              <a:buNone/>
            </a:pPr>
            <a:endParaRPr lang="en-US" altLang="zh-CN" sz="1800" b="0"/>
          </a:p>
          <a:p>
            <a:pPr lvl="1" indent="0">
              <a:buNone/>
            </a:pPr>
            <a:endParaRPr lang="en-US" altLang="zh-CN" sz="1800" b="0"/>
          </a:p>
          <a:p>
            <a:pPr lvl="1" indent="0">
              <a:buNone/>
            </a:pPr>
            <a:endParaRPr lang="en-US" altLang="zh-CN" sz="1800" b="0"/>
          </a:p>
        </p:txBody>
      </p:sp>
      <p:pic>
        <p:nvPicPr>
          <p:cNvPr id="31747" name="图片 4"/>
          <p:cNvPicPr>
            <a:picLocks noChangeAspect="1"/>
          </p:cNvPicPr>
          <p:nvPr/>
        </p:nvPicPr>
        <p:blipFill>
          <a:blip r:embed="rId2" cstate="print"/>
          <a:stretch>
            <a:fillRect/>
          </a:stretch>
        </p:blipFill>
        <p:spPr>
          <a:xfrm>
            <a:off x="762000" y="1676400"/>
            <a:ext cx="7480300" cy="1320800"/>
          </a:xfrm>
          <a:prstGeom prst="rect">
            <a:avLst/>
          </a:prstGeom>
          <a:noFill/>
          <a:ln w="9525">
            <a:noFill/>
          </a:ln>
        </p:spPr>
      </p:pic>
      <p:pic>
        <p:nvPicPr>
          <p:cNvPr id="31748" name="图片 6"/>
          <p:cNvPicPr>
            <a:picLocks noChangeAspect="1"/>
          </p:cNvPicPr>
          <p:nvPr/>
        </p:nvPicPr>
        <p:blipFill>
          <a:blip r:embed="rId3" cstate="print"/>
          <a:stretch>
            <a:fillRect/>
          </a:stretch>
        </p:blipFill>
        <p:spPr>
          <a:xfrm>
            <a:off x="755650" y="4292600"/>
            <a:ext cx="5803900" cy="1955800"/>
          </a:xfrm>
          <a:prstGeom prst="rect">
            <a:avLst/>
          </a:prstGeom>
          <a:noFill/>
          <a:ln w="9525">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p:nvPr>
        </p:nvSpPr>
        <p:spPr/>
        <p:txBody>
          <a:bodyPr vert="horz" wrap="square" lIns="90333" tIns="44376" rIns="90333" bIns="44376" anchor="b"/>
          <a:lstStyle/>
          <a:p>
            <a:r>
              <a:rPr lang="en-US" altLang="zh-CN"/>
              <a:t>Html5</a:t>
            </a:r>
            <a:r>
              <a:rPr lang="zh-CN" altLang="en-US"/>
              <a:t> 新增标签</a:t>
            </a:r>
          </a:p>
        </p:txBody>
      </p:sp>
      <p:sp>
        <p:nvSpPr>
          <p:cNvPr id="32770" name="Rectangle 3"/>
          <p:cNvSpPr>
            <a:spLocks noGrp="1"/>
          </p:cNvSpPr>
          <p:nvPr>
            <p:ph type="body" idx="4294967295"/>
          </p:nvPr>
        </p:nvSpPr>
        <p:spPr>
          <a:xfrm>
            <a:off x="0" y="638175"/>
            <a:ext cx="4648200" cy="5661025"/>
          </a:xfrm>
        </p:spPr>
        <p:txBody>
          <a:bodyPr vert="horz" wrap="square" lIns="90050" tIns="45024" rIns="90050" bIns="45024" anchor="t"/>
          <a:lstStyle/>
          <a:p>
            <a:pPr marL="285750" indent="-285750">
              <a:buFont typeface="Wingdings" panose="05000000000000000000" pitchFamily="2" charset="2"/>
              <a:buChar char="l"/>
            </a:pPr>
            <a:r>
              <a:rPr lang="en-US" altLang="zh-CN"/>
              <a:t>article</a:t>
            </a:r>
          </a:p>
          <a:p>
            <a:pPr lvl="1" indent="0">
              <a:buNone/>
            </a:pPr>
            <a:r>
              <a:rPr lang="en-US" altLang="zh-CN" sz="1800" b="0"/>
              <a:t>&lt;article&gt;</a:t>
            </a:r>
            <a:r>
              <a:rPr lang="zh-CN" altLang="en-US" sz="1800" b="0"/>
              <a:t>代表文档，页面或应用程序中独立的，完整的，可以独自被外部引用的内容，也可以嵌套使用。可以是一篇博客或者报刊中的文章，一篇论坛帖子，一段用户评论或者独立的插件，或其他任和独立的内容。 </a:t>
            </a:r>
            <a:endParaRPr lang="en-US" altLang="zh-CN" sz="1800" b="0"/>
          </a:p>
          <a:p>
            <a:pPr lvl="1" indent="0">
              <a:buNone/>
            </a:pPr>
            <a:endParaRPr lang="en-US" altLang="zh-CN" sz="1800" b="0"/>
          </a:p>
          <a:p>
            <a:pPr lvl="1" indent="0">
              <a:buNone/>
            </a:pPr>
            <a:endParaRPr lang="en-US" altLang="zh-CN" sz="1800" b="0"/>
          </a:p>
          <a:p>
            <a:pPr lvl="1" indent="0">
              <a:buNone/>
            </a:pPr>
            <a:endParaRPr lang="en-US" altLang="zh-CN" sz="1800" b="0"/>
          </a:p>
        </p:txBody>
      </p:sp>
      <p:pic>
        <p:nvPicPr>
          <p:cNvPr id="32771" name="图片 1"/>
          <p:cNvPicPr>
            <a:picLocks noChangeAspect="1"/>
          </p:cNvPicPr>
          <p:nvPr/>
        </p:nvPicPr>
        <p:blipFill>
          <a:blip r:embed="rId2" cstate="print"/>
          <a:stretch>
            <a:fillRect/>
          </a:stretch>
        </p:blipFill>
        <p:spPr>
          <a:xfrm>
            <a:off x="4876800" y="638175"/>
            <a:ext cx="4267200" cy="5130800"/>
          </a:xfrm>
          <a:prstGeom prst="rect">
            <a:avLst/>
          </a:prstGeom>
          <a:noFill/>
          <a:ln w="9525">
            <a:noFill/>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p:txBody>
          <a:bodyPr vert="horz" wrap="square" lIns="90333" tIns="44376" rIns="90333" bIns="44376" anchor="b"/>
          <a:lstStyle/>
          <a:p>
            <a:r>
              <a:rPr lang="en-US" altLang="zh-CN"/>
              <a:t>Html5</a:t>
            </a:r>
            <a:r>
              <a:rPr lang="zh-CN" altLang="en-US"/>
              <a:t> 新增标签</a:t>
            </a:r>
          </a:p>
        </p:txBody>
      </p:sp>
      <p:sp>
        <p:nvSpPr>
          <p:cNvPr id="33794" name="Rectangle 3"/>
          <p:cNvSpPr>
            <a:spLocks noGrp="1"/>
          </p:cNvSpPr>
          <p:nvPr>
            <p:ph type="body" idx="4294967295"/>
          </p:nvPr>
        </p:nvSpPr>
        <p:spPr>
          <a:xfrm>
            <a:off x="228600" y="587375"/>
            <a:ext cx="8915400" cy="5661025"/>
          </a:xfrm>
        </p:spPr>
        <p:txBody>
          <a:bodyPr vert="horz" wrap="square" lIns="90050" tIns="45024" rIns="90050" bIns="45024" anchor="t"/>
          <a:lstStyle/>
          <a:p>
            <a:pPr marL="285750" indent="-285750">
              <a:buFont typeface="Wingdings" panose="05000000000000000000" pitchFamily="2" charset="2"/>
              <a:buChar char="l"/>
            </a:pPr>
            <a:r>
              <a:rPr lang="en-US" altLang="zh-CN"/>
              <a:t>section</a:t>
            </a:r>
          </a:p>
          <a:p>
            <a:pPr lvl="1" indent="0">
              <a:buNone/>
            </a:pPr>
            <a:r>
              <a:rPr lang="en-US" altLang="zh-CN" sz="1800" b="0"/>
              <a:t>&lt;section&gt;</a:t>
            </a:r>
            <a:r>
              <a:rPr lang="zh-CN" altLang="en-US" sz="1800" b="0"/>
              <a:t>作为</a:t>
            </a:r>
            <a:r>
              <a:rPr lang="en-US" altLang="zh-CN" sz="1800" b="0"/>
              <a:t>Html</a:t>
            </a:r>
            <a:r>
              <a:rPr lang="zh-CN" altLang="en-US" sz="1800" b="0"/>
              <a:t>文档独立的功能。</a:t>
            </a:r>
            <a:endParaRPr lang="en-US" altLang="zh-CN" sz="1800" b="0"/>
          </a:p>
          <a:p>
            <a:pPr lvl="1" indent="0">
              <a:buNone/>
            </a:pPr>
            <a:endParaRPr lang="en-US" altLang="zh-CN" sz="1800" b="0"/>
          </a:p>
          <a:p>
            <a:pPr lvl="1" indent="0">
              <a:buNone/>
            </a:pPr>
            <a:endParaRPr lang="en-US" altLang="zh-CN" sz="1800" b="0"/>
          </a:p>
        </p:txBody>
      </p:sp>
      <p:pic>
        <p:nvPicPr>
          <p:cNvPr id="33795" name="图片 1"/>
          <p:cNvPicPr>
            <a:picLocks noChangeAspect="1"/>
          </p:cNvPicPr>
          <p:nvPr/>
        </p:nvPicPr>
        <p:blipFill>
          <a:blip r:embed="rId2" cstate="print"/>
          <a:stretch>
            <a:fillRect/>
          </a:stretch>
        </p:blipFill>
        <p:spPr>
          <a:xfrm>
            <a:off x="838200" y="1752600"/>
            <a:ext cx="7289800" cy="4013200"/>
          </a:xfrm>
          <a:prstGeom prst="rect">
            <a:avLst/>
          </a:prstGeom>
          <a:noFill/>
          <a:ln w="9525">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p:cNvSpPr>
          <p:nvPr>
            <p:ph type="title"/>
          </p:nvPr>
        </p:nvSpPr>
        <p:spPr/>
        <p:txBody>
          <a:bodyPr vert="horz" wrap="square" lIns="90333" tIns="44376" rIns="90333" bIns="44376" anchor="b"/>
          <a:lstStyle/>
          <a:p>
            <a:r>
              <a:rPr lang="en-US" altLang="zh-CN"/>
              <a:t>Html5</a:t>
            </a:r>
            <a:r>
              <a:rPr lang="zh-CN" altLang="en-US"/>
              <a:t> 新增标签</a:t>
            </a:r>
          </a:p>
        </p:txBody>
      </p:sp>
      <p:sp>
        <p:nvSpPr>
          <p:cNvPr id="34818" name="Rectangle 3"/>
          <p:cNvSpPr>
            <a:spLocks noGrp="1"/>
          </p:cNvSpPr>
          <p:nvPr>
            <p:ph type="body" idx="4294967295"/>
          </p:nvPr>
        </p:nvSpPr>
        <p:spPr>
          <a:xfrm>
            <a:off x="228600" y="587375"/>
            <a:ext cx="8915400" cy="5661025"/>
          </a:xfrm>
        </p:spPr>
        <p:txBody>
          <a:bodyPr vert="horz" wrap="square" lIns="90050" tIns="45024" rIns="90050" bIns="45024" anchor="t"/>
          <a:lstStyle/>
          <a:p>
            <a:pPr marL="285750" indent="-285750">
              <a:buFont typeface="Wingdings" panose="05000000000000000000" pitchFamily="2" charset="2"/>
              <a:buChar char="l"/>
            </a:pPr>
            <a:r>
              <a:rPr lang="en-US" altLang="zh-CN"/>
              <a:t>aside</a:t>
            </a:r>
          </a:p>
          <a:p>
            <a:pPr lvl="1" indent="0">
              <a:buNone/>
            </a:pPr>
            <a:r>
              <a:rPr lang="en-US" altLang="zh-CN" sz="1800" b="0"/>
              <a:t>&lt;aside&gt;</a:t>
            </a:r>
            <a:r>
              <a:rPr lang="zh-CN" altLang="en-US" sz="1800" b="0"/>
              <a:t>元素用来表示当前页面或文章的附属信息部分，它可以包含当前页面或主要内容相关的引用，侧边栏，广告，导航条，以及其他类型的有别于主要内容的部分。</a:t>
            </a:r>
            <a:endParaRPr lang="en-US" altLang="zh-CN" sz="1800" b="0"/>
          </a:p>
          <a:p>
            <a:pPr marL="285750" indent="-285750">
              <a:buFont typeface="Wingdings" panose="05000000000000000000" pitchFamily="2" charset="2"/>
              <a:buChar char="l"/>
            </a:pPr>
            <a:r>
              <a:rPr lang="en-US" altLang="zh-CN"/>
              <a:t>footer</a:t>
            </a:r>
          </a:p>
          <a:p>
            <a:pPr lvl="1" indent="0">
              <a:buNone/>
            </a:pPr>
            <a:r>
              <a:rPr lang="en-US" altLang="zh-CN" sz="1800" b="0"/>
              <a:t>&lt;footer&gt;</a:t>
            </a:r>
            <a:r>
              <a:rPr lang="zh-CN" altLang="en-US" sz="1800" b="0"/>
              <a:t>元素作为其上层父级内容区块或是一个根区块的脚注。</a:t>
            </a:r>
            <a:r>
              <a:rPr lang="en-US" altLang="zh-CN" sz="1800" b="0"/>
              <a:t>footer</a:t>
            </a:r>
            <a:r>
              <a:rPr lang="zh-CN" altLang="en-US" sz="1800" b="0"/>
              <a:t>通常包括其相关区块的脚注信息，如作者，相关阅读连接以及版权信息等。与</a:t>
            </a:r>
            <a:r>
              <a:rPr lang="en-US" altLang="zh-CN" sz="1800" b="0"/>
              <a:t>header</a:t>
            </a:r>
            <a:r>
              <a:rPr lang="zh-CN" altLang="en-US" sz="1800" b="0"/>
              <a:t>类似，一个页面中也未限定</a:t>
            </a:r>
            <a:r>
              <a:rPr lang="en-US" altLang="zh-CN" sz="1800" b="0"/>
              <a:t>footer</a:t>
            </a:r>
            <a:r>
              <a:rPr lang="zh-CN" altLang="en-US" sz="1800" b="0"/>
              <a:t>元素的个数。</a:t>
            </a:r>
            <a:endParaRPr lang="en-US" altLang="zh-CN" sz="1800" b="0"/>
          </a:p>
          <a:p>
            <a:pPr marL="285750" indent="-285750">
              <a:buFont typeface="Wingdings" panose="05000000000000000000" pitchFamily="2" charset="2"/>
              <a:buChar char="l"/>
            </a:pPr>
            <a:r>
              <a:rPr lang="en-US" altLang="zh-CN"/>
              <a:t>address</a:t>
            </a:r>
          </a:p>
          <a:p>
            <a:pPr lvl="1" indent="0">
              <a:buNone/>
            </a:pPr>
            <a:r>
              <a:rPr lang="en-US" altLang="zh-CN" sz="1800" b="0"/>
              <a:t>&lt;address&gt;</a:t>
            </a:r>
            <a:r>
              <a:rPr lang="zh-CN" altLang="en-US" sz="1800" b="0"/>
              <a:t>元素用来在文档中呈现联系信息，包括文档作者或文档维护者名字，他们的网站链接，电子邮箱，真实地址，电话号码，以及跟文档相关的联系人的所有联系信息。</a:t>
            </a:r>
            <a:endParaRPr lang="en-US" altLang="zh-CN" sz="1800" b="0"/>
          </a:p>
          <a:p>
            <a:pPr lvl="1" indent="0">
              <a:buNone/>
            </a:pPr>
            <a:endParaRPr lang="en-US" altLang="zh-CN" sz="1800" b="0"/>
          </a:p>
          <a:p>
            <a:pPr lvl="1" indent="0">
              <a:buNone/>
            </a:pPr>
            <a:endParaRPr lang="en-US" altLang="zh-CN" sz="1800" b="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p:txBody>
          <a:bodyPr vert="horz" wrap="square" lIns="90333" tIns="44376" rIns="90333" bIns="44376" anchor="b"/>
          <a:lstStyle/>
          <a:p>
            <a:r>
              <a:rPr lang="en-US" altLang="zh-CN"/>
              <a:t>Html5</a:t>
            </a:r>
            <a:r>
              <a:rPr lang="zh-CN" altLang="en-US"/>
              <a:t> 新增标签兼容性</a:t>
            </a:r>
          </a:p>
        </p:txBody>
      </p:sp>
      <p:sp>
        <p:nvSpPr>
          <p:cNvPr id="35842" name="Rectangle 3"/>
          <p:cNvSpPr>
            <a:spLocks noGrp="1"/>
          </p:cNvSpPr>
          <p:nvPr>
            <p:ph type="body" idx="4294967295"/>
          </p:nvPr>
        </p:nvSpPr>
        <p:spPr>
          <a:xfrm>
            <a:off x="228600" y="587375"/>
            <a:ext cx="8915400" cy="5965825"/>
          </a:xfrm>
        </p:spPr>
        <p:txBody>
          <a:bodyPr vert="horz" wrap="square" lIns="90050" tIns="45024" rIns="90050" bIns="45024" anchor="t"/>
          <a:lstStyle/>
          <a:p>
            <a:pPr indent="457200">
              <a:buNone/>
            </a:pPr>
            <a:r>
              <a:rPr lang="zh-CN" altLang="en-US" b="0"/>
              <a:t>在不支持</a:t>
            </a:r>
            <a:r>
              <a:rPr lang="en-US" altLang="zh-CN" b="0"/>
              <a:t>Html5</a:t>
            </a:r>
            <a:r>
              <a:rPr lang="zh-CN" altLang="en-US" b="0"/>
              <a:t>的浏览器中，由于浏览器无法识别</a:t>
            </a:r>
            <a:r>
              <a:rPr lang="en-US" altLang="zh-CN" b="0"/>
              <a:t>Html5</a:t>
            </a:r>
            <a:r>
              <a:rPr lang="zh-CN" altLang="en-US" b="0"/>
              <a:t>新增标签，所以默认将这些标签设置为行内元素（</a:t>
            </a:r>
            <a:r>
              <a:rPr lang="en-US" altLang="zh-CN" b="0"/>
              <a:t>display:inline</a:t>
            </a:r>
            <a:r>
              <a:rPr lang="zh-CN" altLang="en-US" b="0"/>
              <a:t>）</a:t>
            </a:r>
            <a:r>
              <a:rPr lang="en-US" altLang="zh-CN" b="0"/>
              <a:t>,</a:t>
            </a:r>
            <a:r>
              <a:rPr lang="zh-CN" altLang="en-US" b="0"/>
              <a:t>为了兼容性，需要：</a:t>
            </a:r>
            <a:endParaRPr lang="en-US" altLang="zh-CN" b="0"/>
          </a:p>
          <a:p>
            <a:pPr indent="457200">
              <a:buNone/>
            </a:pPr>
            <a:r>
              <a:rPr lang="en-US" altLang="zh-CN" sz="1800" b="0"/>
              <a:t>	section, article, aside, footer, header, nav, hgroup { display:block; }</a:t>
            </a:r>
          </a:p>
          <a:p>
            <a:pPr indent="457200">
              <a:buNone/>
            </a:pPr>
            <a:r>
              <a:rPr lang="zh-CN" altLang="en-US" sz="1800" b="0"/>
              <a:t>但是上述方法有局限性，比如在</a:t>
            </a:r>
            <a:r>
              <a:rPr lang="en-US" altLang="zh-CN" sz="1800" b="0"/>
              <a:t>IE8</a:t>
            </a:r>
            <a:r>
              <a:rPr lang="zh-CN" altLang="en-US" sz="1800" b="0"/>
              <a:t>以及更早版本，是无法对未知元素进行样式的修饰，因此需要：</a:t>
            </a:r>
            <a:endParaRPr lang="en-US" altLang="zh-CN" sz="1800" b="0"/>
          </a:p>
          <a:p>
            <a:pPr indent="457200">
              <a:lnSpc>
                <a:spcPts val="1200"/>
              </a:lnSpc>
              <a:buNone/>
            </a:pPr>
            <a:r>
              <a:rPr lang="en-US" altLang="zh-CN" sz="1600" b="0"/>
              <a:t>	</a:t>
            </a:r>
            <a:endParaRPr lang="en-US" altLang="zh-CN" sz="1800" b="0"/>
          </a:p>
          <a:p>
            <a:pPr lvl="1" indent="0">
              <a:buNone/>
            </a:pPr>
            <a:endParaRPr lang="en-US" altLang="zh-CN" sz="1800" b="0"/>
          </a:p>
        </p:txBody>
      </p:sp>
      <p:pic>
        <p:nvPicPr>
          <p:cNvPr id="35843" name="图片 1"/>
          <p:cNvPicPr>
            <a:picLocks noChangeAspect="1"/>
          </p:cNvPicPr>
          <p:nvPr/>
        </p:nvPicPr>
        <p:blipFill>
          <a:blip r:embed="rId2" cstate="print"/>
          <a:stretch>
            <a:fillRect/>
          </a:stretch>
        </p:blipFill>
        <p:spPr>
          <a:xfrm>
            <a:off x="38100" y="2438400"/>
            <a:ext cx="9029700" cy="3929063"/>
          </a:xfrm>
          <a:prstGeom prst="rect">
            <a:avLst/>
          </a:prstGeom>
          <a:noFill/>
          <a:ln w="9525">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p:txBody>
          <a:bodyPr vert="horz" wrap="square" lIns="90333" tIns="44376" rIns="90333" bIns="44376" anchor="b"/>
          <a:lstStyle/>
          <a:p>
            <a:r>
              <a:rPr lang="en-US" altLang="zh-CN"/>
              <a:t>Html5</a:t>
            </a:r>
            <a:r>
              <a:rPr lang="zh-CN" altLang="en-US"/>
              <a:t> 新增标签</a:t>
            </a:r>
          </a:p>
        </p:txBody>
      </p:sp>
      <p:sp>
        <p:nvSpPr>
          <p:cNvPr id="36866" name="Rectangle 3"/>
          <p:cNvSpPr>
            <a:spLocks noGrp="1"/>
          </p:cNvSpPr>
          <p:nvPr>
            <p:ph type="body" idx="4294967295"/>
          </p:nvPr>
        </p:nvSpPr>
        <p:spPr>
          <a:xfrm>
            <a:off x="228600" y="587375"/>
            <a:ext cx="8915400" cy="5661025"/>
          </a:xfrm>
        </p:spPr>
        <p:txBody>
          <a:bodyPr vert="horz" wrap="square" lIns="90050" tIns="45024" rIns="90050" bIns="45024" anchor="t"/>
          <a:lstStyle/>
          <a:p>
            <a:pPr marL="285750" indent="-285750">
              <a:buFont typeface="Wingdings" panose="05000000000000000000" pitchFamily="2" charset="2"/>
              <a:buChar char="l"/>
            </a:pPr>
            <a:r>
              <a:rPr lang="en-US" altLang="zh-CN"/>
              <a:t>figure&amp; figcaption</a:t>
            </a:r>
          </a:p>
          <a:p>
            <a:pPr lvl="1" indent="0">
              <a:buNone/>
            </a:pPr>
            <a:r>
              <a:rPr lang="en-US" altLang="zh-CN" sz="1800" b="0"/>
              <a:t>figure</a:t>
            </a:r>
            <a:r>
              <a:rPr lang="zh-CN" altLang="en-US" sz="1800" b="0"/>
              <a:t>元素是一种元素的组合，带有可选标题，</a:t>
            </a:r>
            <a:r>
              <a:rPr lang="en-US" altLang="zh-CN" sz="1800" b="0"/>
              <a:t>figure</a:t>
            </a:r>
            <a:r>
              <a:rPr lang="zh-CN" altLang="en-US" sz="1800" b="0"/>
              <a:t>元素用来表示网页上一块独立内容，将其从网页上移除后不会对网页上的其他内容产生任何影响，</a:t>
            </a:r>
            <a:r>
              <a:rPr lang="en-US" altLang="zh-CN" sz="1800" b="0"/>
              <a:t>figure</a:t>
            </a:r>
            <a:r>
              <a:rPr lang="zh-CN" altLang="en-US" sz="1800" b="0"/>
              <a:t>元素所表示的内容可以是图片，统计图或代码示例，也可以是音频插件，视频插件，统计表格等。</a:t>
            </a:r>
            <a:r>
              <a:rPr lang="en-US" altLang="zh-CN" sz="1800" b="0"/>
              <a:t>figcaption</a:t>
            </a:r>
            <a:r>
              <a:rPr lang="zh-CN" altLang="en-US" sz="1800" b="0"/>
              <a:t>元素表示</a:t>
            </a:r>
            <a:r>
              <a:rPr lang="en-US" altLang="zh-CN" sz="1800" b="0"/>
              <a:t>figure</a:t>
            </a:r>
            <a:r>
              <a:rPr lang="zh-CN" altLang="en-US" sz="1800" b="0"/>
              <a:t>元素的标题，它从属于</a:t>
            </a:r>
            <a:r>
              <a:rPr lang="en-US" altLang="zh-CN" sz="1800" b="0"/>
              <a:t>figure</a:t>
            </a:r>
            <a:r>
              <a:rPr lang="zh-CN" altLang="en-US" sz="1800" b="0"/>
              <a:t>元素，必须书写在</a:t>
            </a:r>
            <a:r>
              <a:rPr lang="en-US" altLang="zh-CN" sz="1800" b="0"/>
              <a:t>figure</a:t>
            </a:r>
            <a:r>
              <a:rPr lang="zh-CN" altLang="en-US" sz="1800" b="0"/>
              <a:t>元素内部。一个</a:t>
            </a:r>
            <a:r>
              <a:rPr lang="en-US" altLang="zh-CN" sz="1800" b="0"/>
              <a:t>figure</a:t>
            </a:r>
            <a:r>
              <a:rPr lang="zh-CN" altLang="en-US" sz="1800" b="0"/>
              <a:t>元素内最多只允许放置一个</a:t>
            </a:r>
            <a:r>
              <a:rPr lang="en-US" altLang="zh-CN" sz="1800" b="0"/>
              <a:t>figcaption</a:t>
            </a:r>
            <a:r>
              <a:rPr lang="zh-CN" altLang="en-US" sz="1800" b="0"/>
              <a:t>元素，但是允许放置多个其他元素。</a:t>
            </a:r>
            <a:endParaRPr lang="en-US" altLang="zh-CN" sz="1800" b="0"/>
          </a:p>
          <a:p>
            <a:pPr lvl="1" indent="0">
              <a:buNone/>
            </a:pPr>
            <a:endParaRPr lang="en-US" altLang="zh-CN" sz="1800" b="0"/>
          </a:p>
          <a:p>
            <a:pPr lvl="1" indent="0">
              <a:buNone/>
            </a:pPr>
            <a:endParaRPr lang="en-US" altLang="zh-CN" sz="1800" b="0"/>
          </a:p>
        </p:txBody>
      </p:sp>
      <p:pic>
        <p:nvPicPr>
          <p:cNvPr id="36867" name="图片 1"/>
          <p:cNvPicPr>
            <a:picLocks noChangeAspect="1"/>
          </p:cNvPicPr>
          <p:nvPr/>
        </p:nvPicPr>
        <p:blipFill>
          <a:blip r:embed="rId2" cstate="print"/>
          <a:stretch>
            <a:fillRect/>
          </a:stretch>
        </p:blipFill>
        <p:spPr>
          <a:xfrm>
            <a:off x="685800" y="3048000"/>
            <a:ext cx="6781800" cy="1624013"/>
          </a:xfrm>
          <a:prstGeom prst="rect">
            <a:avLst/>
          </a:prstGeom>
          <a:noFill/>
          <a:ln w="9525">
            <a:no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p:txBody>
          <a:bodyPr vert="horz" wrap="square" lIns="90333" tIns="44376" rIns="90333" bIns="44376" anchor="b"/>
          <a:lstStyle/>
          <a:p>
            <a:r>
              <a:rPr lang="en-US" altLang="zh-CN"/>
              <a:t>Html5</a:t>
            </a:r>
            <a:r>
              <a:rPr lang="zh-CN" altLang="en-US"/>
              <a:t> 新增标签</a:t>
            </a:r>
          </a:p>
        </p:txBody>
      </p:sp>
      <p:sp>
        <p:nvSpPr>
          <p:cNvPr id="37890" name="Rectangle 3"/>
          <p:cNvSpPr>
            <a:spLocks noGrp="1"/>
          </p:cNvSpPr>
          <p:nvPr>
            <p:ph type="body" idx="4294967295"/>
          </p:nvPr>
        </p:nvSpPr>
        <p:spPr>
          <a:xfrm>
            <a:off x="228600" y="587375"/>
            <a:ext cx="8915400" cy="5661025"/>
          </a:xfrm>
        </p:spPr>
        <p:txBody>
          <a:bodyPr vert="horz" wrap="square" lIns="90050" tIns="45024" rIns="90050" bIns="45024" anchor="t"/>
          <a:lstStyle/>
          <a:p>
            <a:pPr marL="285750" indent="-285750">
              <a:buFont typeface="Wingdings" panose="05000000000000000000" pitchFamily="2" charset="2"/>
              <a:buChar char="l"/>
            </a:pPr>
            <a:r>
              <a:rPr lang="en-US" altLang="zh-CN"/>
              <a:t>details</a:t>
            </a:r>
          </a:p>
          <a:p>
            <a:pPr lvl="1" indent="0">
              <a:buNone/>
            </a:pPr>
            <a:r>
              <a:rPr lang="en-US" altLang="zh-CN" sz="1800" b="0"/>
              <a:t>details</a:t>
            </a:r>
            <a:r>
              <a:rPr lang="zh-CN" altLang="en-US" sz="1800" b="0"/>
              <a:t>元素是一种用于标识该元素内部的子元素可以被展开</a:t>
            </a:r>
            <a:r>
              <a:rPr lang="en-US" altLang="zh-CN" sz="1800" b="0"/>
              <a:t>,</a:t>
            </a:r>
            <a:r>
              <a:rPr lang="zh-CN" altLang="en-US" sz="1800" b="0"/>
              <a:t>收缩显示的元素。</a:t>
            </a:r>
            <a:r>
              <a:rPr lang="en-US" altLang="zh-CN" sz="1800" b="0"/>
              <a:t>details</a:t>
            </a:r>
            <a:r>
              <a:rPr lang="zh-CN" altLang="en-US" sz="1800" b="0"/>
              <a:t>元素内并不仅限于放置文字，也可以放置表单</a:t>
            </a:r>
            <a:r>
              <a:rPr lang="en-US" altLang="zh-CN" sz="1800" b="0"/>
              <a:t>,</a:t>
            </a:r>
            <a:r>
              <a:rPr lang="zh-CN" altLang="en-US" sz="1800" b="0"/>
              <a:t>插件或对于一个统计图提供的详细数据表格。</a:t>
            </a:r>
            <a:endParaRPr lang="en-US" altLang="zh-CN" sz="1800" b="0"/>
          </a:p>
          <a:p>
            <a:pPr lvl="1" indent="0">
              <a:buFont typeface="Wingdings" panose="05000000000000000000" pitchFamily="2" charset="2"/>
              <a:buChar char="n"/>
            </a:pPr>
            <a:r>
              <a:rPr lang="en-US" altLang="zh-CN" sz="1800" b="0"/>
              <a:t>open</a:t>
            </a:r>
          </a:p>
          <a:p>
            <a:pPr lvl="1" indent="0">
              <a:buNone/>
            </a:pPr>
            <a:r>
              <a:rPr lang="zh-CN" altLang="en-US" sz="1800" b="0"/>
              <a:t>当该属性值为</a:t>
            </a:r>
            <a:r>
              <a:rPr lang="en-US" altLang="zh-CN" sz="1800" b="0"/>
              <a:t>true</a:t>
            </a:r>
            <a:r>
              <a:rPr lang="zh-CN" altLang="en-US" sz="1800" b="0"/>
              <a:t>时，该元素内部的子元素应该被展开显示；当该属性的值为</a:t>
            </a:r>
            <a:r>
              <a:rPr lang="en-US" altLang="zh-CN" sz="1800" b="0"/>
              <a:t>false</a:t>
            </a:r>
            <a:r>
              <a:rPr lang="zh-CN" altLang="en-US" sz="1800" b="0"/>
              <a:t>时，其内部的子元素应该被收缩起来不显示。默认值为</a:t>
            </a:r>
            <a:r>
              <a:rPr lang="en-US" altLang="zh-CN" sz="1800" b="0"/>
              <a:t>false</a:t>
            </a:r>
          </a:p>
          <a:p>
            <a:pPr lvl="1" indent="0">
              <a:buClr>
                <a:schemeClr val="tx2"/>
              </a:buClr>
            </a:pPr>
            <a:r>
              <a:rPr lang="en-US" altLang="zh-CN"/>
              <a:t>summary</a:t>
            </a:r>
          </a:p>
          <a:p>
            <a:pPr lvl="1" indent="0">
              <a:buNone/>
            </a:pPr>
            <a:r>
              <a:rPr lang="en-US" altLang="zh-CN" sz="1800" b="0"/>
              <a:t>summary</a:t>
            </a:r>
            <a:r>
              <a:rPr lang="zh-CN" altLang="en-US" sz="1800" b="0"/>
              <a:t>元素从属于</a:t>
            </a:r>
            <a:r>
              <a:rPr lang="en-US" altLang="zh-CN" sz="1800" b="0"/>
              <a:t>details</a:t>
            </a:r>
            <a:r>
              <a:rPr lang="zh-CN" altLang="en-US" sz="1800" b="0"/>
              <a:t>，用鼠标单击</a:t>
            </a:r>
            <a:r>
              <a:rPr lang="en-US" altLang="zh-CN" sz="1800" b="0"/>
              <a:t>summary</a:t>
            </a:r>
            <a:r>
              <a:rPr lang="zh-CN" altLang="en-US" sz="1800" b="0"/>
              <a:t>元素中的内容文字时，</a:t>
            </a:r>
            <a:r>
              <a:rPr lang="en-US" altLang="zh-CN" sz="1800" b="0"/>
              <a:t>details</a:t>
            </a:r>
            <a:r>
              <a:rPr lang="zh-CN" altLang="en-US" sz="1800" b="0"/>
              <a:t>元素中的其他所有从属元素将会展开或收缩。如果</a:t>
            </a:r>
            <a:r>
              <a:rPr lang="en-US" altLang="zh-CN" sz="1800" b="0"/>
              <a:t>details</a:t>
            </a:r>
            <a:r>
              <a:rPr lang="zh-CN" altLang="en-US" sz="1800" b="0"/>
              <a:t>元素内没有</a:t>
            </a:r>
            <a:r>
              <a:rPr lang="en-US" altLang="zh-CN" sz="1800" b="0"/>
              <a:t>summary</a:t>
            </a:r>
            <a:r>
              <a:rPr lang="zh-CN" altLang="en-US" sz="1800" b="0"/>
              <a:t>元素，浏览器会提供默认文字</a:t>
            </a:r>
            <a:r>
              <a:rPr lang="en-US" altLang="zh-CN" sz="1800" b="0"/>
              <a:t>(</a:t>
            </a:r>
            <a:r>
              <a:rPr lang="zh-CN" altLang="en-US" sz="1800" b="0"/>
              <a:t>详细信息</a:t>
            </a:r>
            <a:r>
              <a:rPr lang="en-US" altLang="zh-CN" sz="1800" b="0"/>
              <a:t>)</a:t>
            </a:r>
            <a:r>
              <a:rPr lang="zh-CN" altLang="en-US" sz="1800" b="0"/>
              <a:t>以供单击。</a:t>
            </a:r>
            <a:endParaRPr lang="en-US" altLang="zh-CN" sz="1800" b="0"/>
          </a:p>
          <a:p>
            <a:pPr lvl="1" indent="0">
              <a:buNone/>
            </a:pPr>
            <a:endParaRPr lang="en-US" altLang="zh-CN" sz="1800" b="0"/>
          </a:p>
        </p:txBody>
      </p:sp>
      <p:pic>
        <p:nvPicPr>
          <p:cNvPr id="37891" name="图片 4"/>
          <p:cNvPicPr>
            <a:picLocks noChangeAspect="1"/>
          </p:cNvPicPr>
          <p:nvPr/>
        </p:nvPicPr>
        <p:blipFill>
          <a:blip r:embed="rId2" cstate="print"/>
          <a:stretch>
            <a:fillRect/>
          </a:stretch>
        </p:blipFill>
        <p:spPr>
          <a:xfrm>
            <a:off x="152400" y="4648200"/>
            <a:ext cx="7586663" cy="1374775"/>
          </a:xfrm>
          <a:prstGeom prst="rect">
            <a:avLst/>
          </a:prstGeom>
          <a:noFill/>
          <a:ln w="9525">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vert="horz" wrap="square" lIns="90333" tIns="44376" rIns="90333" bIns="44376" anchor="b"/>
          <a:lstStyle/>
          <a:p>
            <a:r>
              <a:rPr lang="zh-CN" altLang="en-US"/>
              <a:t>课后作业</a:t>
            </a:r>
          </a:p>
        </p:txBody>
      </p:sp>
      <p:sp>
        <p:nvSpPr>
          <p:cNvPr id="38914" name="Rectangle 3"/>
          <p:cNvSpPr>
            <a:spLocks noGrp="1"/>
          </p:cNvSpPr>
          <p:nvPr>
            <p:ph type="body" idx="4294967295"/>
          </p:nvPr>
        </p:nvSpPr>
        <p:spPr>
          <a:xfrm>
            <a:off x="228600" y="587375"/>
            <a:ext cx="8915400" cy="5661025"/>
          </a:xfrm>
        </p:spPr>
        <p:txBody>
          <a:bodyPr vert="horz" wrap="square" lIns="90050" tIns="45024" rIns="90050" bIns="45024" anchor="t"/>
          <a:lstStyle/>
          <a:p>
            <a:pPr marL="0" lvl="1" indent="-285750">
              <a:buFont typeface="Wingdings" panose="05000000000000000000" pitchFamily="2" charset="2"/>
              <a:buChar char="ü"/>
            </a:pPr>
            <a:r>
              <a:rPr lang="en-US" altLang="zh-CN" sz="1800" b="0"/>
              <a:t>Html5</a:t>
            </a:r>
            <a:r>
              <a:rPr lang="zh-CN" altLang="en-US" sz="1800" b="0"/>
              <a:t>与</a:t>
            </a:r>
            <a:r>
              <a:rPr lang="en-US" altLang="zh-CN" sz="1800" b="0"/>
              <a:t>Html4</a:t>
            </a:r>
            <a:r>
              <a:rPr lang="zh-CN" altLang="en-US" sz="1800" b="0"/>
              <a:t>主要区别在哪里</a:t>
            </a:r>
            <a:endParaRPr lang="en-US" altLang="zh-CN" sz="1800" b="0"/>
          </a:p>
          <a:p>
            <a:pPr marL="0" lvl="1" indent="-285750">
              <a:buFont typeface="Wingdings" panose="05000000000000000000" pitchFamily="2" charset="2"/>
              <a:buChar char="ü"/>
            </a:pPr>
            <a:r>
              <a:rPr lang="en-US" altLang="zh-CN" sz="1800" b="0"/>
              <a:t>Html5</a:t>
            </a:r>
            <a:r>
              <a:rPr lang="zh-CN" altLang="en-US" sz="1800" b="0"/>
              <a:t>新增的标签有哪些</a:t>
            </a:r>
            <a:endParaRPr lang="en-US" altLang="zh-CN" sz="1800" b="0"/>
          </a:p>
          <a:p>
            <a:pPr marL="0" lvl="1" indent="-285750">
              <a:buFont typeface="Wingdings" panose="05000000000000000000" pitchFamily="2" charset="2"/>
              <a:buChar char="ü"/>
            </a:pPr>
            <a:r>
              <a:rPr lang="zh-CN" altLang="en-US" sz="1800" b="0"/>
              <a:t>完成自我介绍的网页，要求图文并茂，充分利用所学标签（不要使用</a:t>
            </a:r>
            <a:r>
              <a:rPr lang="en-US" altLang="zh-CN" sz="1800" b="0"/>
              <a:t>CSS</a:t>
            </a:r>
            <a:r>
              <a:rPr lang="zh-CN" altLang="en-US" sz="1800" b="0"/>
              <a:t>）</a:t>
            </a:r>
            <a:endParaRPr lang="en-US" altLang="zh-CN" sz="1800" b="0"/>
          </a:p>
          <a:p>
            <a:pPr marL="0" lvl="1" indent="-285750">
              <a:buFont typeface="Wingdings" panose="05000000000000000000" pitchFamily="2" charset="2"/>
              <a:buChar char="ü"/>
            </a:pPr>
            <a:r>
              <a:rPr lang="zh-CN" altLang="en-US" sz="1800" b="0"/>
              <a:t>完成课表的制作</a:t>
            </a:r>
            <a:endParaRPr lang="en-US" altLang="zh-CN" sz="1800" b="0"/>
          </a:p>
          <a:p>
            <a:pPr marL="0" lvl="1" indent="-285750">
              <a:buNone/>
            </a:pPr>
            <a:endParaRPr lang="en-US" altLang="zh-CN" sz="1800" b="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276634"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2800" dirty="0">
                <a:solidFill>
                  <a:srgbClr val="CC0099"/>
                </a:solidFill>
                <a:effectLst>
                  <a:outerShdw blurRad="38100" dist="38100" dir="2700000">
                    <a:srgbClr val="C0C0C0"/>
                  </a:outerShdw>
                </a:effectLst>
              </a:rPr>
              <a:t>Html5</a:t>
            </a:r>
            <a:r>
              <a:rPr lang="zh-CN" altLang="en-US" sz="2800" dirty="0">
                <a:solidFill>
                  <a:srgbClr val="CC0099"/>
                </a:solidFill>
                <a:effectLst>
                  <a:outerShdw blurRad="38100" dist="38100" dir="2700000">
                    <a:srgbClr val="C0C0C0"/>
                  </a:outerShdw>
                </a:effectLst>
              </a:rPr>
              <a:t/>
            </a:r>
            <a:br>
              <a:rPr lang="zh-CN" altLang="en-US"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
            </a:r>
            <a:br>
              <a:rPr lang="zh-CN" altLang="en-US"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第 </a:t>
            </a:r>
            <a:r>
              <a:rPr lang="en-US" altLang="zh-CN" sz="2800" dirty="0">
                <a:solidFill>
                  <a:srgbClr val="CC0099"/>
                </a:solidFill>
                <a:effectLst>
                  <a:outerShdw blurRad="38100" dist="38100" dir="2700000">
                    <a:srgbClr val="C0C0C0"/>
                  </a:outerShdw>
                </a:effectLst>
              </a:rPr>
              <a:t>2</a:t>
            </a:r>
            <a:r>
              <a:rPr lang="zh-CN" altLang="en-US" sz="2800" dirty="0">
                <a:solidFill>
                  <a:srgbClr val="CC0099"/>
                </a:solidFill>
                <a:effectLst>
                  <a:outerShdw blurRad="38100" dist="38100" dir="2700000">
                    <a:srgbClr val="C0C0C0"/>
                  </a:outerShdw>
                </a:effectLst>
              </a:rPr>
              <a:t> 章: 表单</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7"/>
          <p:cNvSpPr>
            <a:spLocks noGrp="1"/>
          </p:cNvSpPr>
          <p:nvPr>
            <p:ph type="title"/>
          </p:nvPr>
        </p:nvSpPr>
        <p:spPr/>
        <p:txBody>
          <a:bodyPr vert="horz" wrap="square" lIns="90333" tIns="44376" rIns="90333" bIns="44376" anchor="b"/>
          <a:lstStyle/>
          <a:p>
            <a:r>
              <a:rPr lang="zh-CN" altLang="en-US" b="0">
                <a:latin typeface="微软雅黑" panose="020B0503020204020204" pitchFamily="34" charset="-122"/>
                <a:ea typeface="微软雅黑" panose="020B0503020204020204" pitchFamily="34" charset="-122"/>
              </a:rPr>
              <a:t>元件库</a:t>
            </a:r>
            <a:endParaRPr lang="zh-CN" altLang="en-US"/>
          </a:p>
        </p:txBody>
      </p:sp>
      <p:sp>
        <p:nvSpPr>
          <p:cNvPr id="17410" name="矩形 3"/>
          <p:cNvSpPr/>
          <p:nvPr/>
        </p:nvSpPr>
        <p:spPr>
          <a:xfrm>
            <a:off x="533400" y="1828800"/>
            <a:ext cx="3240088" cy="1768475"/>
          </a:xfrm>
          <a:prstGeom prst="rect">
            <a:avLst/>
          </a:prstGeom>
          <a:noFill/>
          <a:ln w="9525">
            <a:noFill/>
          </a:ln>
        </p:spPr>
        <p:txBody>
          <a:bodyPr>
            <a:spAutoFit/>
          </a:bodyPr>
          <a:lstStyle/>
          <a:p>
            <a:pPr>
              <a:lnSpc>
                <a:spcPct val="150000"/>
              </a:lnSpc>
            </a:pPr>
            <a:r>
              <a:rPr lang="zh-CN" altLang="en-US" sz="1400">
                <a:solidFill>
                  <a:srgbClr val="404040"/>
                </a:solidFill>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组件面板中包括有线框图组件和流程图组件两种类型，用这些组件可以进行线框图和流程图的相应设计。</a:t>
            </a:r>
            <a:endParaRPr lang="en-US" altLang="zh-CN" sz="1200" b="0" i="0">
              <a:latin typeface="微软雅黑" panose="020B0503020204020204" pitchFamily="34" charset="-122"/>
              <a:ea typeface="微软雅黑" panose="020B0503020204020204" pitchFamily="34" charset="-122"/>
            </a:endParaRPr>
          </a:p>
          <a:p>
            <a:pPr>
              <a:lnSpc>
                <a:spcPct val="150000"/>
              </a:lnSpc>
            </a:pPr>
            <a:r>
              <a:rPr lang="en-US" altLang="zh-CN" sz="1200" b="0" i="0">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这里显示的是所有的组件，后面的一部分是流程图组件 。系统默认显示的线框图类型的部件。</a:t>
            </a:r>
          </a:p>
        </p:txBody>
      </p:sp>
      <p:sp>
        <p:nvSpPr>
          <p:cNvPr id="17411" name="TextBox 4"/>
          <p:cNvSpPr txBox="1"/>
          <p:nvPr/>
        </p:nvSpPr>
        <p:spPr>
          <a:xfrm>
            <a:off x="428625" y="1285875"/>
            <a:ext cx="800100"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元件库</a:t>
            </a:r>
          </a:p>
        </p:txBody>
      </p:sp>
      <p:pic>
        <p:nvPicPr>
          <p:cNvPr id="17412" name="Picture 6"/>
          <p:cNvPicPr>
            <a:picLocks noChangeAspect="1"/>
          </p:cNvPicPr>
          <p:nvPr/>
        </p:nvPicPr>
        <p:blipFill>
          <a:blip r:embed="rId2" cstate="print"/>
          <a:stretch>
            <a:fillRect/>
          </a:stretch>
        </p:blipFill>
        <p:spPr>
          <a:xfrm>
            <a:off x="3962400" y="990600"/>
            <a:ext cx="5181600" cy="3505200"/>
          </a:xfrm>
          <a:prstGeom prst="rect">
            <a:avLst/>
          </a:prstGeom>
          <a:noFill/>
          <a:ln w="9525">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p:txBody>
          <a:bodyPr vert="horz" wrap="square" lIns="90333" tIns="44376" rIns="90333" bIns="44376" anchor="b"/>
          <a:lstStyle/>
          <a:p>
            <a:r>
              <a:rPr lang="zh-CN" altLang="en-US"/>
              <a:t>学习目标</a:t>
            </a:r>
          </a:p>
        </p:txBody>
      </p:sp>
      <p:sp>
        <p:nvSpPr>
          <p:cNvPr id="40962" name="Rectangle 3"/>
          <p:cNvSpPr>
            <a:spLocks noGrp="1"/>
          </p:cNvSpPr>
          <p:nvPr>
            <p:ph idx="1"/>
          </p:nvPr>
        </p:nvSpPr>
        <p:spPr/>
        <p:txBody>
          <a:bodyPr vert="horz" wrap="square" lIns="90050" tIns="45024" rIns="90050" bIns="45024" anchor="t"/>
          <a:lstStyle/>
          <a:p>
            <a:r>
              <a:rPr lang="zh-CN" altLang="en-US"/>
              <a:t> 什么是表单</a:t>
            </a:r>
            <a:endParaRPr lang="en-US" altLang="zh-CN"/>
          </a:p>
          <a:p>
            <a:r>
              <a:rPr lang="zh-CN" altLang="en-US"/>
              <a:t> 了解表单的提交方式</a:t>
            </a:r>
            <a:endParaRPr lang="en-US" altLang="zh-CN"/>
          </a:p>
          <a:p>
            <a:r>
              <a:rPr lang="zh-CN" altLang="en-US"/>
              <a:t> 学习常见表单组件</a:t>
            </a:r>
            <a:endParaRPr lang="en-US" altLang="zh-CN"/>
          </a:p>
          <a:p>
            <a:r>
              <a:rPr lang="zh-CN" altLang="en-US"/>
              <a:t> 了解表单如何与后台进行数据传输</a:t>
            </a:r>
            <a:endParaRPr lang="en-US" altLang="zh-CN"/>
          </a:p>
          <a:p>
            <a:endParaRPr lang="en-US" altLang="zh-CN"/>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p:nvPr>
        </p:nvSpPr>
        <p:spPr/>
        <p:txBody>
          <a:bodyPr vert="horz" wrap="square" lIns="90333" tIns="44376" rIns="90333" bIns="44376" anchor="b"/>
          <a:lstStyle/>
          <a:p>
            <a:r>
              <a:rPr lang="zh-CN" altLang="en-US"/>
              <a:t>表单简介</a:t>
            </a:r>
          </a:p>
        </p:txBody>
      </p:sp>
      <p:sp>
        <p:nvSpPr>
          <p:cNvPr id="41986" name="Rectangle 3"/>
          <p:cNvSpPr>
            <a:spLocks noGrp="1"/>
          </p:cNvSpPr>
          <p:nvPr>
            <p:ph idx="1"/>
          </p:nvPr>
        </p:nvSpPr>
        <p:spPr/>
        <p:txBody>
          <a:bodyPr vert="horz" wrap="square" lIns="90050" tIns="45024" rIns="90050" bIns="45024" anchor="t"/>
          <a:lstStyle/>
          <a:p>
            <a:r>
              <a:rPr lang="zh-CN" altLang="en-US"/>
              <a:t>什么是</a:t>
            </a:r>
            <a:r>
              <a:rPr lang="en-US" altLang="zh-CN"/>
              <a:t>Form</a:t>
            </a:r>
            <a:r>
              <a:rPr lang="zh-CN" altLang="en-US"/>
              <a:t>？</a:t>
            </a:r>
            <a:endParaRPr lang="en-US" altLang="zh-CN"/>
          </a:p>
          <a:p>
            <a:pPr>
              <a:lnSpc>
                <a:spcPts val="2400"/>
              </a:lnSpc>
              <a:buNone/>
            </a:pPr>
            <a:r>
              <a:rPr lang="en-US" altLang="zh-CN" sz="1800" b="0"/>
              <a:t>Form</a:t>
            </a:r>
            <a:r>
              <a:rPr lang="zh-CN" altLang="en-US" sz="1800" b="0"/>
              <a:t>表单主要用于用户与</a:t>
            </a:r>
            <a:r>
              <a:rPr lang="en-US" altLang="zh-CN" sz="1800" b="0"/>
              <a:t>Web</a:t>
            </a:r>
            <a:r>
              <a:rPr lang="zh-CN" altLang="en-US" sz="1800" b="0"/>
              <a:t>应用程序进行数据的交互，它允许用户将数据发给</a:t>
            </a:r>
            <a:r>
              <a:rPr lang="en-US" altLang="zh-CN" sz="1800" b="0"/>
              <a:t>web</a:t>
            </a:r>
            <a:r>
              <a:rPr lang="zh-CN" altLang="en-US" sz="1800" b="0"/>
              <a:t>应用程序，网页也可以拦截数据的发送以便自己使用。</a:t>
            </a:r>
            <a:r>
              <a:rPr lang="en-US" altLang="zh-CN" sz="1800" b="0"/>
              <a:t>form</a:t>
            </a:r>
            <a:r>
              <a:rPr lang="zh-CN" altLang="en-US" sz="1800" b="0"/>
              <a:t>通常由一到多个表单元素组成，这些表单元素是单行</a:t>
            </a:r>
            <a:r>
              <a:rPr lang="en-US" altLang="zh-CN" sz="1800" b="0"/>
              <a:t>/</a:t>
            </a:r>
            <a:r>
              <a:rPr lang="zh-CN" altLang="en-US" sz="1800" b="0"/>
              <a:t>多行文本框，下拉菜单，按钮，复选框，单选按钮，时候表单元素时一般要配合</a:t>
            </a:r>
            <a:r>
              <a:rPr lang="en-US" altLang="zh-CN" sz="1800" b="0"/>
              <a:t>label</a:t>
            </a:r>
            <a:r>
              <a:rPr lang="zh-CN" altLang="en-US" sz="1800" b="0"/>
              <a:t>标签，用于描述其目的。其可用属性如下。</a:t>
            </a:r>
            <a:endParaRPr lang="en-US" altLang="zh-CN" sz="1800" b="0"/>
          </a:p>
          <a:p>
            <a:pPr marL="850900" lvl="1" indent="-342900">
              <a:buFont typeface="Wingdings" panose="05000000000000000000" pitchFamily="2" charset="2"/>
              <a:buChar char="ü"/>
            </a:pPr>
            <a:r>
              <a:rPr lang="en-US" altLang="zh-CN" sz="1800" b="0"/>
              <a:t>action	</a:t>
            </a:r>
            <a:r>
              <a:rPr lang="zh-CN" altLang="en-US" sz="1800" b="0"/>
              <a:t>用于处理表单信息的应用程序的地址。</a:t>
            </a:r>
            <a:endParaRPr lang="en-US" altLang="zh-CN" sz="1800" b="0"/>
          </a:p>
          <a:p>
            <a:pPr marL="850900" lvl="1" indent="-342900">
              <a:buFont typeface="Wingdings" panose="05000000000000000000" pitchFamily="2" charset="2"/>
              <a:buChar char="ü"/>
            </a:pPr>
            <a:r>
              <a:rPr lang="en-US" altLang="zh-CN" sz="1800" b="0"/>
              <a:t>method	</a:t>
            </a:r>
            <a:r>
              <a:rPr lang="zh-CN" altLang="en-US" sz="1800" b="0"/>
              <a:t>浏览器用来提交表单的</a:t>
            </a:r>
            <a:r>
              <a:rPr lang="en-US" altLang="zh-CN" sz="1800" b="0"/>
              <a:t>HTTP</a:t>
            </a:r>
            <a:r>
              <a:rPr lang="zh-CN" altLang="en-US" sz="1800" b="0"/>
              <a:t>方法。	</a:t>
            </a:r>
            <a:endParaRPr lang="en-US" altLang="zh-CN" sz="1800" b="0"/>
          </a:p>
          <a:p>
            <a:pPr marL="850900" lvl="1" indent="-342900">
              <a:buFont typeface="Wingdings" panose="05000000000000000000" pitchFamily="2" charset="2"/>
              <a:buChar char="ü"/>
            </a:pPr>
            <a:r>
              <a:rPr lang="en-US" altLang="zh-CN" sz="1800" b="0"/>
              <a:t>get	</a:t>
            </a:r>
            <a:r>
              <a:rPr lang="zh-CN" altLang="en-US" sz="1800" b="0"/>
              <a:t>对应于</a:t>
            </a:r>
            <a:r>
              <a:rPr lang="en-US" altLang="zh-CN" sz="1800" b="0"/>
              <a:t>Http</a:t>
            </a:r>
            <a:r>
              <a:rPr lang="zh-CN" altLang="en-US" sz="1800" b="0"/>
              <a:t>协议的</a:t>
            </a:r>
            <a:r>
              <a:rPr lang="en-US" altLang="zh-CN" sz="1800" b="0"/>
              <a:t>GET</a:t>
            </a:r>
            <a:r>
              <a:rPr lang="zh-CN" altLang="en-US" sz="1800" b="0"/>
              <a:t>方法，表单数据被附加在</a:t>
            </a:r>
            <a:r>
              <a:rPr lang="en-US" altLang="zh-CN" sz="1800" b="0"/>
              <a:t>uri</a:t>
            </a:r>
            <a:r>
              <a:rPr lang="zh-CN" altLang="en-US" sz="1800" b="0"/>
              <a:t>上，使用</a:t>
            </a:r>
            <a:r>
              <a:rPr lang="en-US" altLang="zh-CN" sz="1800" b="0"/>
              <a:t>"?"</a:t>
            </a:r>
            <a:r>
              <a:rPr lang="zh-CN" altLang="en-US" sz="1800" b="0"/>
              <a:t>分隔</a:t>
            </a:r>
            <a:endParaRPr lang="en-US" altLang="zh-CN" sz="1800" b="0"/>
          </a:p>
          <a:p>
            <a:pPr marL="850900" lvl="1" indent="-342900">
              <a:buFont typeface="Wingdings" panose="05000000000000000000" pitchFamily="2" charset="2"/>
              <a:buChar char="ü"/>
            </a:pPr>
            <a:r>
              <a:rPr lang="en-US" altLang="zh-CN" sz="1800" b="0"/>
              <a:t>post	</a:t>
            </a:r>
            <a:r>
              <a:rPr lang="zh-CN" altLang="en-US" sz="1800" b="0"/>
              <a:t>对应于</a:t>
            </a:r>
            <a:r>
              <a:rPr lang="en-US" altLang="zh-CN" sz="1800" b="0"/>
              <a:t>Http</a:t>
            </a:r>
            <a:r>
              <a:rPr lang="zh-CN" altLang="en-US" sz="1800" b="0"/>
              <a:t>协议的</a:t>
            </a:r>
            <a:r>
              <a:rPr lang="en-US" altLang="zh-CN" sz="1800" b="0"/>
              <a:t>POST</a:t>
            </a:r>
            <a:r>
              <a:rPr lang="zh-CN" altLang="en-US" sz="1800" b="0"/>
              <a:t>方法，表单数据包含在</a:t>
            </a:r>
            <a:r>
              <a:rPr lang="en-US" altLang="zh-CN" sz="1800" b="0"/>
              <a:t>HTTP</a:t>
            </a:r>
            <a:r>
              <a:rPr lang="zh-CN" altLang="en-US" sz="1800" b="0"/>
              <a:t>协议的请求报文的体部。		</a:t>
            </a:r>
            <a:endParaRPr lang="en-US" altLang="zh-CN" sz="1800" b="0"/>
          </a:p>
          <a:p>
            <a:pPr marL="850900" lvl="1" indent="-342900">
              <a:buFont typeface="Wingdings" panose="05000000000000000000" pitchFamily="2" charset="2"/>
              <a:buChar char="ü"/>
            </a:pPr>
            <a:r>
              <a:rPr lang="en-US" altLang="zh-CN" sz="1800" b="0"/>
              <a:t>name	</a:t>
            </a:r>
            <a:r>
              <a:rPr lang="zh-CN" altLang="en-US" sz="1800" b="0"/>
              <a:t>设定表单的名称</a:t>
            </a:r>
            <a:endParaRPr lang="en-US" altLang="zh-CN" sz="1800" b="0"/>
          </a:p>
          <a:p>
            <a:pPr marL="850900" lvl="1" indent="-342900">
              <a:buFont typeface="Wingdings" panose="05000000000000000000" pitchFamily="2" charset="2"/>
              <a:buChar char="ü"/>
            </a:pPr>
            <a:r>
              <a:rPr lang="en-US" altLang="zh-CN" sz="1800" b="0"/>
              <a:t>target	</a:t>
            </a:r>
            <a:r>
              <a:rPr lang="zh-CN" altLang="en-US" sz="1800" b="0"/>
              <a:t>表示浏览器接收到</a:t>
            </a:r>
            <a:r>
              <a:rPr lang="en-US" altLang="zh-CN" sz="1800" b="0"/>
              <a:t>form</a:t>
            </a:r>
            <a:r>
              <a:rPr lang="zh-CN" altLang="en-US" sz="1800" b="0"/>
              <a:t>的提交信息后在哪里显示回应。	</a:t>
            </a:r>
            <a:endParaRPr lang="en-US" altLang="zh-CN" sz="1800" b="0"/>
          </a:p>
          <a:p>
            <a:pPr marL="1371600" lvl="2" indent="-342900"/>
            <a:r>
              <a:rPr lang="en-US" altLang="zh-CN" b="0"/>
              <a:t>_self</a:t>
            </a:r>
            <a:r>
              <a:rPr lang="zh-CN" altLang="en-US" b="0"/>
              <a:t>，</a:t>
            </a:r>
            <a:r>
              <a:rPr lang="en-US" altLang="zh-CN" b="0"/>
              <a:t>_blank</a:t>
            </a:r>
            <a:r>
              <a:rPr lang="zh-CN" altLang="en-US" b="0"/>
              <a:t>，</a:t>
            </a:r>
            <a:r>
              <a:rPr lang="en-US" altLang="zh-CN" b="0"/>
              <a:t>_parent</a:t>
            </a:r>
            <a:r>
              <a:rPr lang="zh-CN" altLang="en-US" b="0"/>
              <a:t>，</a:t>
            </a:r>
            <a:r>
              <a:rPr lang="en-US" altLang="zh-CN" b="0"/>
              <a:t>_top</a:t>
            </a:r>
          </a:p>
          <a:p>
            <a:pPr>
              <a:lnSpc>
                <a:spcPts val="2400"/>
              </a:lnSpc>
              <a:buNone/>
            </a:pPr>
            <a:endParaRPr lang="zh-CN" altLang="en-US" b="0"/>
          </a:p>
          <a:p>
            <a:pPr>
              <a:buNone/>
            </a:pPr>
            <a:endParaRPr lang="zh-CN" altLang="en-US"/>
          </a:p>
          <a:p>
            <a:pPr>
              <a:buNone/>
            </a:pPr>
            <a:endParaRPr lang="zh-CN" altLang="en-US"/>
          </a:p>
          <a:p>
            <a:pPr>
              <a:buNone/>
            </a:pPr>
            <a:endParaRPr lang="zh-CN" altLang="en-US"/>
          </a:p>
          <a:p>
            <a:pPr marL="850900" lvl="1" indent="-342900"/>
            <a:endParaRPr lang="zh-CN" altLang="en-US">
              <a:sym typeface="宋体" panose="02010600030101010101" pitchFamily="2" charset="-122"/>
            </a:endParaRPr>
          </a:p>
          <a:p>
            <a:pPr marL="850900" lvl="1" indent="-342900">
              <a:buNone/>
            </a:pPr>
            <a:endParaRPr lang="zh-CN" altLang="en-US">
              <a:sym typeface="宋体" panose="02010600030101010101" pitchFamily="2" charset="-122"/>
            </a:endParaRPr>
          </a:p>
          <a:p>
            <a:pPr marL="850900" lvl="1" indent="-34290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p:nvPr>
        </p:nvSpPr>
        <p:spPr/>
        <p:txBody>
          <a:bodyPr vert="horz" wrap="square" lIns="90333" tIns="44376" rIns="90333" bIns="44376" anchor="b"/>
          <a:lstStyle/>
          <a:p>
            <a:r>
              <a:rPr lang="zh-CN" altLang="en-US"/>
              <a:t>表单简介</a:t>
            </a:r>
          </a:p>
        </p:txBody>
      </p:sp>
      <p:sp>
        <p:nvSpPr>
          <p:cNvPr id="43010" name="Rectangle 3"/>
          <p:cNvSpPr>
            <a:spLocks noGrp="1"/>
          </p:cNvSpPr>
          <p:nvPr>
            <p:ph idx="1"/>
          </p:nvPr>
        </p:nvSpPr>
        <p:spPr/>
        <p:txBody>
          <a:bodyPr vert="horz" wrap="square" lIns="90050" tIns="45024" rIns="90050" bIns="45024" anchor="t"/>
          <a:lstStyle/>
          <a:p>
            <a:r>
              <a:rPr lang="zh-CN" altLang="en-US"/>
              <a:t> 表单数据的内容类型</a:t>
            </a:r>
            <a:endParaRPr lang="en-US" altLang="zh-CN" sz="1800" b="0"/>
          </a:p>
          <a:p>
            <a:pPr lvl="1" indent="0">
              <a:buNone/>
            </a:pPr>
            <a:r>
              <a:rPr lang="zh-CN" altLang="en-US" sz="1800" b="0"/>
              <a:t>通过</a:t>
            </a:r>
            <a:r>
              <a:rPr lang="en-US" altLang="zh-CN" sz="1800" b="0"/>
              <a:t>enctype</a:t>
            </a:r>
            <a:r>
              <a:rPr lang="zh-CN" altLang="en-US" sz="1800" b="0"/>
              <a:t>属性设定表单数据的内容类型	</a:t>
            </a:r>
            <a:endParaRPr lang="en-US" altLang="zh-CN" sz="1800" b="0"/>
          </a:p>
          <a:p>
            <a:pPr lvl="1" indent="0"/>
            <a:r>
              <a:rPr lang="en-US" altLang="zh-CN" sz="1800" b="0"/>
              <a:t>1. application/x-www-form-urlencoded	</a:t>
            </a:r>
          </a:p>
          <a:p>
            <a:pPr lvl="1" indent="0">
              <a:buNone/>
            </a:pPr>
            <a:r>
              <a:rPr lang="en-US" altLang="zh-CN" sz="1800" b="0"/>
              <a:t>	</a:t>
            </a:r>
            <a:r>
              <a:rPr lang="zh-CN" altLang="en-US" sz="1800" b="0"/>
              <a:t>在发送前编码所有字符（默认）使用到的编码方式：				</a:t>
            </a:r>
            <a:r>
              <a:rPr lang="en-US" altLang="zh-CN" sz="1800" b="0"/>
              <a:t>1</a:t>
            </a:r>
            <a:r>
              <a:rPr lang="zh-CN" altLang="en-US" sz="1800" b="0"/>
              <a:t>）控件的名称和值都被转义，空白字符使用</a:t>
            </a:r>
            <a:r>
              <a:rPr lang="en-US" altLang="zh-CN" sz="1800" b="0"/>
              <a:t>【+】</a:t>
            </a:r>
            <a:r>
              <a:rPr lang="zh-CN" altLang="en-US" sz="1800" b="0"/>
              <a:t>替换，保留的字符一般都是用来实现特定的目的，例如（</a:t>
            </a:r>
            <a:r>
              <a:rPr lang="en-US" altLang="zh-CN" sz="1800" b="0"/>
              <a:t>: / ? ; @ = &amp; </a:t>
            </a:r>
            <a:r>
              <a:rPr lang="zh-CN" altLang="en-US" sz="1800" b="0"/>
              <a:t>等）。非数字和字母的字符使用</a:t>
            </a:r>
            <a:r>
              <a:rPr lang="en-US" altLang="zh-CN" sz="1800" b="0"/>
              <a:t>%HH</a:t>
            </a:r>
            <a:r>
              <a:rPr lang="zh-CN" altLang="en-US" sz="1800" b="0"/>
              <a:t>（这里</a:t>
            </a:r>
            <a:r>
              <a:rPr lang="en-US" altLang="zh-CN" sz="1800" b="0"/>
              <a:t>HH</a:t>
            </a:r>
            <a:r>
              <a:rPr lang="zh-CN" altLang="en-US" sz="1800" b="0"/>
              <a:t>表示两个十六进制数字，代表该字符的</a:t>
            </a:r>
            <a:r>
              <a:rPr lang="en-US" altLang="zh-CN" sz="1800" b="0"/>
              <a:t>ASCII</a:t>
            </a:r>
            <a:r>
              <a:rPr lang="zh-CN" altLang="en-US" sz="1800" b="0"/>
              <a:t>码）进行转换，			</a:t>
            </a:r>
            <a:r>
              <a:rPr lang="en-US" altLang="zh-CN" sz="1800" b="0"/>
              <a:t>2</a:t>
            </a:r>
            <a:r>
              <a:rPr lang="zh-CN" altLang="en-US" sz="1800" b="0"/>
              <a:t>）控件的</a:t>
            </a:r>
            <a:r>
              <a:rPr lang="en-US" altLang="zh-CN" sz="1800" b="0"/>
              <a:t>"</a:t>
            </a:r>
            <a:r>
              <a:rPr lang="zh-CN" altLang="en-US" sz="1800" b="0"/>
              <a:t>名称</a:t>
            </a:r>
            <a:r>
              <a:rPr lang="en-US" altLang="zh-CN" sz="1800" b="0"/>
              <a:t>/</a:t>
            </a:r>
            <a:r>
              <a:rPr lang="zh-CN" altLang="en-US" sz="1800" b="0"/>
              <a:t>值</a:t>
            </a:r>
            <a:r>
              <a:rPr lang="en-US" altLang="zh-CN" sz="1800" b="0"/>
              <a:t>"</a:t>
            </a:r>
            <a:r>
              <a:rPr lang="zh-CN" altLang="en-US" sz="1800" b="0"/>
              <a:t>对按照它们在文档数据流中出现的顺序列出来。</a:t>
            </a:r>
            <a:r>
              <a:rPr lang="en-US" altLang="zh-CN" sz="1800" b="0"/>
              <a:t>"</a:t>
            </a:r>
            <a:r>
              <a:rPr lang="zh-CN" altLang="en-US" sz="1800" b="0"/>
              <a:t>名称</a:t>
            </a:r>
            <a:r>
              <a:rPr lang="en-US" altLang="zh-CN" sz="1800" b="0"/>
              <a:t>""</a:t>
            </a:r>
            <a:r>
              <a:rPr lang="zh-CN" altLang="en-US" sz="1800" b="0"/>
              <a:t>值</a:t>
            </a:r>
            <a:r>
              <a:rPr lang="en-US" altLang="zh-CN" sz="1800" b="0"/>
              <a:t>"</a:t>
            </a:r>
            <a:r>
              <a:rPr lang="zh-CN" altLang="en-US" sz="1800" b="0"/>
              <a:t>使用</a:t>
            </a:r>
            <a:r>
              <a:rPr lang="en-US" altLang="zh-CN" sz="1800" b="0"/>
              <a:t>"="</a:t>
            </a:r>
            <a:r>
              <a:rPr lang="zh-CN" altLang="en-US" sz="1800" b="0"/>
              <a:t>分割，两个</a:t>
            </a:r>
            <a:r>
              <a:rPr lang="en-US" altLang="zh-CN" sz="1800" b="0"/>
              <a:t>"</a:t>
            </a:r>
            <a:r>
              <a:rPr lang="zh-CN" altLang="en-US" sz="1800" b="0"/>
              <a:t>名称</a:t>
            </a:r>
            <a:r>
              <a:rPr lang="en-US" altLang="zh-CN" sz="1800" b="0"/>
              <a:t>/</a:t>
            </a:r>
            <a:r>
              <a:rPr lang="zh-CN" altLang="en-US" sz="1800" b="0"/>
              <a:t>值</a:t>
            </a:r>
            <a:r>
              <a:rPr lang="en-US" altLang="zh-CN" sz="1800" b="0"/>
              <a:t>"</a:t>
            </a:r>
            <a:r>
              <a:rPr lang="zh-CN" altLang="en-US" sz="1800" b="0"/>
              <a:t>之间使用</a:t>
            </a:r>
            <a:r>
              <a:rPr lang="en-US" altLang="zh-CN" sz="1800" b="0"/>
              <a:t>&amp;</a:t>
            </a:r>
            <a:r>
              <a:rPr lang="zh-CN" altLang="en-US" sz="1800" b="0"/>
              <a:t>隔开。		</a:t>
            </a:r>
            <a:endParaRPr lang="en-US" altLang="zh-CN" sz="1800" b="0"/>
          </a:p>
          <a:p>
            <a:pPr lvl="1" indent="0"/>
            <a:r>
              <a:rPr lang="en-US" altLang="zh-CN" sz="1800" b="0"/>
              <a:t>2. multipart/form-data		</a:t>
            </a:r>
          </a:p>
          <a:p>
            <a:pPr lvl="1" indent="0">
              <a:buNone/>
            </a:pPr>
            <a:r>
              <a:rPr lang="en-US" altLang="zh-CN" sz="1800" b="0"/>
              <a:t>	</a:t>
            </a:r>
            <a:r>
              <a:rPr lang="zh-CN" altLang="en-US" sz="1800" b="0"/>
              <a:t>不对字符编码。在使用包含</a:t>
            </a:r>
            <a:r>
              <a:rPr lang="en-US" altLang="zh-CN" sz="1800" b="0"/>
              <a:t>【</a:t>
            </a:r>
            <a:r>
              <a:rPr lang="zh-CN" altLang="en-US" sz="1800" b="0"/>
              <a:t>文件上传控件</a:t>
            </a:r>
            <a:r>
              <a:rPr lang="en-US" altLang="zh-CN" sz="1800" b="0"/>
              <a:t>】</a:t>
            </a:r>
            <a:r>
              <a:rPr lang="zh-CN" altLang="en-US" sz="1800" b="0"/>
              <a:t>的表单时，必须使用该值。数据分成多个部分，每个部分代表一个结构良好的控件，作为文档数据流的一部分，每一个部分都按照它们在文档数据流中出现的顺序依次发送到服务器端，并且，每一部分的边界不会出现在数据中。每一部分有一个</a:t>
            </a:r>
            <a:r>
              <a:rPr lang="en-US" altLang="zh-CN" sz="1800" b="0"/>
              <a:t>content-desposition</a:t>
            </a:r>
            <a:r>
              <a:rPr lang="zh-CN" altLang="en-US" sz="1800" b="0"/>
              <a:t>标题头，它的值的格式是：	</a:t>
            </a:r>
            <a:r>
              <a:rPr lang="en-US" altLang="zh-CN" sz="1800" b="0"/>
              <a:t>Content-Disposition:form-data;name="myControl"		</a:t>
            </a:r>
          </a:p>
          <a:p>
            <a:pPr lvl="1" indent="0"/>
            <a:r>
              <a:rPr lang="en-US" altLang="zh-CN" sz="1800" b="0"/>
              <a:t>3. text/plain				</a:t>
            </a:r>
          </a:p>
          <a:p>
            <a:pPr lvl="1" indent="0">
              <a:buNone/>
            </a:pPr>
            <a:r>
              <a:rPr lang="en-US" altLang="zh-CN" sz="1800" b="0"/>
              <a:t>	</a:t>
            </a:r>
            <a:r>
              <a:rPr lang="zh-CN" altLang="en-US" sz="1800" b="0"/>
              <a:t>空格转换为 </a:t>
            </a:r>
            <a:r>
              <a:rPr lang="en-US" altLang="zh-CN" sz="1800" b="0"/>
              <a:t>"+" </a:t>
            </a:r>
            <a:r>
              <a:rPr lang="zh-CN" altLang="en-US" sz="1800" b="0"/>
              <a:t>加号，但不对特殊字符编码。</a:t>
            </a:r>
            <a:endParaRPr lang="en-US" altLang="zh-CN" b="0"/>
          </a:p>
          <a:p>
            <a:pPr>
              <a:lnSpc>
                <a:spcPts val="2400"/>
              </a:lnSpc>
              <a:buNone/>
            </a:pPr>
            <a:endParaRPr lang="zh-CN" altLang="en-US" b="0"/>
          </a:p>
          <a:p>
            <a:pPr>
              <a:buNone/>
            </a:pPr>
            <a:endParaRPr lang="zh-CN" altLang="en-US"/>
          </a:p>
          <a:p>
            <a:pPr>
              <a:buNone/>
            </a:pPr>
            <a:endParaRPr lang="zh-CN" altLang="en-US"/>
          </a:p>
          <a:p>
            <a:pPr>
              <a:buNone/>
            </a:pPr>
            <a:endParaRPr lang="zh-CN" altLang="en-US"/>
          </a:p>
          <a:p>
            <a:pPr lvl="1" indent="0"/>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p:cNvSpPr>
          <p:nvPr>
            <p:ph type="title"/>
          </p:nvPr>
        </p:nvSpPr>
        <p:spPr/>
        <p:txBody>
          <a:bodyPr vert="horz" wrap="square" lIns="90333" tIns="44376" rIns="90333" bIns="44376" anchor="b"/>
          <a:lstStyle/>
          <a:p>
            <a:r>
              <a:rPr lang="zh-CN" altLang="en-US"/>
              <a:t>表单简介</a:t>
            </a:r>
          </a:p>
        </p:txBody>
      </p:sp>
      <p:sp>
        <p:nvSpPr>
          <p:cNvPr id="44034" name="Rectangle 3"/>
          <p:cNvSpPr>
            <a:spLocks noGrp="1"/>
          </p:cNvSpPr>
          <p:nvPr>
            <p:ph idx="1"/>
          </p:nvPr>
        </p:nvSpPr>
        <p:spPr/>
        <p:txBody>
          <a:bodyPr vert="horz" wrap="square" lIns="90050" tIns="45024" rIns="90050" bIns="45024" anchor="t"/>
          <a:lstStyle/>
          <a:p>
            <a:r>
              <a:rPr lang="zh-CN" altLang="en-US"/>
              <a:t> </a:t>
            </a:r>
            <a:r>
              <a:rPr lang="en-US" altLang="zh-CN"/>
              <a:t>Input</a:t>
            </a:r>
            <a:r>
              <a:rPr lang="zh-CN" altLang="en-US"/>
              <a:t>表单组件</a:t>
            </a:r>
            <a:endParaRPr lang="en-US" altLang="zh-CN" sz="1800" b="0"/>
          </a:p>
          <a:p>
            <a:pPr lvl="1" indent="0">
              <a:buNone/>
            </a:pPr>
            <a:r>
              <a:rPr lang="en-US" altLang="zh-CN" sz="1800" b="0"/>
              <a:t>Input</a:t>
            </a:r>
            <a:r>
              <a:rPr lang="zh-CN" altLang="en-US" sz="1800" b="0"/>
              <a:t>组件用于接受来自用户的数据，其可用属性如下</a:t>
            </a:r>
            <a:endParaRPr lang="en-US" altLang="zh-CN" sz="1800" b="0"/>
          </a:p>
          <a:p>
            <a:pPr lvl="1" indent="0">
              <a:buClr>
                <a:schemeClr val="tx2"/>
              </a:buClr>
              <a:buFont typeface="Wingdings" panose="05000000000000000000" pitchFamily="2" charset="2"/>
              <a:buChar char="n"/>
            </a:pPr>
            <a:r>
              <a:rPr lang="en-US" altLang="zh-CN" sz="1800" b="0"/>
              <a:t>type</a:t>
            </a:r>
            <a:r>
              <a:rPr lang="zh-CN" altLang="en-US" sz="1800" b="0"/>
              <a:t> 用于设定组件类型</a:t>
            </a:r>
            <a:r>
              <a:rPr lang="en-US" altLang="zh-CN" sz="1800" b="0"/>
              <a:t>	</a:t>
            </a:r>
          </a:p>
          <a:p>
            <a:pPr lvl="1" indent="0">
              <a:spcBef>
                <a:spcPts val="200"/>
              </a:spcBef>
              <a:spcAft>
                <a:spcPts val="200"/>
              </a:spcAft>
            </a:pPr>
            <a:r>
              <a:rPr lang="en-US" altLang="zh-CN" sz="1600" b="0"/>
              <a:t>text	</a:t>
            </a:r>
            <a:r>
              <a:rPr lang="zh-CN" altLang="en-US" sz="1600" b="0"/>
              <a:t>单行文本框						</a:t>
            </a:r>
            <a:endParaRPr lang="en-US" altLang="zh-CN" sz="1600" b="0"/>
          </a:p>
          <a:p>
            <a:pPr lvl="1" indent="0">
              <a:spcBef>
                <a:spcPts val="200"/>
              </a:spcBef>
              <a:spcAft>
                <a:spcPts val="200"/>
              </a:spcAft>
            </a:pPr>
            <a:r>
              <a:rPr lang="en-US" altLang="zh-CN" sz="1600" b="0"/>
              <a:t>password	</a:t>
            </a:r>
            <a:r>
              <a:rPr lang="zh-CN" altLang="en-US" sz="1600" b="0"/>
              <a:t>密码框，输入的内容将会被遮挡。			</a:t>
            </a:r>
            <a:endParaRPr lang="en-US" altLang="zh-CN" sz="1600" b="0"/>
          </a:p>
          <a:p>
            <a:pPr lvl="1" indent="0">
              <a:spcBef>
                <a:spcPts val="200"/>
              </a:spcBef>
              <a:spcAft>
                <a:spcPts val="200"/>
              </a:spcAft>
            </a:pPr>
            <a:r>
              <a:rPr lang="en-US" altLang="zh-CN" sz="1600" b="0"/>
              <a:t>checkbox	</a:t>
            </a:r>
            <a:r>
              <a:rPr lang="zh-CN" altLang="en-US" sz="1600" b="0"/>
              <a:t>复选框，必须使用</a:t>
            </a:r>
            <a:r>
              <a:rPr lang="en-US" altLang="zh-CN" sz="1600" b="0"/>
              <a:t>value</a:t>
            </a:r>
            <a:r>
              <a:rPr lang="zh-CN" altLang="en-US" sz="1600" b="0"/>
              <a:t>属性来描述该组件所提交的值，使用</a:t>
            </a:r>
            <a:r>
              <a:rPr lang="en-US" altLang="zh-CN" sz="1600" b="0"/>
              <a:t>checked</a:t>
            </a:r>
            <a:r>
              <a:rPr lang="zh-CN" altLang="en-US" sz="1600" b="0"/>
              <a:t>属性默认选中。			</a:t>
            </a:r>
            <a:endParaRPr lang="en-US" altLang="zh-CN" sz="1600" b="0"/>
          </a:p>
          <a:p>
            <a:pPr lvl="1" indent="0">
              <a:spcBef>
                <a:spcPts val="200"/>
              </a:spcBef>
              <a:spcAft>
                <a:spcPts val="200"/>
              </a:spcAft>
            </a:pPr>
            <a:r>
              <a:rPr lang="en-US" altLang="zh-CN" sz="1600" b="0"/>
              <a:t>radio	</a:t>
            </a:r>
            <a:r>
              <a:rPr lang="zh-CN" altLang="en-US" sz="1600" b="0"/>
              <a:t>单选按钮，必须使用</a:t>
            </a:r>
            <a:r>
              <a:rPr lang="en-US" altLang="zh-CN" sz="1600" b="0"/>
              <a:t>value</a:t>
            </a:r>
            <a:r>
              <a:rPr lang="zh-CN" altLang="en-US" sz="1600" b="0"/>
              <a:t>属性来描述该组件所提交的值，使用</a:t>
            </a:r>
            <a:r>
              <a:rPr lang="en-US" altLang="zh-CN" sz="1600" b="0"/>
              <a:t>checked</a:t>
            </a:r>
            <a:r>
              <a:rPr lang="zh-CN" altLang="en-US" sz="1600" b="0"/>
              <a:t>属性默认选中。一个单选按钮组中所有组件都应该具有相同的</a:t>
            </a:r>
            <a:r>
              <a:rPr lang="en-US" altLang="zh-CN" sz="1600" b="0"/>
              <a:t>name</a:t>
            </a:r>
            <a:r>
              <a:rPr lang="zh-CN" altLang="en-US" sz="1600" b="0"/>
              <a:t>值，这样，每次只能选中按钮组中的某一个组件			</a:t>
            </a:r>
            <a:endParaRPr lang="en-US" altLang="zh-CN" sz="1600" b="0"/>
          </a:p>
          <a:p>
            <a:pPr lvl="1" indent="0">
              <a:spcBef>
                <a:spcPts val="200"/>
              </a:spcBef>
              <a:spcAft>
                <a:spcPts val="200"/>
              </a:spcAft>
            </a:pPr>
            <a:r>
              <a:rPr lang="en-US" altLang="zh-CN" sz="1600" b="0"/>
              <a:t>submit	</a:t>
            </a:r>
            <a:r>
              <a:rPr lang="zh-CN" altLang="en-US" sz="1600" b="0"/>
              <a:t>提交按钮			</a:t>
            </a:r>
            <a:endParaRPr lang="en-US" altLang="zh-CN" sz="1600" b="0"/>
          </a:p>
          <a:p>
            <a:pPr lvl="1" indent="0">
              <a:spcBef>
                <a:spcPts val="200"/>
              </a:spcBef>
              <a:spcAft>
                <a:spcPts val="200"/>
              </a:spcAft>
            </a:pPr>
            <a:r>
              <a:rPr lang="en-US" altLang="zh-CN" sz="1600" b="0"/>
              <a:t>reset	</a:t>
            </a:r>
            <a:r>
              <a:rPr lang="zh-CN" altLang="en-US" sz="1600" b="0"/>
              <a:t>重置按钮			</a:t>
            </a:r>
            <a:endParaRPr lang="en-US" altLang="zh-CN" sz="1600" b="0"/>
          </a:p>
          <a:p>
            <a:pPr lvl="1" indent="0">
              <a:spcBef>
                <a:spcPts val="200"/>
              </a:spcBef>
              <a:spcAft>
                <a:spcPts val="200"/>
              </a:spcAft>
            </a:pPr>
            <a:r>
              <a:rPr lang="en-US" altLang="zh-CN" sz="1600" b="0"/>
              <a:t>file	</a:t>
            </a:r>
            <a:r>
              <a:rPr lang="zh-CN" altLang="en-US" sz="1600" b="0"/>
              <a:t>文件按钮，该组件用于选中文件系统中的某个文件</a:t>
            </a:r>
            <a:endParaRPr lang="en-US" altLang="zh-CN" sz="1600" b="0"/>
          </a:p>
          <a:p>
            <a:pPr lvl="1" indent="0">
              <a:spcBef>
                <a:spcPts val="200"/>
              </a:spcBef>
              <a:spcAft>
                <a:spcPts val="200"/>
              </a:spcAft>
            </a:pPr>
            <a:r>
              <a:rPr lang="en-US" altLang="zh-CN" sz="1600" b="0"/>
              <a:t>hidden	</a:t>
            </a:r>
            <a:r>
              <a:rPr lang="zh-CN" altLang="en-US" sz="1600" b="0"/>
              <a:t>隐藏域，该组件不显示在页面中，但是其值会被提交。</a:t>
            </a:r>
            <a:endParaRPr lang="en-US" altLang="zh-CN" sz="1600" b="0"/>
          </a:p>
          <a:p>
            <a:pPr lvl="1" indent="0">
              <a:spcBef>
                <a:spcPts val="200"/>
              </a:spcBef>
              <a:spcAft>
                <a:spcPts val="200"/>
              </a:spcAft>
            </a:pPr>
            <a:r>
              <a:rPr lang="en-US" altLang="zh-CN" sz="1600" b="0"/>
              <a:t>image	</a:t>
            </a:r>
            <a:r>
              <a:rPr lang="zh-CN" altLang="en-US" sz="1600" b="0"/>
              <a:t>图像按钮，必须使用</a:t>
            </a:r>
            <a:r>
              <a:rPr lang="en-US" altLang="zh-CN" sz="1600" b="0"/>
              <a:t>src</a:t>
            </a:r>
            <a:r>
              <a:rPr lang="zh-CN" altLang="en-US" sz="1600" b="0"/>
              <a:t>来加载图片，使用</a:t>
            </a:r>
            <a:r>
              <a:rPr lang="en-US" altLang="zh-CN" sz="1600" b="0"/>
              <a:t>alt</a:t>
            </a:r>
            <a:r>
              <a:rPr lang="zh-CN" altLang="en-US" sz="1600" b="0"/>
              <a:t>来声明替换文本。</a:t>
            </a:r>
            <a:endParaRPr lang="en-US" altLang="zh-CN" sz="1600" b="0"/>
          </a:p>
          <a:p>
            <a:pPr lvl="1" indent="0">
              <a:spcBef>
                <a:spcPts val="200"/>
              </a:spcBef>
              <a:spcAft>
                <a:spcPts val="200"/>
              </a:spcAft>
            </a:pPr>
            <a:r>
              <a:rPr lang="en-US" altLang="zh-CN" sz="1600" b="0"/>
              <a:t>button	</a:t>
            </a:r>
            <a:r>
              <a:rPr lang="zh-CN" altLang="en-US" sz="1600" b="0"/>
              <a:t>普通按钮</a:t>
            </a:r>
            <a:endParaRPr lang="en-US" altLang="zh-CN" sz="1600" b="0"/>
          </a:p>
          <a:p>
            <a:pPr>
              <a:lnSpc>
                <a:spcPts val="2400"/>
              </a:lnSpc>
              <a:buNone/>
            </a:pPr>
            <a:endParaRPr lang="zh-CN" altLang="en-US" sz="1600" b="0"/>
          </a:p>
          <a:p>
            <a:pPr>
              <a:buNone/>
            </a:pPr>
            <a:endParaRPr lang="zh-CN" altLang="en-US"/>
          </a:p>
          <a:p>
            <a:pPr>
              <a:buNone/>
            </a:pPr>
            <a:endParaRPr lang="zh-CN" altLang="en-US"/>
          </a:p>
          <a:p>
            <a:pPr>
              <a:buNone/>
            </a:pPr>
            <a:endParaRPr lang="zh-CN" altLang="en-US"/>
          </a:p>
          <a:p>
            <a:pPr lvl="1" indent="0"/>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p:cNvSpPr>
          <p:nvPr>
            <p:ph type="title"/>
          </p:nvPr>
        </p:nvSpPr>
        <p:spPr/>
        <p:txBody>
          <a:bodyPr vert="horz" wrap="square" lIns="90333" tIns="44376" rIns="90333" bIns="44376" anchor="b"/>
          <a:lstStyle/>
          <a:p>
            <a:r>
              <a:rPr lang="zh-CN" altLang="en-US"/>
              <a:t>表单简介</a:t>
            </a:r>
          </a:p>
        </p:txBody>
      </p:sp>
      <p:sp>
        <p:nvSpPr>
          <p:cNvPr id="45058" name="Rectangle 3"/>
          <p:cNvSpPr>
            <a:spLocks noGrp="1"/>
          </p:cNvSpPr>
          <p:nvPr>
            <p:ph idx="1"/>
          </p:nvPr>
        </p:nvSpPr>
        <p:spPr/>
        <p:txBody>
          <a:bodyPr vert="horz" wrap="square" lIns="90050" tIns="45024" rIns="90050" bIns="45024" anchor="t"/>
          <a:lstStyle/>
          <a:p>
            <a:r>
              <a:rPr lang="zh-CN" altLang="en-US"/>
              <a:t> </a:t>
            </a:r>
            <a:r>
              <a:rPr lang="en-US" altLang="zh-CN"/>
              <a:t>Input</a:t>
            </a:r>
            <a:r>
              <a:rPr lang="zh-CN" altLang="en-US"/>
              <a:t>表单组件</a:t>
            </a:r>
            <a:endParaRPr lang="en-US" altLang="zh-CN" sz="1800" b="0"/>
          </a:p>
          <a:p>
            <a:pPr lvl="1" indent="0">
              <a:buNone/>
            </a:pPr>
            <a:r>
              <a:rPr lang="en-US" altLang="zh-CN" sz="1800" b="0"/>
              <a:t>fieldset</a:t>
            </a:r>
            <a:r>
              <a:rPr lang="zh-CN" altLang="en-US" sz="1800" b="0"/>
              <a:t>组件用于在一个</a:t>
            </a:r>
            <a:r>
              <a:rPr lang="en-US" altLang="zh-CN" sz="1800" b="0"/>
              <a:t>web</a:t>
            </a:r>
            <a:r>
              <a:rPr lang="zh-CN" altLang="en-US" sz="1800" b="0"/>
              <a:t>表单中对多个控件和标签进行分组</a:t>
            </a:r>
            <a:endParaRPr lang="en-US" altLang="zh-CN" sz="1800" b="0"/>
          </a:p>
          <a:p>
            <a:pPr lvl="1" indent="0">
              <a:buClr>
                <a:schemeClr val="tx2"/>
              </a:buClr>
              <a:buFont typeface="Wingdings" panose="05000000000000000000" pitchFamily="2" charset="2"/>
              <a:buChar char="n"/>
            </a:pPr>
            <a:r>
              <a:rPr lang="en-US" altLang="zh-CN" sz="1800" b="0"/>
              <a:t>disabled</a:t>
            </a:r>
            <a:r>
              <a:rPr lang="zh-CN" altLang="en-US" sz="1800" b="0"/>
              <a:t> </a:t>
            </a:r>
            <a:r>
              <a:rPr lang="en-US" altLang="zh-CN" sz="1800" b="0"/>
              <a:t>	</a:t>
            </a:r>
            <a:r>
              <a:rPr lang="zh-CN" altLang="en-US" sz="1800" b="0"/>
              <a:t>禁用</a:t>
            </a:r>
            <a:r>
              <a:rPr lang="en-US" altLang="zh-CN" sz="1800" b="0"/>
              <a:t>filedset</a:t>
            </a:r>
            <a:r>
              <a:rPr lang="zh-CN" altLang="en-US" sz="1800" b="0"/>
              <a:t>元素，该属性会影响的</a:t>
            </a:r>
            <a:r>
              <a:rPr lang="en-US" altLang="zh-CN" sz="1800" b="0"/>
              <a:t>fieldset</a:t>
            </a:r>
            <a:r>
              <a:rPr lang="zh-CN" altLang="en-US" sz="1800" b="0"/>
              <a:t>的子元素</a:t>
            </a:r>
            <a:endParaRPr lang="en-US" altLang="zh-CN" sz="1800" b="0"/>
          </a:p>
          <a:p>
            <a:pPr lvl="1" indent="0">
              <a:buClr>
                <a:schemeClr val="tx2"/>
              </a:buClr>
              <a:buFont typeface="Wingdings" panose="05000000000000000000" pitchFamily="2" charset="2"/>
              <a:buChar char="n"/>
            </a:pPr>
            <a:r>
              <a:rPr lang="en-US" altLang="zh-CN" sz="1800" b="0"/>
              <a:t>name	fieldset</a:t>
            </a:r>
            <a:r>
              <a:rPr lang="zh-CN" altLang="en-US" sz="1800" b="0"/>
              <a:t>元素的名称</a:t>
            </a:r>
            <a:endParaRPr lang="en-US" altLang="zh-CN" sz="1800" b="0"/>
          </a:p>
          <a:p>
            <a:pPr lvl="1" indent="0">
              <a:buClr>
                <a:schemeClr val="tx2"/>
              </a:buClr>
              <a:buNone/>
            </a:pPr>
            <a:r>
              <a:rPr lang="en-US" altLang="zh-CN" sz="1800" b="0"/>
              <a:t>fieldset</a:t>
            </a:r>
            <a:r>
              <a:rPr lang="zh-CN" altLang="en-US" sz="1800" b="0"/>
              <a:t>的标题由</a:t>
            </a:r>
            <a:r>
              <a:rPr lang="en-US" altLang="zh-CN" sz="1800" b="0"/>
              <a:t>&lt;legend&gt;</a:t>
            </a:r>
            <a:r>
              <a:rPr lang="zh-CN" altLang="en-US" sz="1800" b="0"/>
              <a:t>标签提供</a:t>
            </a:r>
            <a:endParaRPr lang="en-US" altLang="zh-CN" sz="1800" b="0"/>
          </a:p>
          <a:p>
            <a:pPr lvl="1" indent="0">
              <a:buClr>
                <a:schemeClr val="tx2"/>
              </a:buClr>
              <a:buFont typeface="Wingdings" panose="05000000000000000000" pitchFamily="2" charset="2"/>
              <a:buChar char="n"/>
            </a:pPr>
            <a:endParaRPr lang="zh-CN" altLang="en-US" sz="1600" b="0"/>
          </a:p>
          <a:p>
            <a:pPr>
              <a:buNone/>
            </a:pPr>
            <a:endParaRPr lang="zh-CN" altLang="en-US"/>
          </a:p>
          <a:p>
            <a:pPr>
              <a:buNone/>
            </a:pPr>
            <a:endParaRPr lang="zh-CN" altLang="en-US"/>
          </a:p>
          <a:p>
            <a:pPr>
              <a:buNone/>
            </a:pPr>
            <a:endParaRPr lang="zh-CN" altLang="en-US"/>
          </a:p>
          <a:p>
            <a:pPr lvl="1" indent="0">
              <a:buFont typeface="Wingdings" panose="05000000000000000000" pitchFamily="2" charset="2"/>
              <a:buChar char="•"/>
            </a:pPr>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pic>
        <p:nvPicPr>
          <p:cNvPr id="45059" name="图片 1"/>
          <p:cNvPicPr>
            <a:picLocks noChangeAspect="1"/>
          </p:cNvPicPr>
          <p:nvPr/>
        </p:nvPicPr>
        <p:blipFill>
          <a:blip r:embed="rId2" cstate="print"/>
          <a:stretch>
            <a:fillRect/>
          </a:stretch>
        </p:blipFill>
        <p:spPr>
          <a:xfrm>
            <a:off x="533400" y="2819400"/>
            <a:ext cx="7472363" cy="2409825"/>
          </a:xfrm>
          <a:prstGeom prst="rect">
            <a:avLst/>
          </a:prstGeom>
          <a:noFill/>
          <a:ln w="9525">
            <a:noFill/>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type="title"/>
          </p:nvPr>
        </p:nvSpPr>
        <p:spPr/>
        <p:txBody>
          <a:bodyPr vert="horz" wrap="square" lIns="90333" tIns="44376" rIns="90333" bIns="44376" anchor="b"/>
          <a:lstStyle/>
          <a:p>
            <a:r>
              <a:rPr lang="zh-CN" altLang="en-US"/>
              <a:t>表单简介</a:t>
            </a:r>
          </a:p>
        </p:txBody>
      </p:sp>
      <p:sp>
        <p:nvSpPr>
          <p:cNvPr id="46082" name="Rectangle 3"/>
          <p:cNvSpPr>
            <a:spLocks noGrp="1"/>
          </p:cNvSpPr>
          <p:nvPr>
            <p:ph idx="1"/>
          </p:nvPr>
        </p:nvSpPr>
        <p:spPr/>
        <p:txBody>
          <a:bodyPr vert="horz" wrap="square" lIns="90050" tIns="45024" rIns="90050" bIns="45024" anchor="t"/>
          <a:lstStyle/>
          <a:p>
            <a:r>
              <a:rPr lang="zh-CN" altLang="en-US"/>
              <a:t> </a:t>
            </a:r>
            <a:r>
              <a:rPr lang="en-US" altLang="zh-CN"/>
              <a:t>Input</a:t>
            </a:r>
            <a:r>
              <a:rPr lang="zh-CN" altLang="en-US"/>
              <a:t>表单组件</a:t>
            </a:r>
            <a:endParaRPr lang="en-US" altLang="zh-CN" sz="1800" b="0"/>
          </a:p>
          <a:p>
            <a:pPr lvl="1" indent="0">
              <a:buNone/>
            </a:pPr>
            <a:r>
              <a:rPr lang="en-US" altLang="zh-CN" sz="1800" b="0"/>
              <a:t>Input</a:t>
            </a:r>
            <a:r>
              <a:rPr lang="zh-CN" altLang="en-US" sz="1800" b="0"/>
              <a:t>组件用于接受来自用户的数据，其可用属性如下</a:t>
            </a:r>
            <a:endParaRPr lang="en-US" altLang="zh-CN" sz="1800" b="0"/>
          </a:p>
          <a:p>
            <a:pPr lvl="1" indent="0">
              <a:buClr>
                <a:schemeClr val="tx2"/>
              </a:buClr>
              <a:buFont typeface="Wingdings" panose="05000000000000000000" pitchFamily="2" charset="2"/>
              <a:buChar char="n"/>
            </a:pPr>
            <a:r>
              <a:rPr lang="en-US" altLang="zh-CN" sz="1800" b="0"/>
              <a:t>name</a:t>
            </a:r>
            <a:r>
              <a:rPr lang="zh-CN" altLang="en-US" sz="1800" b="0"/>
              <a:t> </a:t>
            </a:r>
            <a:r>
              <a:rPr lang="en-US" altLang="zh-CN" sz="1800" b="0"/>
              <a:t>	</a:t>
            </a:r>
            <a:r>
              <a:rPr lang="zh-CN" altLang="en-US" sz="1800" b="0"/>
              <a:t>用于设定组件类型</a:t>
            </a:r>
            <a:r>
              <a:rPr lang="en-US" altLang="zh-CN" sz="1800" b="0"/>
              <a:t>	</a:t>
            </a:r>
          </a:p>
          <a:p>
            <a:pPr lvl="1" indent="0">
              <a:buClr>
                <a:schemeClr val="tx2"/>
              </a:buClr>
              <a:buFont typeface="Wingdings" panose="05000000000000000000" pitchFamily="2" charset="2"/>
              <a:buChar char="n"/>
            </a:pPr>
            <a:r>
              <a:rPr lang="en-US" altLang="zh-CN" b="0"/>
              <a:t>value	</a:t>
            </a:r>
            <a:r>
              <a:rPr lang="zh-CN" altLang="en-US" sz="1800" b="0"/>
              <a:t>用于设定初始化，可选。		</a:t>
            </a:r>
            <a:endParaRPr lang="en-US" altLang="zh-CN" sz="1800" b="0"/>
          </a:p>
          <a:p>
            <a:pPr lvl="1" indent="0">
              <a:buClr>
                <a:schemeClr val="tx2"/>
              </a:buClr>
              <a:buFont typeface="Wingdings" panose="05000000000000000000" pitchFamily="2" charset="2"/>
              <a:buChar char="n"/>
            </a:pPr>
            <a:r>
              <a:rPr lang="en-US" altLang="zh-CN" sz="1800" b="0"/>
              <a:t>checked	</a:t>
            </a:r>
            <a:r>
              <a:rPr lang="zh-CN" altLang="en-US" sz="1800" b="0"/>
              <a:t>单选框，复选框默认选中属性		</a:t>
            </a:r>
            <a:endParaRPr lang="en-US" altLang="zh-CN" sz="1800" b="0"/>
          </a:p>
          <a:p>
            <a:pPr lvl="1" indent="0">
              <a:buClr>
                <a:schemeClr val="tx2"/>
              </a:buClr>
              <a:buFont typeface="Wingdings" panose="05000000000000000000" pitchFamily="2" charset="2"/>
              <a:buChar char="n"/>
            </a:pPr>
            <a:r>
              <a:rPr lang="en-US" altLang="zh-CN" sz="1800" b="0"/>
              <a:t>disabled	</a:t>
            </a:r>
            <a:r>
              <a:rPr lang="zh-CN" altLang="en-US" sz="1800" b="0"/>
              <a:t>表示禁用组件，禁用组件的值也不能被提交	</a:t>
            </a:r>
            <a:endParaRPr lang="en-US" altLang="zh-CN" sz="1800" b="0"/>
          </a:p>
          <a:p>
            <a:pPr lvl="1" indent="0">
              <a:buClr>
                <a:schemeClr val="tx2"/>
              </a:buClr>
              <a:buFont typeface="Wingdings" panose="05000000000000000000" pitchFamily="2" charset="2"/>
              <a:buChar char="n"/>
            </a:pPr>
            <a:r>
              <a:rPr lang="en-US" altLang="zh-CN" sz="1800" b="0"/>
              <a:t>size	</a:t>
            </a:r>
            <a:r>
              <a:rPr lang="zh-CN" altLang="en-US" sz="1800" b="0"/>
              <a:t>当前控件的初始宽度，这个宽度以像素为单位。除非控件类型是</a:t>
            </a:r>
            <a:r>
              <a:rPr lang="en-US" altLang="zh-CN" sz="1800" b="0"/>
              <a:t>text,</a:t>
            </a:r>
            <a:r>
              <a:rPr lang="zh-CN" altLang="en-US" sz="1800" b="0"/>
              <a:t> </a:t>
            </a:r>
            <a:r>
              <a:rPr lang="en-US" altLang="zh-CN" sz="1800" b="0"/>
              <a:t>password</a:t>
            </a:r>
            <a:r>
              <a:rPr lang="zh-CN" altLang="en-US" sz="1800" b="0"/>
              <a:t>，这时宽度是整数值，表示字符的数目，默认为</a:t>
            </a:r>
            <a:r>
              <a:rPr lang="en-US" altLang="zh-CN" sz="1800" b="0"/>
              <a:t>20	</a:t>
            </a:r>
          </a:p>
          <a:p>
            <a:pPr lvl="1" indent="0">
              <a:buClr>
                <a:schemeClr val="tx2"/>
              </a:buClr>
              <a:buFont typeface="Wingdings" panose="05000000000000000000" pitchFamily="2" charset="2"/>
              <a:buChar char="n"/>
            </a:pPr>
            <a:r>
              <a:rPr lang="en-US" altLang="zh-CN" sz="1800" b="0"/>
              <a:t>maxlength</a:t>
            </a:r>
            <a:r>
              <a:rPr lang="zh-CN" altLang="en-US" sz="1800" b="0"/>
              <a:t> 指定可以输入的字符的最大值。适用于控件类型为</a:t>
            </a:r>
            <a:r>
              <a:rPr lang="en-US" altLang="zh-CN" sz="1800" b="0"/>
              <a:t>text,password</a:t>
            </a:r>
            <a:r>
              <a:rPr lang="zh-CN" altLang="en-US" sz="1800" b="0"/>
              <a:t>。</a:t>
            </a:r>
          </a:p>
          <a:p>
            <a:pPr>
              <a:buNone/>
            </a:pPr>
            <a:endParaRPr lang="zh-CN" altLang="en-US"/>
          </a:p>
          <a:p>
            <a:pPr>
              <a:buNone/>
            </a:pPr>
            <a:endParaRPr lang="zh-CN" altLang="en-US"/>
          </a:p>
          <a:p>
            <a:pPr lvl="1" indent="0">
              <a:buFont typeface="Wingdings" panose="05000000000000000000" pitchFamily="2" charset="2"/>
              <a:buChar char="•"/>
            </a:pPr>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p:nvPr>
        </p:nvSpPr>
        <p:spPr/>
        <p:txBody>
          <a:bodyPr vert="horz" wrap="square" lIns="90333" tIns="44376" rIns="90333" bIns="44376" anchor="b"/>
          <a:lstStyle/>
          <a:p>
            <a:r>
              <a:rPr lang="zh-CN" altLang="en-US"/>
              <a:t>表单简介</a:t>
            </a:r>
          </a:p>
        </p:txBody>
      </p:sp>
      <p:sp>
        <p:nvSpPr>
          <p:cNvPr id="47106" name="Rectangle 3"/>
          <p:cNvSpPr>
            <a:spLocks noGrp="1"/>
          </p:cNvSpPr>
          <p:nvPr>
            <p:ph idx="1"/>
          </p:nvPr>
        </p:nvSpPr>
        <p:spPr/>
        <p:txBody>
          <a:bodyPr vert="horz" wrap="square" lIns="90050" tIns="45024" rIns="90050" bIns="45024" anchor="t"/>
          <a:lstStyle/>
          <a:p>
            <a:r>
              <a:rPr lang="zh-CN" altLang="en-US"/>
              <a:t> </a:t>
            </a:r>
            <a:r>
              <a:rPr lang="en-US" altLang="zh-CN"/>
              <a:t>button</a:t>
            </a:r>
            <a:r>
              <a:rPr lang="zh-CN" altLang="en-US"/>
              <a:t>表单组件</a:t>
            </a:r>
            <a:endParaRPr lang="en-US" altLang="zh-CN" sz="1800" b="0"/>
          </a:p>
          <a:p>
            <a:pPr lvl="1" indent="0">
              <a:buNone/>
            </a:pPr>
            <a:r>
              <a:rPr lang="en-US" altLang="zh-CN" sz="1800" b="0"/>
              <a:t>Input</a:t>
            </a:r>
            <a:r>
              <a:rPr lang="zh-CN" altLang="en-US" sz="1800" b="0"/>
              <a:t>组件用于接受来自用户的数据，其可用属性如下</a:t>
            </a:r>
            <a:endParaRPr lang="en-US" altLang="zh-CN" sz="1800" b="0"/>
          </a:p>
          <a:p>
            <a:pPr lvl="1" indent="0">
              <a:buNone/>
            </a:pPr>
            <a:r>
              <a:rPr lang="zh-CN" altLang="en-US" sz="1800" b="0"/>
              <a:t>按钮控件		</a:t>
            </a:r>
            <a:endParaRPr lang="en-US" altLang="zh-CN" sz="1800" b="0"/>
          </a:p>
          <a:p>
            <a:pPr lvl="1" indent="0">
              <a:buClr>
                <a:schemeClr val="tx2"/>
              </a:buClr>
              <a:buFont typeface="Wingdings" panose="05000000000000000000" pitchFamily="2" charset="2"/>
              <a:buChar char="n"/>
            </a:pPr>
            <a:r>
              <a:rPr lang="en-US" altLang="zh-CN" sz="1800" b="0"/>
              <a:t>type</a:t>
            </a:r>
            <a:r>
              <a:rPr lang="zh-CN" altLang="en-US" sz="1800" b="0"/>
              <a:t> </a:t>
            </a:r>
            <a:r>
              <a:rPr lang="en-US" altLang="zh-CN" sz="1800" b="0"/>
              <a:t>	</a:t>
            </a:r>
            <a:r>
              <a:rPr lang="zh-CN" altLang="en-US" sz="1800" b="0"/>
              <a:t>指定控件类型			</a:t>
            </a:r>
            <a:endParaRPr lang="en-US" altLang="zh-CN" sz="1800" b="0"/>
          </a:p>
          <a:p>
            <a:pPr lvl="2" indent="0">
              <a:buClr>
                <a:schemeClr val="tx2"/>
              </a:buClr>
              <a:buNone/>
            </a:pPr>
            <a:r>
              <a:rPr lang="en-US" altLang="zh-CN" b="0"/>
              <a:t>button</a:t>
            </a:r>
            <a:r>
              <a:rPr lang="zh-CN" altLang="en-US" b="0"/>
              <a:t>，</a:t>
            </a:r>
            <a:r>
              <a:rPr lang="en-US" altLang="zh-CN" b="0"/>
              <a:t>submit</a:t>
            </a:r>
            <a:r>
              <a:rPr lang="zh-CN" altLang="en-US" b="0"/>
              <a:t>，</a:t>
            </a:r>
            <a:r>
              <a:rPr lang="en-US" altLang="zh-CN" b="0"/>
              <a:t>reset</a:t>
            </a:r>
          </a:p>
          <a:p>
            <a:pPr lvl="1" indent="0">
              <a:buClr>
                <a:schemeClr val="tx2"/>
              </a:buClr>
              <a:buFont typeface="Wingdings" panose="05000000000000000000" pitchFamily="2" charset="2"/>
              <a:buChar char="n"/>
            </a:pPr>
            <a:r>
              <a:rPr lang="en-US" altLang="zh-CN" b="0"/>
              <a:t>name	</a:t>
            </a:r>
            <a:r>
              <a:rPr lang="zh-CN" altLang="en-US" sz="1800" b="0"/>
              <a:t>按钮名称。		</a:t>
            </a:r>
            <a:endParaRPr lang="en-US" altLang="zh-CN" sz="1800" b="0"/>
          </a:p>
          <a:p>
            <a:pPr lvl="1" indent="0">
              <a:buClr>
                <a:schemeClr val="tx2"/>
              </a:buClr>
              <a:buFont typeface="Wingdings" panose="05000000000000000000" pitchFamily="2" charset="2"/>
              <a:buChar char="n"/>
            </a:pPr>
            <a:r>
              <a:rPr lang="en-US" altLang="zh-CN" sz="1800" b="0"/>
              <a:t>value	</a:t>
            </a:r>
            <a:r>
              <a:rPr lang="zh-CN" altLang="en-US" sz="1800" b="0"/>
              <a:t>按钮所关联的值，会与</a:t>
            </a:r>
            <a:r>
              <a:rPr lang="en-US" altLang="zh-CN" sz="1800" b="0"/>
              <a:t>name</a:t>
            </a:r>
            <a:r>
              <a:rPr lang="zh-CN" altLang="en-US" sz="1800" b="0"/>
              <a:t>的值一同被提交		</a:t>
            </a:r>
            <a:endParaRPr lang="en-US" altLang="zh-CN" sz="1800" b="0"/>
          </a:p>
          <a:p>
            <a:pPr>
              <a:buNone/>
            </a:pPr>
            <a:endParaRPr lang="zh-CN" altLang="en-US"/>
          </a:p>
          <a:p>
            <a:pPr lvl="1" indent="0">
              <a:buFont typeface="Wingdings" panose="05000000000000000000" pitchFamily="2" charset="2"/>
              <a:buChar char="•"/>
            </a:pPr>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p:nvPr>
        </p:nvSpPr>
        <p:spPr/>
        <p:txBody>
          <a:bodyPr vert="horz" wrap="square" lIns="90333" tIns="44376" rIns="90333" bIns="44376" anchor="b"/>
          <a:lstStyle/>
          <a:p>
            <a:r>
              <a:rPr lang="zh-CN" altLang="en-US"/>
              <a:t>表单简介</a:t>
            </a:r>
          </a:p>
        </p:txBody>
      </p:sp>
      <p:sp>
        <p:nvSpPr>
          <p:cNvPr id="48130" name="Rectangle 3"/>
          <p:cNvSpPr>
            <a:spLocks noGrp="1"/>
          </p:cNvSpPr>
          <p:nvPr>
            <p:ph idx="1"/>
          </p:nvPr>
        </p:nvSpPr>
        <p:spPr/>
        <p:txBody>
          <a:bodyPr vert="horz" wrap="square" lIns="90050" tIns="45024" rIns="90050" bIns="45024" anchor="t"/>
          <a:lstStyle/>
          <a:p>
            <a:r>
              <a:rPr lang="zh-CN" altLang="en-US"/>
              <a:t> </a:t>
            </a:r>
            <a:r>
              <a:rPr lang="en-US" altLang="zh-CN"/>
              <a:t>label</a:t>
            </a:r>
            <a:r>
              <a:rPr lang="zh-CN" altLang="en-US"/>
              <a:t>表单组件</a:t>
            </a:r>
            <a:endParaRPr lang="en-US" altLang="zh-CN" sz="1800" b="0"/>
          </a:p>
          <a:p>
            <a:pPr lvl="1" indent="0">
              <a:buNone/>
            </a:pPr>
            <a:r>
              <a:rPr lang="en-US" altLang="zh-CN" sz="1800" b="0"/>
              <a:t>label</a:t>
            </a:r>
            <a:r>
              <a:rPr lang="zh-CN" altLang="en-US" sz="1800" b="0"/>
              <a:t> 用于表示某一表单组件的标题	</a:t>
            </a:r>
            <a:endParaRPr lang="en-US" altLang="zh-CN" sz="1800" b="0"/>
          </a:p>
          <a:p>
            <a:pPr lvl="1" indent="0">
              <a:buClr>
                <a:schemeClr val="tx2"/>
              </a:buClr>
              <a:buFont typeface="Wingdings" panose="05000000000000000000" pitchFamily="2" charset="2"/>
              <a:buChar char="n"/>
            </a:pPr>
            <a:r>
              <a:rPr lang="en-US" altLang="zh-CN" sz="1800" b="0"/>
              <a:t>for</a:t>
            </a:r>
            <a:r>
              <a:rPr lang="zh-CN" altLang="en-US" sz="1800" b="0"/>
              <a:t> 与为设定标题的表单组件的</a:t>
            </a:r>
            <a:r>
              <a:rPr lang="en-US" altLang="zh-CN" sz="1800" b="0"/>
              <a:t>ID</a:t>
            </a:r>
            <a:r>
              <a:rPr lang="zh-CN" altLang="en-US" sz="1800" b="0"/>
              <a:t>值一致			</a:t>
            </a:r>
            <a:endParaRPr lang="en-US" altLang="zh-CN" sz="1800" b="0"/>
          </a:p>
          <a:p>
            <a:pPr lvl="1" indent="0">
              <a:buClr>
                <a:schemeClr val="tx2"/>
              </a:buClr>
              <a:buFont typeface="Wingdings" panose="05000000000000000000" pitchFamily="2" charset="2"/>
              <a:buChar char="n"/>
            </a:pPr>
            <a:r>
              <a:rPr lang="zh-CN" altLang="en-US" sz="1800" b="0"/>
              <a:t>	</a:t>
            </a:r>
            <a:endParaRPr lang="en-US" altLang="zh-CN" sz="1800" b="0"/>
          </a:p>
          <a:p>
            <a:pPr>
              <a:buNone/>
            </a:pPr>
            <a:endParaRPr lang="zh-CN" altLang="en-US"/>
          </a:p>
          <a:p>
            <a:pPr lvl="1" indent="0">
              <a:buFont typeface="Wingdings" panose="05000000000000000000" pitchFamily="2" charset="2"/>
              <a:buChar char="•"/>
            </a:pPr>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pic>
        <p:nvPicPr>
          <p:cNvPr id="48131" name="图片 1"/>
          <p:cNvPicPr>
            <a:picLocks noChangeAspect="1"/>
          </p:cNvPicPr>
          <p:nvPr/>
        </p:nvPicPr>
        <p:blipFill>
          <a:blip r:embed="rId2" cstate="print"/>
          <a:stretch>
            <a:fillRect/>
          </a:stretch>
        </p:blipFill>
        <p:spPr>
          <a:xfrm>
            <a:off x="469900" y="2001838"/>
            <a:ext cx="6038850" cy="2133600"/>
          </a:xfrm>
          <a:prstGeom prst="rect">
            <a:avLst/>
          </a:prstGeom>
          <a:noFill/>
          <a:ln w="9525">
            <a:noFill/>
          </a:ln>
        </p:spPr>
      </p:pic>
      <p:pic>
        <p:nvPicPr>
          <p:cNvPr id="48132" name="图片 2"/>
          <p:cNvPicPr>
            <a:picLocks noChangeAspect="1"/>
          </p:cNvPicPr>
          <p:nvPr/>
        </p:nvPicPr>
        <p:blipFill>
          <a:blip r:embed="rId3" cstate="print"/>
          <a:stretch>
            <a:fillRect/>
          </a:stretch>
        </p:blipFill>
        <p:spPr>
          <a:xfrm>
            <a:off x="457200" y="4170363"/>
            <a:ext cx="6038850" cy="2066925"/>
          </a:xfrm>
          <a:prstGeom prst="rect">
            <a:avLst/>
          </a:prstGeom>
          <a:noFill/>
          <a:ln w="9525">
            <a:noFill/>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p:cNvSpPr>
          <p:nvPr>
            <p:ph type="title"/>
          </p:nvPr>
        </p:nvSpPr>
        <p:spPr/>
        <p:txBody>
          <a:bodyPr vert="horz" wrap="square" lIns="90333" tIns="44376" rIns="90333" bIns="44376" anchor="b"/>
          <a:lstStyle/>
          <a:p>
            <a:r>
              <a:rPr lang="zh-CN" altLang="en-US"/>
              <a:t>表单简介</a:t>
            </a:r>
          </a:p>
        </p:txBody>
      </p:sp>
      <p:sp>
        <p:nvSpPr>
          <p:cNvPr id="49154" name="Rectangle 3"/>
          <p:cNvSpPr>
            <a:spLocks noGrp="1"/>
          </p:cNvSpPr>
          <p:nvPr>
            <p:ph idx="1"/>
          </p:nvPr>
        </p:nvSpPr>
        <p:spPr/>
        <p:txBody>
          <a:bodyPr vert="horz" wrap="square" lIns="90050" tIns="45024" rIns="90050" bIns="45024" anchor="t"/>
          <a:lstStyle/>
          <a:p>
            <a:r>
              <a:rPr lang="zh-CN" altLang="en-US"/>
              <a:t> </a:t>
            </a:r>
            <a:r>
              <a:rPr lang="en-US" altLang="zh-CN"/>
              <a:t>select</a:t>
            </a:r>
            <a:r>
              <a:rPr lang="zh-CN" altLang="en-US"/>
              <a:t>表单组件</a:t>
            </a:r>
            <a:endParaRPr lang="en-US" altLang="zh-CN" sz="1800" b="0"/>
          </a:p>
          <a:p>
            <a:pPr lvl="1" indent="0">
              <a:buNone/>
            </a:pPr>
            <a:r>
              <a:rPr lang="en-US" altLang="zh-CN" sz="1800" b="0"/>
              <a:t>select</a:t>
            </a:r>
            <a:r>
              <a:rPr lang="zh-CN" altLang="en-US" sz="1800" b="0"/>
              <a:t>用于表示下拉列表或列表，其可用属性如下	</a:t>
            </a:r>
            <a:endParaRPr lang="en-US" altLang="zh-CN" sz="1800" b="0"/>
          </a:p>
          <a:p>
            <a:pPr lvl="1" indent="0">
              <a:buClr>
                <a:schemeClr val="tx2"/>
              </a:buClr>
              <a:buFont typeface="Wingdings" panose="05000000000000000000" pitchFamily="2" charset="2"/>
              <a:buChar char="n"/>
            </a:pPr>
            <a:r>
              <a:rPr lang="en-US" altLang="zh-CN" sz="1800" b="0"/>
              <a:t>multiple 	</a:t>
            </a:r>
            <a:r>
              <a:rPr lang="zh-CN" altLang="en-US" sz="1800" b="0"/>
              <a:t>指定控件类型</a:t>
            </a:r>
            <a:endParaRPr lang="en-US" altLang="zh-CN" sz="1800" b="0"/>
          </a:p>
          <a:p>
            <a:pPr lvl="1" indent="0">
              <a:buClr>
                <a:schemeClr val="tx2"/>
              </a:buClr>
              <a:buNone/>
            </a:pPr>
            <a:r>
              <a:rPr lang="en-US" altLang="zh-CN" sz="1800" b="0"/>
              <a:t>	</a:t>
            </a:r>
            <a:r>
              <a:rPr lang="zh-CN" altLang="en-US" sz="1800" b="0"/>
              <a:t>布尔类型的值，表示是否允许多选，如果</a:t>
            </a:r>
            <a:r>
              <a:rPr lang="en-US" altLang="zh-CN" sz="1800" b="0"/>
              <a:t>select</a:t>
            </a:r>
            <a:r>
              <a:rPr lang="zh-CN" altLang="en-US" sz="1800" b="0"/>
              <a:t>元素不包含属性</a:t>
            </a:r>
            <a:r>
              <a:rPr lang="en-US" altLang="zh-CN" sz="1800" b="0"/>
              <a:t>size</a:t>
            </a:r>
            <a:r>
              <a:rPr lang="zh-CN" altLang="en-US" sz="1800" b="0"/>
              <a:t>和属性</a:t>
            </a:r>
            <a:r>
              <a:rPr lang="en-US" altLang="zh-CN" sz="1800" b="0"/>
              <a:t>multiple</a:t>
            </a:r>
            <a:r>
              <a:rPr lang="zh-CN" altLang="en-US" sz="1800" b="0"/>
              <a:t>时，表单类型显示为菜单（组合框），如果使用了属性</a:t>
            </a:r>
            <a:r>
              <a:rPr lang="en-US" altLang="zh-CN" sz="1800" b="0"/>
              <a:t>size</a:t>
            </a:r>
            <a:r>
              <a:rPr lang="zh-CN" altLang="en-US" sz="1800" b="0"/>
              <a:t>和属性</a:t>
            </a:r>
            <a:r>
              <a:rPr lang="en-US" altLang="zh-CN" sz="1800" b="0"/>
              <a:t>multiple</a:t>
            </a:r>
            <a:r>
              <a:rPr lang="zh-CN" altLang="en-US" sz="1800" b="0"/>
              <a:t>中的任意一个，则表单类型显示为列表框。 			</a:t>
            </a:r>
            <a:endParaRPr lang="en-US" altLang="zh-CN" sz="1800" b="0"/>
          </a:p>
          <a:p>
            <a:pPr lvl="1" indent="0">
              <a:buClr>
                <a:schemeClr val="tx2"/>
              </a:buClr>
              <a:buFont typeface="Wingdings" panose="05000000000000000000" pitchFamily="2" charset="2"/>
              <a:buChar char="n"/>
            </a:pPr>
            <a:r>
              <a:rPr lang="en-US" altLang="zh-CN" sz="1800" b="0"/>
              <a:t>size</a:t>
            </a:r>
            <a:r>
              <a:rPr lang="en-US" altLang="zh-CN" b="0"/>
              <a:t> 	</a:t>
            </a:r>
            <a:r>
              <a:rPr lang="zh-CN" altLang="en-US" sz="1800" b="0"/>
              <a:t>显示的行数</a:t>
            </a:r>
            <a:endParaRPr lang="en-US" altLang="zh-CN" sz="1800" b="0"/>
          </a:p>
          <a:p>
            <a:pPr lvl="1" indent="0">
              <a:buClr>
                <a:schemeClr val="tx2"/>
              </a:buClr>
              <a:buNone/>
            </a:pPr>
            <a:r>
              <a:rPr lang="en-US" altLang="zh-CN" b="0"/>
              <a:t>	</a:t>
            </a:r>
            <a:r>
              <a:rPr lang="zh-CN" altLang="en-US" sz="1800" b="0"/>
              <a:t>当要表示一个可以滚动的列表时候，</a:t>
            </a:r>
            <a:r>
              <a:rPr lang="en-US" altLang="zh-CN" sz="1800" b="0"/>
              <a:t>size</a:t>
            </a:r>
            <a:r>
              <a:rPr lang="zh-CN" altLang="en-US" sz="1800" b="0"/>
              <a:t>表示同时展示的行数。默认值为</a:t>
            </a:r>
            <a:r>
              <a:rPr lang="en-US" altLang="zh-CN" sz="1800" b="0"/>
              <a:t>0</a:t>
            </a:r>
            <a:r>
              <a:rPr lang="zh-CN" altLang="en-US" sz="1800" b="0"/>
              <a:t>。表示非列表显示</a:t>
            </a:r>
            <a:endParaRPr lang="en-US" altLang="zh-CN" sz="1800" b="0"/>
          </a:p>
          <a:p>
            <a:pPr lvl="1" indent="0">
              <a:buClr>
                <a:schemeClr val="tx2"/>
              </a:buClr>
              <a:buFont typeface="Wingdings" panose="05000000000000000000" pitchFamily="2" charset="2"/>
              <a:buChar char="n"/>
            </a:pPr>
            <a:r>
              <a:rPr lang="en-US" altLang="zh-CN" sz="1800" b="0"/>
              <a:t>disabled	</a:t>
            </a:r>
            <a:r>
              <a:rPr lang="zh-CN" altLang="en-US" sz="1800" b="0"/>
              <a:t>表示禁用组件，禁用组件的值也不能被提交</a:t>
            </a:r>
            <a:r>
              <a:rPr lang="zh-CN" altLang="en-US" sz="1400" b="0"/>
              <a:t>	</a:t>
            </a:r>
            <a:endParaRPr lang="en-US" altLang="zh-CN" sz="1400" b="0"/>
          </a:p>
          <a:p>
            <a:pPr lvl="1" indent="0">
              <a:buClr>
                <a:schemeClr val="tx2"/>
              </a:buClr>
              <a:buFont typeface="Wingdings" panose="05000000000000000000" pitchFamily="2" charset="2"/>
              <a:buChar char="n"/>
            </a:pPr>
            <a:r>
              <a:rPr lang="en-US" altLang="zh-CN" sz="1800" b="0"/>
              <a:t>name</a:t>
            </a:r>
            <a:r>
              <a:rPr lang="zh-CN" altLang="en-US" sz="1800" b="0"/>
              <a:t> </a:t>
            </a:r>
            <a:r>
              <a:rPr lang="en-US" altLang="zh-CN" sz="1800" b="0"/>
              <a:t>	</a:t>
            </a:r>
            <a:r>
              <a:rPr lang="zh-CN" altLang="en-US" sz="1800" b="0"/>
              <a:t>用于指定该组件的名字，会与其</a:t>
            </a:r>
            <a:r>
              <a:rPr lang="en-US" altLang="zh-CN" sz="1800" b="0"/>
              <a:t>option</a:t>
            </a:r>
            <a:r>
              <a:rPr lang="zh-CN" altLang="en-US" sz="1800" b="0"/>
              <a:t>子元素的</a:t>
            </a:r>
            <a:r>
              <a:rPr lang="en-US" altLang="zh-CN" sz="1800" b="0"/>
              <a:t>value</a:t>
            </a:r>
            <a:r>
              <a:rPr lang="zh-CN" altLang="en-US" sz="1800" b="0"/>
              <a:t>值组成键值对随其他表单数据一齐被提交</a:t>
            </a:r>
            <a:endParaRPr lang="en-US" altLang="zh-CN" sz="1800" b="0"/>
          </a:p>
          <a:p>
            <a:pPr lvl="1" indent="0">
              <a:buClr>
                <a:schemeClr val="tx2"/>
              </a:buClr>
              <a:buNone/>
            </a:pPr>
            <a:r>
              <a:rPr lang="zh-CN" altLang="en-US" sz="1400" b="0"/>
              <a:t>		</a:t>
            </a:r>
            <a:endParaRPr lang="en-US" altLang="zh-CN" sz="1800" b="0"/>
          </a:p>
          <a:p>
            <a:pPr>
              <a:buNone/>
            </a:pPr>
            <a:endParaRPr lang="zh-CN" altLang="en-US"/>
          </a:p>
          <a:p>
            <a:pPr lvl="1" indent="0"/>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p:cNvSpPr>
          <p:nvPr>
            <p:ph type="title"/>
          </p:nvPr>
        </p:nvSpPr>
        <p:spPr/>
        <p:txBody>
          <a:bodyPr vert="horz" wrap="square" lIns="90333" tIns="44376" rIns="90333" bIns="44376" anchor="b"/>
          <a:lstStyle/>
          <a:p>
            <a:r>
              <a:rPr lang="zh-CN" altLang="en-US"/>
              <a:t>表单简介</a:t>
            </a:r>
          </a:p>
        </p:txBody>
      </p:sp>
      <p:sp>
        <p:nvSpPr>
          <p:cNvPr id="50178" name="Rectangle 3"/>
          <p:cNvSpPr>
            <a:spLocks noGrp="1"/>
          </p:cNvSpPr>
          <p:nvPr>
            <p:ph idx="1"/>
          </p:nvPr>
        </p:nvSpPr>
        <p:spPr/>
        <p:txBody>
          <a:bodyPr vert="horz" wrap="square" lIns="90050" tIns="45024" rIns="90050" bIns="45024" anchor="t"/>
          <a:lstStyle/>
          <a:p>
            <a:r>
              <a:rPr lang="zh-CN" altLang="en-US"/>
              <a:t> </a:t>
            </a:r>
            <a:r>
              <a:rPr lang="en-US" altLang="zh-CN"/>
              <a:t>option</a:t>
            </a:r>
            <a:r>
              <a:rPr lang="zh-CN" altLang="en-US"/>
              <a:t>表单组件</a:t>
            </a:r>
            <a:endParaRPr lang="en-US" altLang="zh-CN" sz="1800" b="0"/>
          </a:p>
          <a:p>
            <a:pPr lvl="1" indent="0">
              <a:buNone/>
            </a:pPr>
            <a:r>
              <a:rPr lang="en-US" altLang="zh-CN" sz="1800" b="0"/>
              <a:t>option</a:t>
            </a:r>
            <a:r>
              <a:rPr lang="zh-CN" altLang="en-US" sz="1800" b="0"/>
              <a:t>用于表示选项，常包含在 </a:t>
            </a:r>
            <a:r>
              <a:rPr lang="en-US" altLang="zh-CN" sz="1800" b="0"/>
              <a:t>&lt;select&gt;, &lt;optgroup&gt;</a:t>
            </a:r>
            <a:r>
              <a:rPr lang="zh-CN" altLang="en-US" sz="1800" b="0"/>
              <a:t>中			</a:t>
            </a:r>
            <a:endParaRPr lang="en-US" altLang="zh-CN" sz="1800" b="0"/>
          </a:p>
          <a:p>
            <a:pPr lvl="1" indent="0">
              <a:buClr>
                <a:schemeClr val="tx2"/>
              </a:buClr>
              <a:buFont typeface="Wingdings" panose="05000000000000000000" pitchFamily="2" charset="2"/>
              <a:buChar char="n"/>
            </a:pPr>
            <a:r>
              <a:rPr lang="en-US" altLang="zh-CN" sz="1800" b="0"/>
              <a:t>disabled	</a:t>
            </a:r>
            <a:r>
              <a:rPr lang="zh-CN" altLang="en-US" sz="1800" b="0"/>
              <a:t>表示禁用组件，禁用组件的值也不能被提交</a:t>
            </a:r>
            <a:r>
              <a:rPr lang="zh-CN" altLang="en-US" sz="1400" b="0"/>
              <a:t>	</a:t>
            </a:r>
            <a:endParaRPr lang="en-US" altLang="zh-CN" sz="1400" b="0"/>
          </a:p>
          <a:p>
            <a:pPr lvl="1" indent="0">
              <a:buClr>
                <a:schemeClr val="tx2"/>
              </a:buClr>
              <a:buFont typeface="Wingdings" panose="05000000000000000000" pitchFamily="2" charset="2"/>
              <a:buChar char="n"/>
            </a:pPr>
            <a:r>
              <a:rPr lang="en-US" altLang="zh-CN" sz="1800" b="0"/>
              <a:t>value	</a:t>
            </a:r>
            <a:r>
              <a:rPr lang="zh-CN" altLang="en-US" sz="1800" b="0"/>
              <a:t>定义控件的初始值。提交表单时，初始值会被提交给服务器。</a:t>
            </a:r>
            <a:r>
              <a:rPr lang="zh-CN" altLang="en-US" sz="1400" b="0"/>
              <a:t>	</a:t>
            </a:r>
            <a:endParaRPr lang="en-US" altLang="zh-CN" sz="1400" b="0"/>
          </a:p>
          <a:p>
            <a:pPr lvl="1" indent="0">
              <a:buClr>
                <a:schemeClr val="tx2"/>
              </a:buClr>
              <a:buFont typeface="Wingdings" panose="05000000000000000000" pitchFamily="2" charset="2"/>
              <a:buChar char="n"/>
            </a:pPr>
            <a:r>
              <a:rPr lang="en-US" altLang="zh-CN" sz="1800" b="0"/>
              <a:t>selected</a:t>
            </a:r>
            <a:r>
              <a:rPr lang="zh-CN" altLang="en-US" sz="1800" b="0"/>
              <a:t> </a:t>
            </a:r>
            <a:r>
              <a:rPr lang="en-US" altLang="zh-CN" sz="1800" b="0"/>
              <a:t>	</a:t>
            </a:r>
            <a:r>
              <a:rPr lang="zh-CN" altLang="en-US" sz="1800" b="0"/>
              <a:t>表示该选项默认被选中</a:t>
            </a:r>
          </a:p>
          <a:p>
            <a:pPr lvl="1" indent="0"/>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pic>
        <p:nvPicPr>
          <p:cNvPr id="50179" name="图片 1"/>
          <p:cNvPicPr>
            <a:picLocks noChangeAspect="1"/>
          </p:cNvPicPr>
          <p:nvPr/>
        </p:nvPicPr>
        <p:blipFill>
          <a:blip r:embed="rId2" cstate="print"/>
          <a:stretch>
            <a:fillRect/>
          </a:stretch>
        </p:blipFill>
        <p:spPr>
          <a:xfrm>
            <a:off x="533400" y="2895600"/>
            <a:ext cx="7691438" cy="2525713"/>
          </a:xfrm>
          <a:prstGeom prst="rect">
            <a:avLst/>
          </a:prstGeom>
          <a:noFill/>
          <a:ln w="9525">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7"/>
          <p:cNvSpPr>
            <a:spLocks noGrp="1"/>
          </p:cNvSpPr>
          <p:nvPr>
            <p:ph type="title"/>
          </p:nvPr>
        </p:nvSpPr>
        <p:spPr/>
        <p:txBody>
          <a:bodyPr vert="horz" wrap="square" lIns="90333" tIns="44376" rIns="90333" bIns="44376" anchor="b"/>
          <a:lstStyle/>
          <a:p>
            <a:r>
              <a:rPr lang="zh-CN" altLang="en-US"/>
              <a:t>矩形控件</a:t>
            </a:r>
          </a:p>
        </p:txBody>
      </p:sp>
      <p:pic>
        <p:nvPicPr>
          <p:cNvPr id="18434" name="Picture 2"/>
          <p:cNvPicPr>
            <a:picLocks noChangeAspect="1"/>
          </p:cNvPicPr>
          <p:nvPr/>
        </p:nvPicPr>
        <p:blipFill>
          <a:blip r:embed="rId2" cstate="print"/>
          <a:stretch>
            <a:fillRect/>
          </a:stretch>
        </p:blipFill>
        <p:spPr>
          <a:xfrm>
            <a:off x="5286375" y="1381125"/>
            <a:ext cx="3448050" cy="1905000"/>
          </a:xfrm>
          <a:prstGeom prst="rect">
            <a:avLst/>
          </a:prstGeom>
          <a:noFill/>
          <a:ln w="9525">
            <a:noFill/>
          </a:ln>
        </p:spPr>
      </p:pic>
      <p:sp>
        <p:nvSpPr>
          <p:cNvPr id="18435" name="TextBox 3"/>
          <p:cNvSpPr txBox="1"/>
          <p:nvPr/>
        </p:nvSpPr>
        <p:spPr>
          <a:xfrm>
            <a:off x="500063" y="2143125"/>
            <a:ext cx="3240087" cy="936625"/>
          </a:xfrm>
          <a:prstGeom prst="rect">
            <a:avLst/>
          </a:prstGeom>
          <a:noFill/>
          <a:ln w="9525">
            <a:noFill/>
          </a:ln>
        </p:spPr>
        <p:txBody>
          <a:bodyPr>
            <a:spAutoFit/>
          </a:bodyPr>
          <a:lstStyle/>
          <a:p>
            <a:pPr>
              <a:lnSpc>
                <a:spcPct val="150000"/>
              </a:lnSpc>
            </a:pPr>
            <a:r>
              <a:rPr lang="zh-CN" altLang="en-US" sz="1400">
                <a:solidFill>
                  <a:srgbClr val="404040"/>
                </a:solidFill>
                <a:latin typeface="微软雅黑" panose="020B0503020204020204" pitchFamily="34" charset="-122"/>
                <a:ea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rPr>
              <a:t>矩形的形状变化，其中，圆角的大小是可以控制的，使用不同的形状得到一些组合形状。</a:t>
            </a:r>
          </a:p>
        </p:txBody>
      </p:sp>
      <p:sp>
        <p:nvSpPr>
          <p:cNvPr id="18436" name="TextBox 4"/>
          <p:cNvSpPr txBox="1"/>
          <p:nvPr/>
        </p:nvSpPr>
        <p:spPr>
          <a:xfrm>
            <a:off x="428625" y="1285875"/>
            <a:ext cx="1004888" cy="338138"/>
          </a:xfrm>
          <a:prstGeom prst="rect">
            <a:avLst/>
          </a:prstGeom>
          <a:noFill/>
          <a:ln w="9525">
            <a:noFill/>
          </a:ln>
        </p:spPr>
        <p:txBody>
          <a:bodyPr wrap="none">
            <a:spAutoFit/>
          </a:bodyPr>
          <a:lstStyle/>
          <a:p>
            <a:r>
              <a:rPr lang="zh-CN" altLang="en-US" sz="1600" b="0" i="0">
                <a:latin typeface="微软雅黑" panose="020B0503020204020204" pitchFamily="34" charset="-122"/>
                <a:ea typeface="微软雅黑" panose="020B0503020204020204" pitchFamily="34" charset="-122"/>
              </a:rPr>
              <a:t>矩形控件</a:t>
            </a:r>
          </a:p>
        </p:txBody>
      </p:sp>
      <p:grpSp>
        <p:nvGrpSpPr>
          <p:cNvPr id="18437" name="组合 5"/>
          <p:cNvGrpSpPr/>
          <p:nvPr/>
        </p:nvGrpSpPr>
        <p:grpSpPr>
          <a:xfrm>
            <a:off x="3929063" y="3000375"/>
            <a:ext cx="2443162" cy="1785938"/>
            <a:chOff x="449471" y="1569240"/>
            <a:chExt cx="3681132" cy="2690550"/>
          </a:xfrm>
        </p:grpSpPr>
        <p:pic>
          <p:nvPicPr>
            <p:cNvPr id="18438" name="Picture 2"/>
            <p:cNvPicPr>
              <a:picLocks noChangeAspect="1"/>
            </p:cNvPicPr>
            <p:nvPr/>
          </p:nvPicPr>
          <p:blipFill>
            <a:blip r:embed="rId3" cstate="print"/>
            <a:stretch>
              <a:fillRect/>
            </a:stretch>
          </p:blipFill>
          <p:spPr>
            <a:xfrm>
              <a:off x="449471" y="1569240"/>
              <a:ext cx="3681132" cy="2690550"/>
            </a:xfrm>
            <a:prstGeom prst="rect">
              <a:avLst/>
            </a:prstGeom>
            <a:noFill/>
            <a:ln w="9525">
              <a:noFill/>
            </a:ln>
          </p:spPr>
        </p:pic>
        <p:pic>
          <p:nvPicPr>
            <p:cNvPr id="18439" name="Picture 4"/>
            <p:cNvPicPr>
              <a:picLocks noChangeAspect="1"/>
            </p:cNvPicPr>
            <p:nvPr/>
          </p:nvPicPr>
          <p:blipFill>
            <a:blip r:embed="rId4" cstate="print"/>
            <a:stretch>
              <a:fillRect/>
            </a:stretch>
          </p:blipFill>
          <p:spPr>
            <a:xfrm>
              <a:off x="642910" y="2143122"/>
              <a:ext cx="3055893" cy="1821393"/>
            </a:xfrm>
            <a:prstGeom prst="rect">
              <a:avLst/>
            </a:prstGeom>
            <a:noFill/>
            <a:ln w="9525">
              <a:noFill/>
            </a:ln>
          </p:spPr>
        </p:pic>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p:txBody>
          <a:bodyPr vert="horz" wrap="square" lIns="90333" tIns="44376" rIns="90333" bIns="44376" anchor="b"/>
          <a:lstStyle/>
          <a:p>
            <a:r>
              <a:rPr lang="zh-CN" altLang="en-US"/>
              <a:t>表单简介</a:t>
            </a:r>
          </a:p>
        </p:txBody>
      </p:sp>
      <p:sp>
        <p:nvSpPr>
          <p:cNvPr id="51202" name="Rectangle 3"/>
          <p:cNvSpPr>
            <a:spLocks noGrp="1"/>
          </p:cNvSpPr>
          <p:nvPr>
            <p:ph idx="1"/>
          </p:nvPr>
        </p:nvSpPr>
        <p:spPr/>
        <p:txBody>
          <a:bodyPr vert="horz" wrap="square" lIns="90050" tIns="45024" rIns="90050" bIns="45024" anchor="t"/>
          <a:lstStyle/>
          <a:p>
            <a:r>
              <a:rPr lang="zh-CN" altLang="en-US"/>
              <a:t> </a:t>
            </a:r>
            <a:r>
              <a:rPr lang="en-US" altLang="zh-CN"/>
              <a:t>optgroup</a:t>
            </a:r>
            <a:r>
              <a:rPr lang="zh-CN" altLang="en-US"/>
              <a:t>表单组件</a:t>
            </a:r>
            <a:endParaRPr lang="en-US" altLang="zh-CN" sz="1800" b="0"/>
          </a:p>
          <a:p>
            <a:pPr lvl="1" indent="0">
              <a:buNone/>
            </a:pPr>
            <a:r>
              <a:rPr lang="en-US" altLang="zh-CN" sz="1800" b="0"/>
              <a:t>optgroup</a:t>
            </a:r>
            <a:r>
              <a:rPr lang="zh-CN" altLang="en-US" sz="1800" b="0"/>
              <a:t>用于表示包含</a:t>
            </a:r>
            <a:r>
              <a:rPr lang="en-US" altLang="zh-CN" sz="1800" b="0"/>
              <a:t>option</a:t>
            </a:r>
            <a:r>
              <a:rPr lang="zh-CN" altLang="en-US" sz="1800" b="0"/>
              <a:t>的选项组，常包含在 </a:t>
            </a:r>
            <a:r>
              <a:rPr lang="en-US" altLang="zh-CN" sz="1800" b="0"/>
              <a:t>&lt;select&gt;</a:t>
            </a:r>
            <a:r>
              <a:rPr lang="zh-CN" altLang="en-US" sz="1800" b="0"/>
              <a:t>中		</a:t>
            </a:r>
            <a:endParaRPr lang="en-US" altLang="zh-CN" sz="1800" b="0"/>
          </a:p>
          <a:p>
            <a:pPr lvl="1" indent="0">
              <a:buClr>
                <a:schemeClr val="tx2"/>
              </a:buClr>
              <a:buFont typeface="Wingdings" panose="05000000000000000000" pitchFamily="2" charset="2"/>
              <a:buChar char="n"/>
            </a:pPr>
            <a:r>
              <a:rPr lang="en-US" altLang="zh-CN" sz="1800" b="0"/>
              <a:t>disabled	</a:t>
            </a:r>
            <a:r>
              <a:rPr lang="zh-CN" altLang="en-US" sz="1800" b="0"/>
              <a:t>表示禁用组件，禁用组件的值也不能被提交</a:t>
            </a:r>
            <a:r>
              <a:rPr lang="zh-CN" altLang="en-US" sz="1400" b="0"/>
              <a:t>	</a:t>
            </a:r>
            <a:endParaRPr lang="en-US" altLang="zh-CN" sz="1400" b="0"/>
          </a:p>
          <a:p>
            <a:pPr lvl="1" indent="0">
              <a:buClr>
                <a:schemeClr val="tx2"/>
              </a:buClr>
              <a:buFont typeface="Wingdings" panose="05000000000000000000" pitchFamily="2" charset="2"/>
              <a:buChar char="n"/>
            </a:pPr>
            <a:r>
              <a:rPr lang="en-US" altLang="zh-CN" sz="1800" b="0"/>
              <a:t>label	</a:t>
            </a:r>
            <a:r>
              <a:rPr lang="zh-CN" altLang="en-US" sz="1800" b="0"/>
              <a:t>表示选项组的名称</a:t>
            </a:r>
            <a:r>
              <a:rPr lang="zh-CN" altLang="en-US" sz="1400" b="0"/>
              <a:t>	</a:t>
            </a:r>
            <a:endParaRPr lang="en-US" altLang="zh-CN" sz="1400" b="0"/>
          </a:p>
          <a:p>
            <a:pPr lvl="1" indent="0">
              <a:buClr>
                <a:schemeClr val="tx2"/>
              </a:buClr>
              <a:buFont typeface="Wingdings" panose="05000000000000000000" pitchFamily="2" charset="2"/>
              <a:buChar char="n"/>
            </a:pPr>
            <a:r>
              <a:rPr lang="en-US" altLang="zh-CN" sz="1800" b="0"/>
              <a:t>selected</a:t>
            </a:r>
            <a:r>
              <a:rPr lang="zh-CN" altLang="en-US" sz="1800" b="0"/>
              <a:t> </a:t>
            </a:r>
            <a:r>
              <a:rPr lang="en-US" altLang="zh-CN" sz="1800" b="0"/>
              <a:t>	</a:t>
            </a:r>
            <a:r>
              <a:rPr lang="zh-CN" altLang="en-US" sz="1800" b="0"/>
              <a:t>表示该选项默认被选中</a:t>
            </a:r>
          </a:p>
          <a:p>
            <a:pPr lvl="1" indent="0"/>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pic>
        <p:nvPicPr>
          <p:cNvPr id="51203" name="图片 2"/>
          <p:cNvPicPr>
            <a:picLocks noChangeAspect="1"/>
          </p:cNvPicPr>
          <p:nvPr/>
        </p:nvPicPr>
        <p:blipFill>
          <a:blip r:embed="rId2" cstate="print"/>
          <a:stretch>
            <a:fillRect/>
          </a:stretch>
        </p:blipFill>
        <p:spPr>
          <a:xfrm>
            <a:off x="533400" y="2676525"/>
            <a:ext cx="5029200" cy="3736975"/>
          </a:xfrm>
          <a:prstGeom prst="rect">
            <a:avLst/>
          </a:prstGeom>
          <a:noFill/>
          <a:ln w="9525">
            <a:noFill/>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p:cNvSpPr>
          <p:nvPr>
            <p:ph type="title"/>
          </p:nvPr>
        </p:nvSpPr>
        <p:spPr/>
        <p:txBody>
          <a:bodyPr vert="horz" wrap="square" lIns="90333" tIns="44376" rIns="90333" bIns="44376" anchor="b"/>
          <a:lstStyle/>
          <a:p>
            <a:r>
              <a:rPr lang="zh-CN" altLang="en-US"/>
              <a:t>表单简介</a:t>
            </a:r>
          </a:p>
        </p:txBody>
      </p:sp>
      <p:sp>
        <p:nvSpPr>
          <p:cNvPr id="52226" name="Rectangle 3"/>
          <p:cNvSpPr>
            <a:spLocks noGrp="1"/>
          </p:cNvSpPr>
          <p:nvPr>
            <p:ph idx="1"/>
          </p:nvPr>
        </p:nvSpPr>
        <p:spPr/>
        <p:txBody>
          <a:bodyPr vert="horz" wrap="square" lIns="90050" tIns="45024" rIns="90050" bIns="45024" anchor="t"/>
          <a:lstStyle/>
          <a:p>
            <a:r>
              <a:rPr lang="zh-CN" altLang="en-US"/>
              <a:t> </a:t>
            </a:r>
            <a:r>
              <a:rPr lang="en-US" altLang="zh-CN"/>
              <a:t>textarea</a:t>
            </a:r>
            <a:endParaRPr lang="en-US" altLang="zh-CN" sz="1800" b="0"/>
          </a:p>
          <a:p>
            <a:pPr lvl="1" indent="0">
              <a:buNone/>
            </a:pPr>
            <a:r>
              <a:rPr lang="en-US" altLang="zh-CN" sz="1800" b="0"/>
              <a:t>textarea</a:t>
            </a:r>
            <a:r>
              <a:rPr lang="zh-CN" altLang="en-US" sz="1800" b="0"/>
              <a:t>用于表示多行文本框，没有</a:t>
            </a:r>
            <a:r>
              <a:rPr lang="en-US" altLang="zh-CN" sz="1800" b="0"/>
              <a:t>value</a:t>
            </a:r>
            <a:r>
              <a:rPr lang="zh-CN" altLang="en-US" sz="1800" b="0"/>
              <a:t>属性，其值被包含在标签内	</a:t>
            </a:r>
            <a:endParaRPr lang="en-US" altLang="zh-CN" sz="1800" b="0"/>
          </a:p>
          <a:p>
            <a:pPr lvl="1" indent="0">
              <a:buClr>
                <a:schemeClr val="tx2"/>
              </a:buClr>
              <a:buFont typeface="Wingdings" panose="05000000000000000000" pitchFamily="2" charset="2"/>
              <a:buChar char="n"/>
            </a:pPr>
            <a:r>
              <a:rPr lang="en-US" altLang="zh-CN" sz="1800" b="0"/>
              <a:t>rows 	</a:t>
            </a:r>
            <a:r>
              <a:rPr lang="zh-CN" altLang="en-US" sz="1800" b="0"/>
              <a:t>定义文本框的行数</a:t>
            </a:r>
            <a:r>
              <a:rPr lang="zh-CN" altLang="en-US" sz="1400" b="0"/>
              <a:t>	</a:t>
            </a:r>
            <a:endParaRPr lang="en-US" altLang="zh-CN" sz="1400" b="0"/>
          </a:p>
          <a:p>
            <a:pPr lvl="1" indent="0">
              <a:buClr>
                <a:schemeClr val="tx2"/>
              </a:buClr>
              <a:buFont typeface="Wingdings" panose="05000000000000000000" pitchFamily="2" charset="2"/>
              <a:buChar char="n"/>
            </a:pPr>
            <a:r>
              <a:rPr lang="en-US" altLang="zh-CN" sz="1800" b="0"/>
              <a:t>cols 	</a:t>
            </a:r>
            <a:r>
              <a:rPr lang="zh-CN" altLang="en-US" sz="1800" b="0"/>
              <a:t>定义文本框的列数</a:t>
            </a:r>
            <a:r>
              <a:rPr lang="zh-CN" altLang="en-US" sz="1400" b="0"/>
              <a:t>	</a:t>
            </a:r>
            <a:endParaRPr lang="en-US" altLang="zh-CN" sz="1400" b="0"/>
          </a:p>
          <a:p>
            <a:pPr lvl="1" indent="0">
              <a:buClr>
                <a:schemeClr val="tx2"/>
              </a:buClr>
              <a:buFont typeface="Wingdings" panose="05000000000000000000" pitchFamily="2" charset="2"/>
              <a:buChar char="n"/>
            </a:pPr>
            <a:r>
              <a:rPr lang="en-US" altLang="zh-CN" sz="1800" b="0"/>
              <a:t>warp 	</a:t>
            </a:r>
            <a:r>
              <a:rPr lang="zh-CN" altLang="en-US" sz="1800" b="0"/>
              <a:t>表示是否自动换行</a:t>
            </a:r>
            <a:endParaRPr lang="en-US" altLang="zh-CN" sz="1800" b="0"/>
          </a:p>
          <a:p>
            <a:pPr marL="1314450" lvl="2">
              <a:spcBef>
                <a:spcPts val="300"/>
              </a:spcBef>
              <a:spcAft>
                <a:spcPts val="300"/>
              </a:spcAft>
              <a:buClr>
                <a:schemeClr val="tx2"/>
              </a:buClr>
              <a:buFont typeface="Wingdings" panose="05000000000000000000" pitchFamily="2" charset="2"/>
              <a:buChar char="•"/>
            </a:pPr>
            <a:r>
              <a:rPr lang="en-US" altLang="zh-CN" b="0"/>
              <a:t>off	</a:t>
            </a:r>
            <a:r>
              <a:rPr lang="zh-CN" altLang="en-US" b="0"/>
              <a:t>不自动换行				</a:t>
            </a:r>
            <a:endParaRPr lang="en-US" altLang="zh-CN" b="0"/>
          </a:p>
          <a:p>
            <a:pPr marL="1314450" lvl="2">
              <a:spcBef>
                <a:spcPts val="300"/>
              </a:spcBef>
              <a:spcAft>
                <a:spcPts val="300"/>
              </a:spcAft>
              <a:buClr>
                <a:schemeClr val="tx2"/>
              </a:buClr>
              <a:buFont typeface="Wingdings" panose="05000000000000000000" pitchFamily="2" charset="2"/>
              <a:buChar char="•"/>
            </a:pPr>
            <a:r>
              <a:rPr lang="en-US" altLang="zh-CN" b="0"/>
              <a:t>hard</a:t>
            </a:r>
            <a:r>
              <a:rPr lang="zh-CN" altLang="en-US" b="0"/>
              <a:t>自动硬回车换行，换行元素一同被传送到服务器中			</a:t>
            </a:r>
            <a:endParaRPr lang="en-US" altLang="zh-CN" b="0"/>
          </a:p>
          <a:p>
            <a:pPr marL="1314450" lvl="2">
              <a:spcBef>
                <a:spcPts val="300"/>
              </a:spcBef>
              <a:spcAft>
                <a:spcPts val="300"/>
              </a:spcAft>
              <a:buClr>
                <a:schemeClr val="tx2"/>
              </a:buClr>
              <a:buFont typeface="Wingdings" panose="05000000000000000000" pitchFamily="2" charset="2"/>
              <a:buChar char="•"/>
            </a:pPr>
            <a:r>
              <a:rPr lang="en-US" altLang="zh-CN" b="0"/>
              <a:t>soft</a:t>
            </a:r>
            <a:r>
              <a:rPr lang="zh-CN" altLang="en-US" b="0"/>
              <a:t>自动软回车换行，换行元素不会传到服务器中</a:t>
            </a:r>
            <a:endParaRPr lang="en-US" altLang="zh-CN" b="0"/>
          </a:p>
          <a:p>
            <a:pPr lvl="1" indent="0">
              <a:buClr>
                <a:schemeClr val="tx2"/>
              </a:buClr>
              <a:buFont typeface="Wingdings" panose="05000000000000000000" pitchFamily="2" charset="2"/>
              <a:buChar char="n"/>
            </a:pPr>
            <a:r>
              <a:rPr lang="en-US" altLang="zh-CN" sz="1800" b="0"/>
              <a:t>disabled	</a:t>
            </a:r>
            <a:r>
              <a:rPr lang="zh-CN" altLang="en-US" sz="1800" b="0"/>
              <a:t>表示禁用组件，禁用组件的值也不能被提交</a:t>
            </a:r>
            <a:r>
              <a:rPr lang="zh-CN" altLang="en-US" sz="1400" b="0"/>
              <a:t>	</a:t>
            </a:r>
            <a:endParaRPr lang="en-US" altLang="zh-CN" sz="1400" b="0"/>
          </a:p>
          <a:p>
            <a:pPr lvl="1" indent="0">
              <a:buClr>
                <a:schemeClr val="tx2"/>
              </a:buClr>
              <a:buFont typeface="Wingdings" panose="05000000000000000000" pitchFamily="2" charset="2"/>
              <a:buChar char="n"/>
            </a:pPr>
            <a:r>
              <a:rPr lang="en-US" altLang="zh-CN" sz="1800" b="0"/>
              <a:t>readonly</a:t>
            </a:r>
            <a:r>
              <a:rPr lang="zh-CN" altLang="en-US" sz="1800" b="0"/>
              <a:t> 表示该组件只读，其值依然会被提交</a:t>
            </a:r>
            <a:endParaRPr lang="en-US" altLang="zh-CN" sz="1800" b="0"/>
          </a:p>
          <a:p>
            <a:pPr lvl="1" indent="0">
              <a:buClr>
                <a:schemeClr val="tx2"/>
              </a:buClr>
              <a:buFont typeface="Wingdings" panose="05000000000000000000" pitchFamily="2" charset="2"/>
              <a:buChar char="n"/>
            </a:pPr>
            <a:r>
              <a:rPr lang="en-US" altLang="zh-CN" sz="1800" b="0"/>
              <a:t>name</a:t>
            </a:r>
            <a:r>
              <a:rPr lang="zh-CN" altLang="en-US" sz="1800" b="0"/>
              <a:t> </a:t>
            </a:r>
            <a:r>
              <a:rPr lang="en-US" altLang="zh-CN" sz="1800" b="0"/>
              <a:t>	</a:t>
            </a:r>
            <a:r>
              <a:rPr lang="zh-CN" altLang="en-US" sz="1800" b="0"/>
              <a:t>用于指定该组件的名字，会随着其值一同被提交到后台</a:t>
            </a:r>
            <a:endParaRPr lang="en-US" altLang="zh-CN" sz="1800" b="0"/>
          </a:p>
          <a:p>
            <a:pPr lvl="1" indent="0">
              <a:buClr>
                <a:schemeClr val="tx2"/>
              </a:buClr>
              <a:buFont typeface="Wingdings" panose="05000000000000000000" pitchFamily="2" charset="2"/>
              <a:buChar char="n"/>
            </a:pPr>
            <a:endParaRPr lang="zh-CN" altLang="en-US" sz="1800" b="0"/>
          </a:p>
          <a:p>
            <a:pPr lvl="1" indent="0">
              <a:buFont typeface="Wingdings" panose="05000000000000000000" pitchFamily="2" charset="2"/>
              <a:buChar char="•"/>
            </a:pPr>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0"/>
          <p:cNvSpPr>
            <a:spLocks noGrp="1" noChangeArrowheads="1"/>
          </p:cNvSpPr>
          <p:nvPr>
            <p:ph type="ctrTitle" idx="4294967295"/>
          </p:nvPr>
        </p:nvSpPr>
        <p:spPr>
          <a:xfrm>
            <a:off x="3227284" y="2857500"/>
            <a:ext cx="5307012" cy="1428750"/>
          </a:xfrm>
          <a:prstGeom prst="rect">
            <a:avLst/>
          </a:prstGeom>
        </p:spPr>
        <p:txBody>
          <a:bodyPr vert="horz" wrap="square" lIns="90333" tIns="44376" rIns="90333" bIns="44376" numCol="1" anchor="ctr" anchorCtr="0" compatLnSpc="1"/>
          <a:lstStyle>
            <a:lvl1pPr lvl="0">
              <a:defRPr/>
            </a:lvl1pPr>
          </a:lstStyle>
          <a:p>
            <a:pPr lvl="0" algn="ctr" eaLnBrk="1" hangingPunct="1"/>
            <a:r>
              <a:rPr lang="en-US" altLang="zh-CN" sz="2800" dirty="0">
                <a:solidFill>
                  <a:srgbClr val="CC0099"/>
                </a:solidFill>
                <a:effectLst>
                  <a:outerShdw blurRad="38100" dist="38100" dir="2700000">
                    <a:srgbClr val="C0C0C0"/>
                  </a:outerShdw>
                </a:effectLst>
              </a:rPr>
              <a:t>Html5</a:t>
            </a:r>
            <a:r>
              <a:rPr lang="zh-CN" altLang="en-US" sz="2800" dirty="0">
                <a:solidFill>
                  <a:srgbClr val="CC0099"/>
                </a:solidFill>
                <a:effectLst>
                  <a:outerShdw blurRad="38100" dist="38100" dir="2700000">
                    <a:srgbClr val="C0C0C0"/>
                  </a:outerShdw>
                </a:effectLst>
              </a:rPr>
              <a:t/>
            </a:r>
            <a:br>
              <a:rPr lang="zh-CN" altLang="en-US"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
            </a:r>
            <a:br>
              <a:rPr lang="zh-CN" altLang="en-US" sz="2800" dirty="0">
                <a:solidFill>
                  <a:srgbClr val="CC0099"/>
                </a:solidFill>
                <a:effectLst>
                  <a:outerShdw blurRad="38100" dist="38100" dir="2700000">
                    <a:srgbClr val="C0C0C0"/>
                  </a:outerShdw>
                </a:effectLst>
              </a:rPr>
            </a:br>
            <a:r>
              <a:rPr lang="zh-CN" altLang="en-US" sz="2800" dirty="0">
                <a:solidFill>
                  <a:srgbClr val="CC0099"/>
                </a:solidFill>
                <a:effectLst>
                  <a:outerShdw blurRad="38100" dist="38100" dir="2700000">
                    <a:srgbClr val="C0C0C0"/>
                  </a:outerShdw>
                </a:effectLst>
              </a:rPr>
              <a:t>第 </a:t>
            </a:r>
            <a:r>
              <a:rPr lang="en-US" altLang="zh-CN" sz="2800" dirty="0">
                <a:solidFill>
                  <a:srgbClr val="CC0099"/>
                </a:solidFill>
                <a:effectLst>
                  <a:outerShdw blurRad="38100" dist="38100" dir="2700000">
                    <a:srgbClr val="C0C0C0"/>
                  </a:outerShdw>
                </a:effectLst>
              </a:rPr>
              <a:t>3</a:t>
            </a:r>
            <a:r>
              <a:rPr lang="zh-CN" altLang="en-US" sz="2800" dirty="0">
                <a:solidFill>
                  <a:srgbClr val="CC0099"/>
                </a:solidFill>
                <a:effectLst>
                  <a:outerShdw blurRad="38100" dist="38100" dir="2700000">
                    <a:srgbClr val="C0C0C0"/>
                  </a:outerShdw>
                </a:effectLst>
              </a:rPr>
              <a:t> 章: </a:t>
            </a:r>
            <a:r>
              <a:rPr lang="en-US" altLang="zh-CN" sz="2800" dirty="0">
                <a:solidFill>
                  <a:srgbClr val="CC0099"/>
                </a:solidFill>
                <a:effectLst>
                  <a:outerShdw blurRad="38100" dist="38100" dir="2700000">
                    <a:srgbClr val="C0C0C0"/>
                  </a:outerShdw>
                </a:effectLst>
              </a:rPr>
              <a:t>Html5</a:t>
            </a:r>
            <a:r>
              <a:rPr lang="zh-CN" altLang="en-US" sz="2800" dirty="0">
                <a:solidFill>
                  <a:srgbClr val="CC0099"/>
                </a:solidFill>
                <a:effectLst>
                  <a:outerShdw blurRad="38100" dist="38100" dir="2700000">
                    <a:srgbClr val="C0C0C0"/>
                  </a:outerShdw>
                </a:effectLst>
              </a:rPr>
              <a:t>表单</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title"/>
          </p:nvPr>
        </p:nvSpPr>
        <p:spPr/>
        <p:txBody>
          <a:bodyPr vert="horz" wrap="square" lIns="90333" tIns="44376" rIns="90333" bIns="44376" anchor="b"/>
          <a:lstStyle/>
          <a:p>
            <a:r>
              <a:rPr lang="zh-CN" altLang="en-US"/>
              <a:t>学习目标</a:t>
            </a:r>
          </a:p>
        </p:txBody>
      </p:sp>
      <p:sp>
        <p:nvSpPr>
          <p:cNvPr id="54274" name="Rectangle 3"/>
          <p:cNvSpPr>
            <a:spLocks noGrp="1"/>
          </p:cNvSpPr>
          <p:nvPr>
            <p:ph idx="1"/>
          </p:nvPr>
        </p:nvSpPr>
        <p:spPr/>
        <p:txBody>
          <a:bodyPr vert="horz" wrap="square" lIns="90050" tIns="45024" rIns="90050" bIns="45024" anchor="t"/>
          <a:lstStyle/>
          <a:p>
            <a:r>
              <a:rPr lang="zh-CN" altLang="en-US"/>
              <a:t> </a:t>
            </a:r>
            <a:r>
              <a:rPr lang="en-US" altLang="zh-CN"/>
              <a:t>Html5</a:t>
            </a:r>
            <a:r>
              <a:rPr lang="zh-CN" altLang="en-US"/>
              <a:t>新增的表单元素</a:t>
            </a:r>
            <a:endParaRPr lang="en-US" altLang="zh-CN"/>
          </a:p>
          <a:p>
            <a:r>
              <a:rPr lang="zh-CN" altLang="en-US"/>
              <a:t> </a:t>
            </a:r>
            <a:r>
              <a:rPr lang="en-US" altLang="zh-CN"/>
              <a:t>Html5</a:t>
            </a:r>
            <a:r>
              <a:rPr lang="zh-CN" altLang="en-US"/>
              <a:t>新增的表单属性</a:t>
            </a:r>
            <a:endParaRPr lang="en-US" altLang="zh-CN"/>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p:txBody>
          <a:bodyPr vert="horz" wrap="square" lIns="90333" tIns="44376" rIns="90333" bIns="44376" anchor="b"/>
          <a:lstStyle/>
          <a:p>
            <a:r>
              <a:rPr lang="zh-CN" altLang="en-US"/>
              <a:t>新增表单元素</a:t>
            </a:r>
          </a:p>
        </p:txBody>
      </p:sp>
      <p:sp>
        <p:nvSpPr>
          <p:cNvPr id="55298" name="Rectangle 3"/>
          <p:cNvSpPr>
            <a:spLocks noGrp="1"/>
          </p:cNvSpPr>
          <p:nvPr>
            <p:ph idx="1"/>
          </p:nvPr>
        </p:nvSpPr>
        <p:spPr/>
        <p:txBody>
          <a:bodyPr vert="horz" wrap="square" lIns="90050" tIns="45024" rIns="90050" bIns="45024" anchor="t"/>
          <a:lstStyle/>
          <a:p>
            <a:r>
              <a:rPr lang="zh-CN" altLang="en-US"/>
              <a:t> </a:t>
            </a:r>
            <a:r>
              <a:rPr lang="en-US" altLang="zh-CN"/>
              <a:t>progress</a:t>
            </a:r>
          </a:p>
          <a:p>
            <a:pPr lvl="1" indent="0">
              <a:buNone/>
            </a:pPr>
            <a:r>
              <a:rPr lang="en-US" altLang="zh-CN" sz="1800" b="0"/>
              <a:t>progress</a:t>
            </a:r>
            <a:r>
              <a:rPr lang="zh-CN" altLang="en-US" sz="1800" b="0"/>
              <a:t>表示任务的完成情况，常用于进度条</a:t>
            </a:r>
            <a:endParaRPr lang="en-US" altLang="zh-CN" sz="1800" b="0"/>
          </a:p>
          <a:p>
            <a:pPr lvl="1" indent="0">
              <a:buClr>
                <a:schemeClr val="tx2"/>
              </a:buClr>
              <a:buFont typeface="Wingdings" panose="05000000000000000000" pitchFamily="2" charset="2"/>
              <a:buChar char="n"/>
            </a:pPr>
            <a:r>
              <a:rPr lang="en-US" altLang="zh-CN" sz="1800" b="0"/>
              <a:t>max	</a:t>
            </a:r>
            <a:r>
              <a:rPr lang="zh-CN" altLang="en-US" sz="1800" b="0"/>
              <a:t>定义进度元素所要求的任务的工作量，默认值为</a:t>
            </a:r>
            <a:r>
              <a:rPr lang="en-US" altLang="zh-CN" sz="1800" b="0"/>
              <a:t>1</a:t>
            </a:r>
            <a:r>
              <a:rPr lang="zh-CN" altLang="en-US" sz="1400" b="0"/>
              <a:t>	</a:t>
            </a:r>
            <a:endParaRPr lang="en-US" altLang="zh-CN" sz="1400" b="0"/>
          </a:p>
          <a:p>
            <a:pPr lvl="1" indent="0">
              <a:buClr>
                <a:schemeClr val="tx2"/>
              </a:buClr>
              <a:buFont typeface="Wingdings" panose="05000000000000000000" pitchFamily="2" charset="2"/>
              <a:buChar char="n"/>
            </a:pPr>
            <a:r>
              <a:rPr lang="en-US" altLang="zh-CN" sz="1800" b="0"/>
              <a:t>value 	</a:t>
            </a:r>
            <a:r>
              <a:rPr lang="zh-CN" altLang="en-US" sz="1800" b="0"/>
              <a:t>定义已经完成的工作量，如果</a:t>
            </a:r>
            <a:r>
              <a:rPr lang="en-US" altLang="zh-CN" sz="1800" b="0"/>
              <a:t>max</a:t>
            </a:r>
            <a:r>
              <a:rPr lang="zh-CN" altLang="en-US" sz="1800" b="0"/>
              <a:t>值为</a:t>
            </a:r>
            <a:r>
              <a:rPr lang="en-US" altLang="zh-CN" sz="1800" b="0"/>
              <a:t>1</a:t>
            </a:r>
            <a:r>
              <a:rPr lang="zh-CN" altLang="en-US" sz="1800" b="0"/>
              <a:t>，该值必须是介于</a:t>
            </a:r>
            <a:r>
              <a:rPr lang="en-US" altLang="zh-CN" sz="1800" b="0"/>
              <a:t>0~1</a:t>
            </a:r>
            <a:r>
              <a:rPr lang="zh-CN" altLang="en-US" sz="1800" b="0"/>
              <a:t>之间的小数。</a:t>
            </a:r>
            <a:endParaRPr lang="en-US" altLang="zh-CN"/>
          </a:p>
          <a:p>
            <a:pPr>
              <a:buFont typeface="Wingdings" panose="05000000000000000000" pitchFamily="2" charset="2"/>
              <a:buChar char="•"/>
            </a:pPr>
            <a:endParaRPr lang="zh-CN" altLang="en-US" sz="1800" b="0"/>
          </a:p>
          <a:p>
            <a:pPr lvl="1" indent="0">
              <a:buFont typeface="Wingdings" panose="05000000000000000000" pitchFamily="2" charset="2"/>
              <a:buChar char="•"/>
            </a:pPr>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pic>
        <p:nvPicPr>
          <p:cNvPr id="55299" name="图片 1"/>
          <p:cNvPicPr>
            <a:picLocks noChangeAspect="1"/>
          </p:cNvPicPr>
          <p:nvPr/>
        </p:nvPicPr>
        <p:blipFill>
          <a:blip r:embed="rId2" cstate="print"/>
          <a:stretch>
            <a:fillRect/>
          </a:stretch>
        </p:blipFill>
        <p:spPr>
          <a:xfrm>
            <a:off x="381000" y="2743200"/>
            <a:ext cx="5791200" cy="2073275"/>
          </a:xfrm>
          <a:prstGeom prst="rect">
            <a:avLst/>
          </a:prstGeom>
          <a:noFill/>
          <a:ln w="9525">
            <a:noFill/>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p:cNvSpPr>
          <p:nvPr>
            <p:ph type="title"/>
          </p:nvPr>
        </p:nvSpPr>
        <p:spPr/>
        <p:txBody>
          <a:bodyPr vert="horz" wrap="square" lIns="90333" tIns="44376" rIns="90333" bIns="44376" anchor="b"/>
          <a:lstStyle/>
          <a:p>
            <a:r>
              <a:rPr lang="zh-CN" altLang="en-US"/>
              <a:t>新增表单元素</a:t>
            </a:r>
          </a:p>
        </p:txBody>
      </p:sp>
      <p:sp>
        <p:nvSpPr>
          <p:cNvPr id="56322" name="Rectangle 3"/>
          <p:cNvSpPr>
            <a:spLocks noGrp="1"/>
          </p:cNvSpPr>
          <p:nvPr>
            <p:ph idx="1"/>
          </p:nvPr>
        </p:nvSpPr>
        <p:spPr/>
        <p:txBody>
          <a:bodyPr vert="horz" wrap="square" lIns="90050" tIns="45024" rIns="90050" bIns="45024" anchor="t"/>
          <a:lstStyle/>
          <a:p>
            <a:r>
              <a:rPr lang="zh-CN" altLang="en-US"/>
              <a:t> </a:t>
            </a:r>
            <a:r>
              <a:rPr lang="en-US" altLang="zh-CN"/>
              <a:t>output</a:t>
            </a:r>
          </a:p>
          <a:p>
            <a:pPr lvl="1" indent="0">
              <a:buNone/>
            </a:pPr>
            <a:r>
              <a:rPr lang="en-US" altLang="zh-CN" sz="1800" b="0"/>
              <a:t>output</a:t>
            </a:r>
            <a:r>
              <a:rPr lang="zh-CN" altLang="en-US" sz="1800" b="0"/>
              <a:t> 表示用户动作产生的结果</a:t>
            </a:r>
            <a:endParaRPr lang="en-US" altLang="zh-CN" sz="1800" b="0"/>
          </a:p>
          <a:p>
            <a:pPr lvl="1" indent="0">
              <a:buClr>
                <a:schemeClr val="tx2"/>
              </a:buClr>
              <a:buFont typeface="Wingdings" panose="05000000000000000000" pitchFamily="2" charset="2"/>
              <a:buChar char="n"/>
            </a:pPr>
            <a:r>
              <a:rPr lang="en-US" altLang="zh-CN" sz="1800" b="0"/>
              <a:t>name	</a:t>
            </a:r>
            <a:r>
              <a:rPr lang="zh-CN" altLang="en-US" sz="1800" b="0"/>
              <a:t>定义元素的名称</a:t>
            </a:r>
            <a:r>
              <a:rPr lang="zh-CN" altLang="en-US" sz="1400" b="0"/>
              <a:t>	</a:t>
            </a:r>
            <a:endParaRPr lang="en-US" altLang="zh-CN" sz="1400" b="0"/>
          </a:p>
          <a:p>
            <a:pPr lvl="1" indent="0">
              <a:buClr>
                <a:schemeClr val="tx2"/>
              </a:buClr>
              <a:buFont typeface="Wingdings" panose="05000000000000000000" pitchFamily="2" charset="2"/>
              <a:buChar char="n"/>
            </a:pPr>
            <a:r>
              <a:rPr lang="en-US" altLang="zh-CN" sz="1800" b="0"/>
              <a:t>for 	</a:t>
            </a:r>
            <a:r>
              <a:rPr lang="zh-CN" altLang="en-US" sz="1800" b="0"/>
              <a:t>其他元素的</a:t>
            </a:r>
            <a:r>
              <a:rPr lang="en-US" altLang="zh-CN" sz="1800" b="0"/>
              <a:t>id</a:t>
            </a:r>
            <a:r>
              <a:rPr lang="zh-CN" altLang="en-US" sz="1800" b="0"/>
              <a:t>列表，表明这些元素为计算提供了输入值</a:t>
            </a:r>
            <a:r>
              <a:rPr lang="en-US" altLang="zh-CN" sz="1800" b="0"/>
              <a:t>(</a:t>
            </a:r>
            <a:r>
              <a:rPr lang="zh-CN" altLang="en-US" sz="1800" b="0"/>
              <a:t>或其他影响</a:t>
            </a:r>
            <a:r>
              <a:rPr lang="en-US" altLang="zh-CN" sz="1800" b="0"/>
              <a:t>)</a:t>
            </a:r>
            <a:r>
              <a:rPr lang="zh-CN" altLang="en-US" sz="1800"/>
              <a:t>。</a:t>
            </a:r>
            <a:endParaRPr lang="zh-CN" altLang="en-US" sz="1800" b="0"/>
          </a:p>
          <a:p>
            <a:pPr lvl="1" indent="0"/>
            <a:endParaRPr lang="zh-CN" altLang="en-US">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pic>
        <p:nvPicPr>
          <p:cNvPr id="56323" name="图片 2"/>
          <p:cNvPicPr>
            <a:picLocks noChangeAspect="1"/>
          </p:cNvPicPr>
          <p:nvPr/>
        </p:nvPicPr>
        <p:blipFill>
          <a:blip r:embed="rId2" cstate="print"/>
          <a:stretch>
            <a:fillRect/>
          </a:stretch>
        </p:blipFill>
        <p:spPr>
          <a:xfrm>
            <a:off x="685800" y="2514600"/>
            <a:ext cx="7086600" cy="3200400"/>
          </a:xfrm>
          <a:prstGeom prst="rect">
            <a:avLst/>
          </a:prstGeom>
          <a:noFill/>
          <a:ln w="9525">
            <a:noFill/>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p:cNvSpPr>
          <p:nvPr>
            <p:ph type="title"/>
          </p:nvPr>
        </p:nvSpPr>
        <p:spPr/>
        <p:txBody>
          <a:bodyPr vert="horz" wrap="square" lIns="90333" tIns="44376" rIns="90333" bIns="44376" anchor="b"/>
          <a:lstStyle/>
          <a:p>
            <a:r>
              <a:rPr lang="zh-CN" altLang="en-US"/>
              <a:t>新增表单元素</a:t>
            </a:r>
          </a:p>
        </p:txBody>
      </p:sp>
      <p:sp>
        <p:nvSpPr>
          <p:cNvPr id="57346" name="Rectangle 3"/>
          <p:cNvSpPr>
            <a:spLocks noGrp="1"/>
          </p:cNvSpPr>
          <p:nvPr>
            <p:ph idx="1"/>
          </p:nvPr>
        </p:nvSpPr>
        <p:spPr/>
        <p:txBody>
          <a:bodyPr vert="horz" wrap="square" lIns="90050" tIns="45024" rIns="90050" bIns="45024" anchor="t"/>
          <a:lstStyle/>
          <a:p>
            <a:r>
              <a:rPr lang="zh-CN" altLang="en-US"/>
              <a:t> </a:t>
            </a:r>
            <a:r>
              <a:rPr lang="en-US" altLang="zh-CN"/>
              <a:t>meter</a:t>
            </a:r>
          </a:p>
          <a:p>
            <a:pPr lvl="1" indent="0">
              <a:buNone/>
            </a:pPr>
            <a:r>
              <a:rPr lang="en-US" altLang="zh-CN" sz="1800" b="0"/>
              <a:t>meter</a:t>
            </a:r>
            <a:r>
              <a:rPr lang="zh-CN" altLang="en-US" sz="1800" b="0"/>
              <a:t>元素表示规定范围内的数量值。例如：磁盘使用量，某个候选者的投票人数占总投票人数的比例等</a:t>
            </a:r>
            <a:endParaRPr lang="en-US" altLang="zh-CN" sz="1800" b="0"/>
          </a:p>
          <a:p>
            <a:pPr lvl="1" indent="0">
              <a:buClr>
                <a:schemeClr val="tx2"/>
              </a:buClr>
              <a:buFont typeface="Wingdings" panose="05000000000000000000" pitchFamily="2" charset="2"/>
              <a:buChar char="n"/>
            </a:pPr>
            <a:r>
              <a:rPr lang="en-US" altLang="zh-CN" sz="1800" b="0"/>
              <a:t>value	:</a:t>
            </a:r>
            <a:r>
              <a:rPr lang="zh-CN" altLang="en-US" sz="1800" b="0"/>
              <a:t>在元素中特地表示出来的实际值，该值在</a:t>
            </a:r>
            <a:r>
              <a:rPr lang="en-US" altLang="zh-CN" sz="1800" b="0"/>
              <a:t>min</a:t>
            </a:r>
            <a:r>
              <a:rPr lang="zh-CN" altLang="en-US" sz="1800" b="0"/>
              <a:t>与</a:t>
            </a:r>
            <a:r>
              <a:rPr lang="en-US" altLang="zh-CN" sz="1800" b="0"/>
              <a:t>max</a:t>
            </a:r>
            <a:r>
              <a:rPr lang="zh-CN" altLang="en-US" sz="1800" b="0"/>
              <a:t>之间，如果未指定，该值默认为</a:t>
            </a:r>
            <a:r>
              <a:rPr lang="en-US" altLang="zh-CN" sz="1800" b="0"/>
              <a:t>1</a:t>
            </a:r>
          </a:p>
          <a:p>
            <a:pPr lvl="1" indent="0">
              <a:buClr>
                <a:schemeClr val="tx2"/>
              </a:buClr>
              <a:buFont typeface="Wingdings" panose="05000000000000000000" pitchFamily="2" charset="2"/>
              <a:buChar char="n"/>
            </a:pPr>
            <a:r>
              <a:rPr lang="en-US" altLang="zh-CN" sz="1800" b="0"/>
              <a:t>min	:</a:t>
            </a:r>
            <a:r>
              <a:rPr lang="zh-CN" altLang="en-US" sz="1800" b="0"/>
              <a:t>指定规定范围时允许使用的最小值，默认为</a:t>
            </a:r>
            <a:r>
              <a:rPr lang="en-US" altLang="zh-CN" sz="1800" b="0"/>
              <a:t>0	</a:t>
            </a:r>
          </a:p>
          <a:p>
            <a:pPr lvl="1" indent="0">
              <a:buClr>
                <a:schemeClr val="tx2"/>
              </a:buClr>
              <a:buFont typeface="Wingdings" panose="05000000000000000000" pitchFamily="2" charset="2"/>
              <a:buChar char="n"/>
            </a:pPr>
            <a:r>
              <a:rPr lang="en-US" altLang="zh-CN" sz="1800" b="0"/>
              <a:t>max	:</a:t>
            </a:r>
            <a:r>
              <a:rPr lang="zh-CN" altLang="en-US" sz="1800" b="0"/>
              <a:t>指定规定范围时允许使用的最大值，默认为</a:t>
            </a:r>
            <a:r>
              <a:rPr lang="en-US" altLang="zh-CN" sz="1800" b="0"/>
              <a:t>1	</a:t>
            </a:r>
          </a:p>
          <a:p>
            <a:pPr lvl="1" indent="0">
              <a:buClr>
                <a:schemeClr val="tx2"/>
              </a:buClr>
              <a:buFont typeface="Wingdings" panose="05000000000000000000" pitchFamily="2" charset="2"/>
              <a:buChar char="n"/>
            </a:pPr>
            <a:r>
              <a:rPr lang="en-US" altLang="zh-CN" sz="1800" b="0"/>
              <a:t>low	:</a:t>
            </a:r>
            <a:r>
              <a:rPr lang="zh-CN" altLang="en-US" sz="1800" b="0"/>
              <a:t>规定范围的下限值必须小于或等于</a:t>
            </a:r>
            <a:r>
              <a:rPr lang="en-US" altLang="zh-CN" sz="1800" b="0"/>
              <a:t>high</a:t>
            </a:r>
            <a:r>
              <a:rPr lang="zh-CN" altLang="en-US" sz="1800" b="0"/>
              <a:t>属性的值	</a:t>
            </a:r>
            <a:endParaRPr lang="en-US" altLang="zh-CN" sz="1800" b="0"/>
          </a:p>
          <a:p>
            <a:pPr lvl="1" indent="0">
              <a:buClr>
                <a:schemeClr val="tx2"/>
              </a:buClr>
              <a:buFont typeface="Wingdings" panose="05000000000000000000" pitchFamily="2" charset="2"/>
              <a:buChar char="n"/>
            </a:pPr>
            <a:r>
              <a:rPr lang="en-US" altLang="zh-CN" sz="1800" b="0"/>
              <a:t>high	:</a:t>
            </a:r>
            <a:r>
              <a:rPr lang="zh-CN" altLang="en-US" sz="1800" b="0"/>
              <a:t>规定范围的上限值（表示较高危险的意思）</a:t>
            </a:r>
            <a:endParaRPr lang="en-US" altLang="zh-CN" sz="1800" b="0"/>
          </a:p>
          <a:p>
            <a:pPr lvl="1" indent="0">
              <a:buClr>
                <a:schemeClr val="tx2"/>
              </a:buClr>
              <a:buFont typeface="Wingdings" panose="05000000000000000000" pitchFamily="2" charset="2"/>
              <a:buChar char="n"/>
            </a:pPr>
            <a:r>
              <a:rPr lang="en-US" altLang="zh-CN" sz="1800" b="0"/>
              <a:t>optimum	:</a:t>
            </a:r>
            <a:r>
              <a:rPr lang="zh-CN" altLang="en-US" sz="1800" b="0"/>
              <a:t>最佳值</a:t>
            </a:r>
            <a:endParaRPr lang="en-US" altLang="zh-CN" sz="1800" b="0"/>
          </a:p>
          <a:p>
            <a:pPr lvl="1" indent="0">
              <a:buClr>
                <a:schemeClr val="tx2"/>
              </a:buClr>
              <a:buNone/>
            </a:pPr>
            <a:r>
              <a:rPr lang="zh-CN" altLang="en-US" sz="1800" b="0"/>
              <a:t>例如：</a:t>
            </a:r>
          </a:p>
          <a:p>
            <a:pPr lvl="1" indent="0">
              <a:buNone/>
            </a:pPr>
            <a:r>
              <a:rPr lang="en-US" altLang="zh-CN" sz="1800" b="0"/>
              <a:t>	&lt;p&gt;He got a &lt;meter low="69" high="80" max="100" value="84"&gt;B&lt;/meter&gt; on the exam.&lt;/p&gt;</a:t>
            </a:r>
            <a:endParaRPr lang="zh-CN" altLang="en-US" sz="1800" b="0">
              <a:sym typeface="宋体" panose="02010600030101010101" pitchFamily="2" charset="-122"/>
            </a:endParaRPr>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p:cNvSpPr>
          <p:nvPr>
            <p:ph type="title"/>
          </p:nvPr>
        </p:nvSpPr>
        <p:spPr/>
        <p:txBody>
          <a:bodyPr vert="horz" wrap="square" lIns="90333" tIns="44376" rIns="90333" bIns="44376" anchor="b"/>
          <a:lstStyle/>
          <a:p>
            <a:r>
              <a:rPr lang="zh-CN" altLang="en-US"/>
              <a:t>新增表单元素</a:t>
            </a:r>
          </a:p>
        </p:txBody>
      </p:sp>
      <p:sp>
        <p:nvSpPr>
          <p:cNvPr id="58370" name="Rectangle 3"/>
          <p:cNvSpPr>
            <a:spLocks noGrp="1"/>
          </p:cNvSpPr>
          <p:nvPr>
            <p:ph idx="1"/>
          </p:nvPr>
        </p:nvSpPr>
        <p:spPr/>
        <p:txBody>
          <a:bodyPr vert="horz" wrap="square" lIns="90050" tIns="45024" rIns="90050" bIns="45024" anchor="t"/>
          <a:lstStyle/>
          <a:p>
            <a:r>
              <a:rPr lang="zh-CN" altLang="en-US"/>
              <a:t> </a:t>
            </a:r>
            <a:r>
              <a:rPr lang="en-US" altLang="zh-CN"/>
              <a:t>datalist</a:t>
            </a:r>
          </a:p>
          <a:p>
            <a:pPr lvl="1" indent="0">
              <a:buNone/>
            </a:pPr>
            <a:r>
              <a:rPr lang="en-US" altLang="zh-CN" sz="1800" b="0"/>
              <a:t>datalist</a:t>
            </a:r>
            <a:r>
              <a:rPr lang="zh-CN" altLang="en-US" sz="1800" b="0"/>
              <a:t>表示其他控件可用的值，其值通过</a:t>
            </a:r>
            <a:r>
              <a:rPr lang="en-US" altLang="zh-CN" sz="1800" b="0"/>
              <a:t>&lt;option&gt;</a:t>
            </a:r>
            <a:r>
              <a:rPr lang="zh-CN" altLang="en-US" sz="1800" b="0"/>
              <a:t>作为</a:t>
            </a:r>
            <a:r>
              <a:rPr lang="en-US" altLang="zh-CN" sz="1800" b="0"/>
              <a:t>datalist</a:t>
            </a:r>
            <a:r>
              <a:rPr lang="zh-CN" altLang="en-US" sz="1800" b="0"/>
              <a:t>的子元素存在</a:t>
            </a:r>
            <a:endParaRPr lang="en-US" altLang="zh-CN" sz="1800" b="0"/>
          </a:p>
          <a:p>
            <a:pPr lvl="1" indent="0">
              <a:buNone/>
            </a:pPr>
            <a:endParaRPr lang="zh-CN" altLang="en-US">
              <a:sym typeface="宋体" panose="02010600030101010101" pitchFamily="2" charset="-122"/>
            </a:endParaRPr>
          </a:p>
          <a:p>
            <a:pPr lvl="1" indent="0">
              <a:buNone/>
            </a:pPr>
            <a:endParaRPr lang="zh-CN" altLang="en-US">
              <a:sym typeface="宋体" panose="02010600030101010101" pitchFamily="2" charset="-122"/>
            </a:endParaRPr>
          </a:p>
        </p:txBody>
      </p:sp>
      <p:pic>
        <p:nvPicPr>
          <p:cNvPr id="58371" name="图片 1"/>
          <p:cNvPicPr>
            <a:picLocks noChangeAspect="1"/>
          </p:cNvPicPr>
          <p:nvPr/>
        </p:nvPicPr>
        <p:blipFill>
          <a:blip r:embed="rId2" cstate="print"/>
          <a:stretch>
            <a:fillRect/>
          </a:stretch>
        </p:blipFill>
        <p:spPr>
          <a:xfrm>
            <a:off x="533400" y="1479550"/>
            <a:ext cx="5908675" cy="4965700"/>
          </a:xfrm>
          <a:prstGeom prst="rect">
            <a:avLst/>
          </a:prstGeom>
          <a:noFill/>
          <a:ln w="9525">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p:cNvSpPr>
          <p:nvPr>
            <p:ph type="title"/>
          </p:nvPr>
        </p:nvSpPr>
        <p:spPr/>
        <p:txBody>
          <a:bodyPr vert="horz" wrap="square" lIns="90333" tIns="44376" rIns="90333" bIns="44376" anchor="b"/>
          <a:lstStyle/>
          <a:p>
            <a:r>
              <a:rPr lang="zh-CN" altLang="en-US"/>
              <a:t>新增表单属性</a:t>
            </a:r>
          </a:p>
        </p:txBody>
      </p:sp>
      <p:sp>
        <p:nvSpPr>
          <p:cNvPr id="59394" name="Rectangle 3"/>
          <p:cNvSpPr>
            <a:spLocks noGrp="1"/>
          </p:cNvSpPr>
          <p:nvPr>
            <p:ph idx="1"/>
          </p:nvPr>
        </p:nvSpPr>
        <p:spPr/>
        <p:txBody>
          <a:bodyPr vert="horz" wrap="square" lIns="90050" tIns="45024" rIns="90050" bIns="45024" anchor="t"/>
          <a:lstStyle/>
          <a:p>
            <a:r>
              <a:rPr lang="zh-CN" altLang="en-US"/>
              <a:t> </a:t>
            </a:r>
            <a:r>
              <a:rPr lang="en-US" altLang="zh-CN"/>
              <a:t>type</a:t>
            </a:r>
          </a:p>
          <a:p>
            <a:pPr lvl="1" indent="0">
              <a:buNone/>
            </a:pPr>
            <a:r>
              <a:rPr lang="zh-CN" altLang="en-US" sz="1800" b="0"/>
              <a:t>在</a:t>
            </a:r>
            <a:r>
              <a:rPr lang="en-US" altLang="zh-CN" sz="1800" b="0"/>
              <a:t>H5</a:t>
            </a:r>
            <a:r>
              <a:rPr lang="zh-CN" altLang="en-US" sz="1800" b="0"/>
              <a:t>中，对</a:t>
            </a:r>
            <a:r>
              <a:rPr lang="en-US" altLang="zh-CN" sz="1800" b="0"/>
              <a:t>input</a:t>
            </a:r>
            <a:r>
              <a:rPr lang="zh-CN" altLang="en-US" sz="1800" b="0"/>
              <a:t>的</a:t>
            </a:r>
            <a:r>
              <a:rPr lang="en-US" altLang="zh-CN" sz="1800" b="0"/>
              <a:t>type</a:t>
            </a:r>
            <a:r>
              <a:rPr lang="zh-CN" altLang="en-US" sz="1800" b="0"/>
              <a:t>进行了扩展，可以有更多的取值</a:t>
            </a:r>
            <a:endParaRPr lang="en-US" altLang="zh-CN" sz="1800" b="0"/>
          </a:p>
          <a:p>
            <a:pPr lvl="1" indent="0">
              <a:buFont typeface="Wingdings" panose="05000000000000000000" pitchFamily="2" charset="2"/>
              <a:buChar char="ü"/>
            </a:pPr>
            <a:r>
              <a:rPr lang="en-US" altLang="zh-CN" sz="1800" b="0"/>
              <a:t>date	</a:t>
            </a:r>
            <a:r>
              <a:rPr lang="zh-CN" altLang="en-US" sz="1800" b="0"/>
              <a:t>日期控件（年，月，日，不包含时间）</a:t>
            </a:r>
            <a:endParaRPr lang="en-US" altLang="zh-CN" sz="1800" b="0"/>
          </a:p>
          <a:p>
            <a:pPr lvl="1" indent="0">
              <a:buFont typeface="Wingdings" panose="05000000000000000000" pitchFamily="2" charset="2"/>
              <a:buChar char="ü"/>
            </a:pPr>
            <a:r>
              <a:rPr lang="en-US" altLang="zh-CN" sz="1800" b="0"/>
              <a:t>datetime-local</a:t>
            </a:r>
            <a:r>
              <a:rPr lang="zh-CN" altLang="en-US" sz="1800" b="0"/>
              <a:t> </a:t>
            </a:r>
            <a:r>
              <a:rPr lang="en-US" altLang="zh-CN" sz="1800" b="0"/>
              <a:t>	</a:t>
            </a:r>
            <a:r>
              <a:rPr lang="zh-CN" altLang="en-US" sz="1800" b="0"/>
              <a:t>日期时间控件</a:t>
            </a:r>
            <a:endParaRPr lang="en-US" altLang="zh-CN" sz="1800" b="0"/>
          </a:p>
          <a:p>
            <a:pPr lvl="1" indent="0">
              <a:buFont typeface="Wingdings" panose="05000000000000000000" pitchFamily="2" charset="2"/>
              <a:buChar char="ü"/>
            </a:pPr>
            <a:r>
              <a:rPr lang="en-US" altLang="zh-CN" sz="1800" b="0"/>
              <a:t>time</a:t>
            </a:r>
            <a:r>
              <a:rPr lang="zh-CN" altLang="en-US" sz="1800" b="0"/>
              <a:t> </a:t>
            </a:r>
            <a:r>
              <a:rPr lang="en-US" altLang="zh-CN" sz="1800" b="0"/>
              <a:t>	</a:t>
            </a:r>
            <a:r>
              <a:rPr lang="zh-CN" altLang="en-US" sz="1800" b="0"/>
              <a:t>时间控件</a:t>
            </a:r>
            <a:endParaRPr lang="en-US" altLang="zh-CN" sz="1800" b="0"/>
          </a:p>
          <a:p>
            <a:pPr lvl="1" indent="0">
              <a:buFont typeface="Wingdings" panose="05000000000000000000" pitchFamily="2" charset="2"/>
              <a:buChar char="ü"/>
            </a:pPr>
            <a:r>
              <a:rPr lang="en-US" altLang="zh-CN" sz="1800" b="0"/>
              <a:t>month</a:t>
            </a:r>
            <a:r>
              <a:rPr lang="zh-CN" altLang="en-US" sz="1800" b="0"/>
              <a:t>  </a:t>
            </a:r>
            <a:r>
              <a:rPr lang="en-US" altLang="zh-CN" sz="1800" b="0"/>
              <a:t>	</a:t>
            </a:r>
            <a:r>
              <a:rPr lang="zh-CN" altLang="en-US" sz="1800" b="0"/>
              <a:t>日期插件（年，月）</a:t>
            </a:r>
            <a:endParaRPr lang="en-US" altLang="zh-CN" sz="1800" b="0"/>
          </a:p>
          <a:p>
            <a:pPr lvl="1" indent="0">
              <a:buFont typeface="Wingdings" panose="05000000000000000000" pitchFamily="2" charset="2"/>
              <a:buChar char="ü"/>
            </a:pPr>
            <a:r>
              <a:rPr lang="en-US" altLang="zh-CN" sz="1800" b="0"/>
              <a:t>week</a:t>
            </a:r>
            <a:r>
              <a:rPr lang="zh-CN" altLang="en-US" sz="1800" b="0"/>
              <a:t> </a:t>
            </a:r>
            <a:r>
              <a:rPr lang="en-US" altLang="zh-CN" sz="1800" b="0"/>
              <a:t>	</a:t>
            </a:r>
            <a:r>
              <a:rPr lang="zh-CN" altLang="en-US" sz="1800" b="0"/>
              <a:t>日期插件（年，周）</a:t>
            </a:r>
            <a:endParaRPr lang="en-US" altLang="zh-CN" sz="1800" b="0"/>
          </a:p>
          <a:p>
            <a:pPr lvl="1" indent="0">
              <a:buFont typeface="Wingdings" panose="05000000000000000000" pitchFamily="2" charset="2"/>
              <a:buChar char="ü"/>
            </a:pPr>
            <a:endParaRPr lang="en-US" altLang="zh-CN" sz="1800" b="0"/>
          </a:p>
          <a:p>
            <a:pPr lvl="1" indent="0">
              <a:buNone/>
            </a:pPr>
            <a:r>
              <a:rPr lang="zh-CN" altLang="en-US" sz="1800" b="0"/>
              <a:t>以上只能被</a:t>
            </a:r>
            <a:r>
              <a:rPr lang="en-US" altLang="zh-CN" sz="1800" b="0"/>
              <a:t>chrome,opera</a:t>
            </a:r>
            <a:r>
              <a:rPr lang="zh-CN" altLang="en-US" sz="1800" b="0"/>
              <a:t>支持</a:t>
            </a:r>
            <a:endParaRPr lang="en-US" altLang="zh-CN" sz="1800" b="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p:txBody>
          <a:bodyPr vert="horz" wrap="square" lIns="90333" tIns="44376" rIns="90333" bIns="44376" anchor="b"/>
          <a:lstStyle/>
          <a:p>
            <a:r>
              <a:rPr lang="zh-CN" altLang="en-US"/>
              <a:t>新增表单属性</a:t>
            </a:r>
          </a:p>
        </p:txBody>
      </p:sp>
      <p:sp>
        <p:nvSpPr>
          <p:cNvPr id="60418" name="Rectangle 3"/>
          <p:cNvSpPr>
            <a:spLocks noGrp="1"/>
          </p:cNvSpPr>
          <p:nvPr>
            <p:ph idx="1"/>
          </p:nvPr>
        </p:nvSpPr>
        <p:spPr/>
        <p:txBody>
          <a:bodyPr vert="horz" wrap="square" lIns="90050" tIns="45024" rIns="90050" bIns="45024" anchor="t"/>
          <a:lstStyle/>
          <a:p>
            <a:r>
              <a:rPr lang="zh-CN" altLang="en-US"/>
              <a:t> </a:t>
            </a:r>
            <a:r>
              <a:rPr lang="en-US" altLang="zh-CN"/>
              <a:t>type</a:t>
            </a:r>
          </a:p>
          <a:p>
            <a:pPr lvl="1" indent="0">
              <a:buNone/>
            </a:pPr>
            <a:r>
              <a:rPr lang="zh-CN" altLang="en-US" sz="1800" b="0"/>
              <a:t>在</a:t>
            </a:r>
            <a:r>
              <a:rPr lang="en-US" altLang="zh-CN" sz="1800" b="0"/>
              <a:t>H5</a:t>
            </a:r>
            <a:r>
              <a:rPr lang="zh-CN" altLang="en-US" sz="1800" b="0"/>
              <a:t>中，对</a:t>
            </a:r>
            <a:r>
              <a:rPr lang="en-US" altLang="zh-CN" sz="1800" b="0"/>
              <a:t>input</a:t>
            </a:r>
            <a:r>
              <a:rPr lang="zh-CN" altLang="en-US" sz="1800" b="0"/>
              <a:t>的</a:t>
            </a:r>
            <a:r>
              <a:rPr lang="en-US" altLang="zh-CN" sz="1800" b="0"/>
              <a:t>type</a:t>
            </a:r>
            <a:r>
              <a:rPr lang="zh-CN" altLang="en-US" sz="1800" b="0"/>
              <a:t>进行了扩展，可以有更多的取值</a:t>
            </a:r>
            <a:endParaRPr lang="en-US" altLang="zh-CN" sz="1800" b="0"/>
          </a:p>
          <a:p>
            <a:pPr lvl="1" indent="0">
              <a:buFont typeface="Wingdings" panose="05000000000000000000" pitchFamily="2" charset="2"/>
              <a:buChar char="ü"/>
            </a:pPr>
            <a:r>
              <a:rPr lang="en-US" altLang="zh-CN" sz="1800" b="0"/>
              <a:t>number</a:t>
            </a:r>
            <a:r>
              <a:rPr lang="zh-CN" altLang="en-US" sz="1800" b="0"/>
              <a:t> </a:t>
            </a:r>
            <a:r>
              <a:rPr lang="en-US" altLang="zh-CN" sz="1800" b="0"/>
              <a:t>	</a:t>
            </a:r>
            <a:r>
              <a:rPr lang="zh-CN" altLang="en-US" sz="1800" b="0"/>
              <a:t>数字控件（只能输入数字）</a:t>
            </a:r>
            <a:endParaRPr lang="en-US" altLang="zh-CN" sz="1800" b="0"/>
          </a:p>
          <a:p>
            <a:pPr lvl="1" indent="0">
              <a:buFont typeface="Wingdings" panose="05000000000000000000" pitchFamily="2" charset="2"/>
              <a:buChar char="ü"/>
            </a:pPr>
            <a:r>
              <a:rPr lang="en-US" altLang="zh-CN" sz="1800" b="0"/>
              <a:t>range</a:t>
            </a:r>
            <a:r>
              <a:rPr lang="zh-CN" altLang="en-US" sz="1800" b="0"/>
              <a:t> </a:t>
            </a:r>
            <a:r>
              <a:rPr lang="en-US" altLang="zh-CN" sz="1800" b="0"/>
              <a:t>	</a:t>
            </a:r>
            <a:r>
              <a:rPr lang="zh-CN" altLang="en-US" sz="1800" b="0"/>
              <a:t>范围控件（通过控制条可以调整取值）</a:t>
            </a:r>
            <a:endParaRPr lang="en-US" altLang="zh-CN" sz="1800" b="0"/>
          </a:p>
          <a:p>
            <a:pPr lvl="1" indent="0">
              <a:buFont typeface="Wingdings" panose="05000000000000000000" pitchFamily="2" charset="2"/>
              <a:buChar char="ü"/>
            </a:pPr>
            <a:r>
              <a:rPr lang="en-US" altLang="zh-CN" sz="1800" b="0"/>
              <a:t>search</a:t>
            </a:r>
            <a:r>
              <a:rPr lang="zh-CN" altLang="en-US" sz="1800" b="0"/>
              <a:t> </a:t>
            </a:r>
            <a:r>
              <a:rPr lang="en-US" altLang="zh-CN" sz="1800" b="0"/>
              <a:t>	</a:t>
            </a:r>
            <a:r>
              <a:rPr lang="zh-CN" altLang="en-US" sz="1800" b="0"/>
              <a:t>搜索控件，</a:t>
            </a:r>
            <a:endParaRPr lang="en-US" altLang="zh-CN" sz="1800" b="0"/>
          </a:p>
          <a:p>
            <a:pPr lvl="1" indent="0">
              <a:buFont typeface="Wingdings" panose="05000000000000000000" pitchFamily="2" charset="2"/>
              <a:buChar char="ü"/>
            </a:pPr>
            <a:r>
              <a:rPr lang="en-US" altLang="zh-CN" sz="1800" b="0"/>
              <a:t>tel</a:t>
            </a:r>
            <a:r>
              <a:rPr lang="zh-CN" altLang="en-US" sz="1800" b="0"/>
              <a:t> </a:t>
            </a:r>
            <a:r>
              <a:rPr lang="en-US" altLang="zh-CN" sz="1800" b="0"/>
              <a:t>	</a:t>
            </a:r>
            <a:r>
              <a:rPr lang="zh-CN" altLang="en-US" sz="1800" b="0"/>
              <a:t>电话控件</a:t>
            </a:r>
            <a:endParaRPr lang="en-US" altLang="zh-CN" sz="1800" b="0"/>
          </a:p>
          <a:p>
            <a:pPr lvl="1" indent="0">
              <a:buFont typeface="Wingdings" panose="05000000000000000000" pitchFamily="2" charset="2"/>
              <a:buChar char="ü"/>
            </a:pPr>
            <a:r>
              <a:rPr lang="en-US" altLang="zh-CN" sz="1800" b="0"/>
              <a:t>url</a:t>
            </a:r>
            <a:r>
              <a:rPr lang="zh-CN" altLang="en-US" sz="1800" b="0"/>
              <a:t> </a:t>
            </a:r>
            <a:r>
              <a:rPr lang="en-US" altLang="zh-CN" sz="1800" b="0"/>
              <a:t>	</a:t>
            </a:r>
            <a:r>
              <a:rPr lang="zh-CN" altLang="en-US" sz="1800" b="0"/>
              <a:t>地址控件</a:t>
            </a:r>
            <a:endParaRPr lang="en-US" altLang="zh-CN" sz="1800" b="0"/>
          </a:p>
          <a:p>
            <a:pPr lvl="1" indent="0">
              <a:buFont typeface="Wingdings" panose="05000000000000000000" pitchFamily="2" charset="2"/>
              <a:buChar char="ü"/>
            </a:pPr>
            <a:r>
              <a:rPr lang="en-US" altLang="zh-CN" sz="1800" b="0"/>
              <a:t>color</a:t>
            </a:r>
            <a:r>
              <a:rPr lang="zh-CN" altLang="en-US" sz="1800" b="0"/>
              <a:t> </a:t>
            </a:r>
            <a:r>
              <a:rPr lang="en-US" altLang="zh-CN" sz="1800" b="0"/>
              <a:t>	</a:t>
            </a:r>
            <a:r>
              <a:rPr lang="zh-CN" altLang="en-US" sz="1800" b="0"/>
              <a:t>颜色控件</a:t>
            </a:r>
            <a:endParaRPr lang="en-US" altLang="zh-CN" sz="1800" b="0"/>
          </a:p>
          <a:p>
            <a:pPr lvl="1" indent="0">
              <a:buFont typeface="Wingdings" panose="05000000000000000000" pitchFamily="2" charset="2"/>
              <a:buChar char="ü"/>
            </a:pPr>
            <a:r>
              <a:rPr lang="en-US" altLang="zh-CN" sz="1800" b="0"/>
              <a:t>email</a:t>
            </a:r>
            <a:r>
              <a:rPr lang="zh-CN" altLang="en-US" sz="1800" b="0"/>
              <a:t>  </a:t>
            </a:r>
            <a:r>
              <a:rPr lang="en-US" altLang="zh-CN" sz="1800" b="0"/>
              <a:t>	email</a:t>
            </a:r>
            <a:r>
              <a:rPr lang="zh-CN" altLang="en-US" sz="1800" b="0"/>
              <a:t>控件</a:t>
            </a:r>
            <a:endParaRPr lang="en-US" altLang="zh-CN" sz="1800" b="0"/>
          </a:p>
          <a:p>
            <a:pPr lvl="1" indent="0">
              <a:buFont typeface="Wingdings" panose="05000000000000000000" pitchFamily="2" charset="2"/>
              <a:buChar char="ü"/>
            </a:pPr>
            <a:endParaRPr lang="en-US" altLang="zh-CN" sz="1800" b="0"/>
          </a:p>
          <a:p>
            <a:pPr lvl="1" indent="0">
              <a:buFont typeface="Wingdings" panose="05000000000000000000" pitchFamily="2" charset="2"/>
              <a:buChar char="ü"/>
            </a:pPr>
            <a:endParaRPr lang="zh-CN" altLang="en-US" sz="1800" b="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品质彰显卓越 杰普成就梦想">
  <a:themeElements>
    <a:clrScheme name="1_品质彰显卓越 杰普成就梦想 8">
      <a:dk1>
        <a:srgbClr val="000000"/>
      </a:dk1>
      <a:lt1>
        <a:srgbClr val="00279F"/>
      </a:lt1>
      <a:dk2>
        <a:srgbClr val="9E001B"/>
      </a:dk2>
      <a:lt2>
        <a:srgbClr val="C0C0C0"/>
      </a:lt2>
      <a:accent1>
        <a:srgbClr val="FFFFCC"/>
      </a:accent1>
      <a:accent2>
        <a:srgbClr val="CCECFF"/>
      </a:accent2>
      <a:accent3>
        <a:srgbClr val="AAACCD"/>
      </a:accent3>
      <a:accent4>
        <a:srgbClr val="000000"/>
      </a:accent4>
      <a:accent5>
        <a:srgbClr val="FFFFE2"/>
      </a:accent5>
      <a:accent6>
        <a:srgbClr val="B9D6E7"/>
      </a:accent6>
      <a:hlink>
        <a:srgbClr val="0066FF"/>
      </a:hlink>
      <a:folHlink>
        <a:srgbClr val="00CC66"/>
      </a:folHlink>
    </a:clrScheme>
    <a:fontScheme name="1_品质彰显卓越 杰普成就梦想">
      <a:majorFont>
        <a:latin typeface="宋体"/>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altLang="zh-CN" sz="2400" b="1" i="1" u="none" strike="noStrike" cap="none" normalizeH="0" baseline="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altLang="zh-CN" sz="2400" b="1" i="1" u="none" strike="noStrike" cap="none" normalizeH="0" baseline="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品质彰显卓越 杰普成就梦想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品质彰显卓越 杰普成就梦想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品质彰显卓越 杰普成就梦想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品质彰显卓越 杰普成就梦想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品质彰显卓越 杰普成就梦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品质彰显卓越 杰普成就梦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品质彰显卓越 杰普成就梦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品质彰显卓越 杰普成就梦想 8">
        <a:dk1>
          <a:srgbClr val="000000"/>
        </a:dk1>
        <a:lt1>
          <a:srgbClr val="00279F"/>
        </a:lt1>
        <a:dk2>
          <a:srgbClr val="9E001B"/>
        </a:dk2>
        <a:lt2>
          <a:srgbClr val="C0C0C0"/>
        </a:lt2>
        <a:accent1>
          <a:srgbClr val="FFFFCC"/>
        </a:accent1>
        <a:accent2>
          <a:srgbClr val="CCECFF"/>
        </a:accent2>
        <a:accent3>
          <a:srgbClr val="AAACCD"/>
        </a:accent3>
        <a:accent4>
          <a:srgbClr val="000000"/>
        </a:accent4>
        <a:accent5>
          <a:srgbClr val="FFFFE2"/>
        </a:accent5>
        <a:accent6>
          <a:srgbClr val="B9D6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品质彰显卓越 杰普成就梦想">
  <a:themeElements>
    <a:clrScheme name="2_品质彰显卓越 杰普成就梦想 8">
      <a:dk1>
        <a:srgbClr val="000000"/>
      </a:dk1>
      <a:lt1>
        <a:srgbClr val="00279F"/>
      </a:lt1>
      <a:dk2>
        <a:srgbClr val="9E001B"/>
      </a:dk2>
      <a:lt2>
        <a:srgbClr val="C0C0C0"/>
      </a:lt2>
      <a:accent1>
        <a:srgbClr val="FFFFCC"/>
      </a:accent1>
      <a:accent2>
        <a:srgbClr val="CCECFF"/>
      </a:accent2>
      <a:accent3>
        <a:srgbClr val="AAACCD"/>
      </a:accent3>
      <a:accent4>
        <a:srgbClr val="000000"/>
      </a:accent4>
      <a:accent5>
        <a:srgbClr val="FFFFE2"/>
      </a:accent5>
      <a:accent6>
        <a:srgbClr val="B9D6E7"/>
      </a:accent6>
      <a:hlink>
        <a:srgbClr val="0066FF"/>
      </a:hlink>
      <a:folHlink>
        <a:srgbClr val="00CC66"/>
      </a:folHlink>
    </a:clrScheme>
    <a:fontScheme name="2_品质彰显卓越 杰普成就梦想">
      <a:majorFont>
        <a:latin typeface="宋体"/>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altLang="zh-CN" sz="2400" b="1" i="1" u="none" strike="noStrike" cap="none" normalizeH="0" baseline="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altLang="zh-CN" sz="2400" b="1" i="1" u="none" strike="noStrike" cap="none" normalizeH="0" baseline="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2_品质彰显卓越 杰普成就梦想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品质彰显卓越 杰普成就梦想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品质彰显卓越 杰普成就梦想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品质彰显卓越 杰普成就梦想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品质彰显卓越 杰普成就梦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品质彰显卓越 杰普成就梦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品质彰显卓越 杰普成就梦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品质彰显卓越 杰普成就梦想 8">
        <a:dk1>
          <a:srgbClr val="000000"/>
        </a:dk1>
        <a:lt1>
          <a:srgbClr val="00279F"/>
        </a:lt1>
        <a:dk2>
          <a:srgbClr val="9E001B"/>
        </a:dk2>
        <a:lt2>
          <a:srgbClr val="C0C0C0"/>
        </a:lt2>
        <a:accent1>
          <a:srgbClr val="FFFFCC"/>
        </a:accent1>
        <a:accent2>
          <a:srgbClr val="CCECFF"/>
        </a:accent2>
        <a:accent3>
          <a:srgbClr val="AAACCD"/>
        </a:accent3>
        <a:accent4>
          <a:srgbClr val="000000"/>
        </a:accent4>
        <a:accent5>
          <a:srgbClr val="FFFFE2"/>
        </a:accent5>
        <a:accent6>
          <a:srgbClr val="B9D6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_品质彰显卓越 杰普成就梦想">
  <a:themeElements>
    <a:clrScheme name="2_品质彰显卓越 杰普成就梦想 8">
      <a:dk1>
        <a:srgbClr val="000000"/>
      </a:dk1>
      <a:lt1>
        <a:srgbClr val="00279F"/>
      </a:lt1>
      <a:dk2>
        <a:srgbClr val="9E001B"/>
      </a:dk2>
      <a:lt2>
        <a:srgbClr val="C0C0C0"/>
      </a:lt2>
      <a:accent1>
        <a:srgbClr val="FFFFCC"/>
      </a:accent1>
      <a:accent2>
        <a:srgbClr val="CCECFF"/>
      </a:accent2>
      <a:accent3>
        <a:srgbClr val="AAACCD"/>
      </a:accent3>
      <a:accent4>
        <a:srgbClr val="000000"/>
      </a:accent4>
      <a:accent5>
        <a:srgbClr val="FFFFE2"/>
      </a:accent5>
      <a:accent6>
        <a:srgbClr val="B9D6E7"/>
      </a:accent6>
      <a:hlink>
        <a:srgbClr val="0066FF"/>
      </a:hlink>
      <a:folHlink>
        <a:srgbClr val="00CC66"/>
      </a:folHlink>
    </a:clrScheme>
    <a:fontScheme name="2_品质彰显卓越 杰普成就梦想">
      <a:majorFont>
        <a:latin typeface="宋体"/>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altLang="zh-CN" sz="2400" b="1" i="1" u="none" strike="noStrike" cap="none" normalizeH="0" baseline="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altLang="zh-CN" sz="2400" b="1" i="1" u="none" strike="noStrike" cap="none" normalizeH="0" baseline="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2_品质彰显卓越 杰普成就梦想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品质彰显卓越 杰普成就梦想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品质彰显卓越 杰普成就梦想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品质彰显卓越 杰普成就梦想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品质彰显卓越 杰普成就梦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品质彰显卓越 杰普成就梦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品质彰显卓越 杰普成就梦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品质彰显卓越 杰普成就梦想 8">
        <a:dk1>
          <a:srgbClr val="000000"/>
        </a:dk1>
        <a:lt1>
          <a:srgbClr val="00279F"/>
        </a:lt1>
        <a:dk2>
          <a:srgbClr val="9E001B"/>
        </a:dk2>
        <a:lt2>
          <a:srgbClr val="C0C0C0"/>
        </a:lt2>
        <a:accent1>
          <a:srgbClr val="FFFFCC"/>
        </a:accent1>
        <a:accent2>
          <a:srgbClr val="CCECFF"/>
        </a:accent2>
        <a:accent3>
          <a:srgbClr val="AAACCD"/>
        </a:accent3>
        <a:accent4>
          <a:srgbClr val="000000"/>
        </a:accent4>
        <a:accent5>
          <a:srgbClr val="FFFFE2"/>
        </a:accent5>
        <a:accent6>
          <a:srgbClr val="B9D6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8_品质彰显卓越 杰普成就梦想">
  <a:themeElements>
    <a:clrScheme name="1_品质彰显卓越 杰普成就梦想 8">
      <a:dk1>
        <a:srgbClr val="000000"/>
      </a:dk1>
      <a:lt1>
        <a:srgbClr val="00279F"/>
      </a:lt1>
      <a:dk2>
        <a:srgbClr val="9E001B"/>
      </a:dk2>
      <a:lt2>
        <a:srgbClr val="C0C0C0"/>
      </a:lt2>
      <a:accent1>
        <a:srgbClr val="FFFFCC"/>
      </a:accent1>
      <a:accent2>
        <a:srgbClr val="CCECFF"/>
      </a:accent2>
      <a:accent3>
        <a:srgbClr val="AAACCD"/>
      </a:accent3>
      <a:accent4>
        <a:srgbClr val="000000"/>
      </a:accent4>
      <a:accent5>
        <a:srgbClr val="FFFFE2"/>
      </a:accent5>
      <a:accent6>
        <a:srgbClr val="B9D6E7"/>
      </a:accent6>
      <a:hlink>
        <a:srgbClr val="0066FF"/>
      </a:hlink>
      <a:folHlink>
        <a:srgbClr val="00CC66"/>
      </a:folHlink>
    </a:clrScheme>
    <a:fontScheme name="1_品质彰显卓越 杰普成就梦想">
      <a:majorFont>
        <a:latin typeface="宋体"/>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altLang="zh-CN" sz="2400" b="1" i="1" u="none" strike="noStrike" cap="none" normalizeH="0" baseline="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altLang="zh-CN" sz="2400" b="1" i="1" u="none" strike="noStrike" cap="none" normalizeH="0" baseline="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品质彰显卓越 杰普成就梦想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品质彰显卓越 杰普成就梦想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品质彰显卓越 杰普成就梦想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品质彰显卓越 杰普成就梦想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品质彰显卓越 杰普成就梦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品质彰显卓越 杰普成就梦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品质彰显卓越 杰普成就梦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品质彰显卓越 杰普成就梦想 8">
        <a:dk1>
          <a:srgbClr val="000000"/>
        </a:dk1>
        <a:lt1>
          <a:srgbClr val="00279F"/>
        </a:lt1>
        <a:dk2>
          <a:srgbClr val="9E001B"/>
        </a:dk2>
        <a:lt2>
          <a:srgbClr val="C0C0C0"/>
        </a:lt2>
        <a:accent1>
          <a:srgbClr val="FFFFCC"/>
        </a:accent1>
        <a:accent2>
          <a:srgbClr val="CCECFF"/>
        </a:accent2>
        <a:accent3>
          <a:srgbClr val="AAACCD"/>
        </a:accent3>
        <a:accent4>
          <a:srgbClr val="000000"/>
        </a:accent4>
        <a:accent5>
          <a:srgbClr val="FFFFE2"/>
        </a:accent5>
        <a:accent6>
          <a:srgbClr val="B9D6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14723</Words>
  <Application>Microsoft Office PowerPoint</Application>
  <PresentationFormat>全屏显示(4:3)</PresentationFormat>
  <Paragraphs>1999</Paragraphs>
  <Slides>252</Slides>
  <Notes>0</Notes>
  <HiddenSlides>0</HiddenSlides>
  <MMClips>0</MMClips>
  <ScaleCrop>false</ScaleCrop>
  <HeadingPairs>
    <vt:vector size="4" baseType="variant">
      <vt:variant>
        <vt:lpstr>主题</vt:lpstr>
      </vt:variant>
      <vt:variant>
        <vt:i4>4</vt:i4>
      </vt:variant>
      <vt:variant>
        <vt:lpstr>幻灯片标题</vt:lpstr>
      </vt:variant>
      <vt:variant>
        <vt:i4>252</vt:i4>
      </vt:variant>
    </vt:vector>
  </HeadingPairs>
  <TitlesOfParts>
    <vt:vector size="256" baseType="lpstr">
      <vt:lpstr>1_品质彰显卓越 杰普成就梦想</vt:lpstr>
      <vt:lpstr>2_品质彰显卓越 杰普成就梦想</vt:lpstr>
      <vt:lpstr>7_品质彰显卓越 杰普成就梦想</vt:lpstr>
      <vt:lpstr>8_品质彰显卓越 杰普成就梦想</vt:lpstr>
      <vt:lpstr>第一阶段  页面重构</vt:lpstr>
      <vt:lpstr>工具的使用</vt:lpstr>
      <vt:lpstr>第 1 章 Axure</vt:lpstr>
      <vt:lpstr>Axure的安装</vt:lpstr>
      <vt:lpstr>Axure RP简介</vt:lpstr>
      <vt:lpstr>Axure RP工作区间</vt:lpstr>
      <vt:lpstr>站点地图</vt:lpstr>
      <vt:lpstr>元件库</vt:lpstr>
      <vt:lpstr>矩形控件</vt:lpstr>
      <vt:lpstr>图片控件</vt:lpstr>
      <vt:lpstr>动态面板</vt:lpstr>
      <vt:lpstr>动态面板</vt:lpstr>
      <vt:lpstr>其他控件</vt:lpstr>
      <vt:lpstr>其他操作</vt:lpstr>
      <vt:lpstr>母版</vt:lpstr>
      <vt:lpstr>母版</vt:lpstr>
      <vt:lpstr>交互</vt:lpstr>
      <vt:lpstr>交互</vt:lpstr>
      <vt:lpstr>定义链接</vt:lpstr>
      <vt:lpstr>设置动作</vt:lpstr>
      <vt:lpstr>设置动作条件</vt:lpstr>
      <vt:lpstr>添加说明</vt:lpstr>
      <vt:lpstr>指定样式</vt:lpstr>
      <vt:lpstr>第 2 章 PhotoShop</vt:lpstr>
      <vt:lpstr>PhotoShop的安装</vt:lpstr>
      <vt:lpstr>PhotoShop的操作对象</vt:lpstr>
      <vt:lpstr>PhotoShop的操作对象</vt:lpstr>
      <vt:lpstr>作图前的准备工作</vt:lpstr>
      <vt:lpstr>主界面和菜单栏</vt:lpstr>
      <vt:lpstr>工具箱</vt:lpstr>
      <vt:lpstr>选项栏</vt:lpstr>
      <vt:lpstr>工作区</vt:lpstr>
      <vt:lpstr>面板</vt:lpstr>
      <vt:lpstr>PS常用快捷键总结</vt:lpstr>
      <vt:lpstr>新建文档</vt:lpstr>
      <vt:lpstr>PhotoShop历史工具</vt:lpstr>
      <vt:lpstr>PhotoShop移动工具</vt:lpstr>
      <vt:lpstr>PhotoShop选框工具</vt:lpstr>
      <vt:lpstr>PhotoShop套索工具</vt:lpstr>
      <vt:lpstr>PhotoShop魔棒工具</vt:lpstr>
      <vt:lpstr>PhotoShop快速选择工具</vt:lpstr>
      <vt:lpstr>PhotoShop图章工具</vt:lpstr>
      <vt:lpstr>PhotoShop裁剪工具</vt:lpstr>
      <vt:lpstr>PhotoShop切片</vt:lpstr>
      <vt:lpstr>PhotoShop关闭方式</vt:lpstr>
      <vt:lpstr>Html5&amp;CSS3</vt:lpstr>
      <vt:lpstr>Html5</vt:lpstr>
      <vt:lpstr>    学习目标</vt:lpstr>
      <vt:lpstr>幻灯片 49</vt:lpstr>
      <vt:lpstr>学习目标</vt:lpstr>
      <vt:lpstr>Html简介</vt:lpstr>
      <vt:lpstr>Html开发环境的搭建</vt:lpstr>
      <vt:lpstr>B/S架构</vt:lpstr>
      <vt:lpstr>网络基础知识</vt:lpstr>
      <vt:lpstr>Html文档</vt:lpstr>
      <vt:lpstr>Html文档</vt:lpstr>
      <vt:lpstr>Html文档</vt:lpstr>
      <vt:lpstr>Html元素</vt:lpstr>
      <vt:lpstr>Html元素</vt:lpstr>
      <vt:lpstr>Html元素</vt:lpstr>
      <vt:lpstr>Html属性</vt:lpstr>
      <vt:lpstr>Html语法</vt:lpstr>
      <vt:lpstr>Html标签</vt:lpstr>
      <vt:lpstr>Html标签</vt:lpstr>
      <vt:lpstr>Html标签</vt:lpstr>
      <vt:lpstr>Html标签</vt:lpstr>
      <vt:lpstr>Html标签</vt:lpstr>
      <vt:lpstr>Html标签</vt:lpstr>
      <vt:lpstr>Html标签</vt:lpstr>
      <vt:lpstr>Html标签</vt:lpstr>
      <vt:lpstr>Html5 新增标签</vt:lpstr>
      <vt:lpstr>Html5 新增标签</vt:lpstr>
      <vt:lpstr>Html5 新增标签</vt:lpstr>
      <vt:lpstr>Html5 新增标签</vt:lpstr>
      <vt:lpstr>Html5 新增标签兼容性</vt:lpstr>
      <vt:lpstr>Html5 新增标签</vt:lpstr>
      <vt:lpstr>Html5 新增标签</vt:lpstr>
      <vt:lpstr>课后作业</vt:lpstr>
      <vt:lpstr>Html5  第 2 章: 表单</vt:lpstr>
      <vt:lpstr>学习目标</vt:lpstr>
      <vt:lpstr>表单简介</vt:lpstr>
      <vt:lpstr>表单简介</vt:lpstr>
      <vt:lpstr>表单简介</vt:lpstr>
      <vt:lpstr>表单简介</vt:lpstr>
      <vt:lpstr>表单简介</vt:lpstr>
      <vt:lpstr>表单简介</vt:lpstr>
      <vt:lpstr>表单简介</vt:lpstr>
      <vt:lpstr>表单简介</vt:lpstr>
      <vt:lpstr>表单简介</vt:lpstr>
      <vt:lpstr>表单简介</vt:lpstr>
      <vt:lpstr>表单简介</vt:lpstr>
      <vt:lpstr>Html5  第 3 章: Html5表单</vt:lpstr>
      <vt:lpstr>学习目标</vt:lpstr>
      <vt:lpstr>新增表单元素</vt:lpstr>
      <vt:lpstr>新增表单元素</vt:lpstr>
      <vt:lpstr>新增表单元素</vt:lpstr>
      <vt:lpstr>新增表单元素</vt:lpstr>
      <vt:lpstr>新增表单属性</vt:lpstr>
      <vt:lpstr>新增表单属性</vt:lpstr>
      <vt:lpstr>新增表单属性</vt:lpstr>
      <vt:lpstr>新增表单属性</vt:lpstr>
      <vt:lpstr>新增表单属性</vt:lpstr>
      <vt:lpstr>CSS3</vt:lpstr>
      <vt:lpstr>学习目标</vt:lpstr>
      <vt:lpstr>CSS3  第 1 章: 入门</vt:lpstr>
      <vt:lpstr>学习目标</vt:lpstr>
      <vt:lpstr>CSS简介</vt:lpstr>
      <vt:lpstr>CSS语法</vt:lpstr>
      <vt:lpstr>CSS语法</vt:lpstr>
      <vt:lpstr>CSS语法</vt:lpstr>
      <vt:lpstr>CSS语法</vt:lpstr>
      <vt:lpstr>CSS应用</vt:lpstr>
      <vt:lpstr>CSS应用</vt:lpstr>
      <vt:lpstr>CSS应用</vt:lpstr>
      <vt:lpstr>CSS工作原理</vt:lpstr>
      <vt:lpstr>CSS工作原理</vt:lpstr>
      <vt:lpstr>CSS3  第 2 章: 选择器</vt:lpstr>
      <vt:lpstr>学习目标</vt:lpstr>
      <vt:lpstr>选择器-标签选择器</vt:lpstr>
      <vt:lpstr>选择器-类选择器</vt:lpstr>
      <vt:lpstr>选择器-ID选择器</vt:lpstr>
      <vt:lpstr>选择器-普遍选择器</vt:lpstr>
      <vt:lpstr>选择器-层次选择器</vt:lpstr>
      <vt:lpstr>选择器-多选择器</vt:lpstr>
      <vt:lpstr>选择器-属性选择器</vt:lpstr>
      <vt:lpstr>选择器-伪类选择器</vt:lpstr>
      <vt:lpstr>选择器-伪元素选择器</vt:lpstr>
      <vt:lpstr>级联与继承-级联</vt:lpstr>
      <vt:lpstr>级联与继承-级联</vt:lpstr>
      <vt:lpstr>级联与继承-级联</vt:lpstr>
      <vt:lpstr>特性值</vt:lpstr>
      <vt:lpstr>级联与继承-级联</vt:lpstr>
      <vt:lpstr>级联与继承-继承</vt:lpstr>
      <vt:lpstr>CSS中单位值</vt:lpstr>
      <vt:lpstr>CSS中单位值</vt:lpstr>
      <vt:lpstr>CSS中单位值</vt:lpstr>
      <vt:lpstr>CSS中单位值</vt:lpstr>
      <vt:lpstr>CSS3  第 3 章: 文本样式</vt:lpstr>
      <vt:lpstr>学习目标</vt:lpstr>
      <vt:lpstr>字体样式</vt:lpstr>
      <vt:lpstr>字体样式 color</vt:lpstr>
      <vt:lpstr>字体样式 font-family</vt:lpstr>
      <vt:lpstr>字体样式 font-style</vt:lpstr>
      <vt:lpstr>字体样式 font-weight</vt:lpstr>
      <vt:lpstr>字体样式 text-transform</vt:lpstr>
      <vt:lpstr>字体样式 text-decoration</vt:lpstr>
      <vt:lpstr>字体阴影 text-shadows</vt:lpstr>
      <vt:lpstr>列表样式</vt:lpstr>
      <vt:lpstr>列表样式 list</vt:lpstr>
      <vt:lpstr>列表样式</vt:lpstr>
      <vt:lpstr>列表样式</vt:lpstr>
      <vt:lpstr>列表样式</vt:lpstr>
      <vt:lpstr>列表样式</vt:lpstr>
      <vt:lpstr>列表样式</vt:lpstr>
      <vt:lpstr>文本样式</vt:lpstr>
      <vt:lpstr>CSS3  第 4 章: 盒子</vt:lpstr>
      <vt:lpstr>学习目标</vt:lpstr>
      <vt:lpstr>盒子属性</vt:lpstr>
      <vt:lpstr>盒子模型</vt:lpstr>
      <vt:lpstr>盒子模型</vt:lpstr>
      <vt:lpstr>盒子背景样式-background</vt:lpstr>
      <vt:lpstr>盒子背景样式-background</vt:lpstr>
      <vt:lpstr>盒子背景样式-background</vt:lpstr>
      <vt:lpstr>盒子背景样式-background</vt:lpstr>
      <vt:lpstr>盒子背景样式-background</vt:lpstr>
      <vt:lpstr>盒子背景样式-background</vt:lpstr>
      <vt:lpstr>盒子背景样式-background</vt:lpstr>
      <vt:lpstr>盒子背景样式-background</vt:lpstr>
      <vt:lpstr>盒子背景样式-background</vt:lpstr>
      <vt:lpstr>盒子背景样式-background</vt:lpstr>
      <vt:lpstr>盒子边框样式-border</vt:lpstr>
      <vt:lpstr>盒子边框样式-border</vt:lpstr>
      <vt:lpstr>盒子边框样式-border</vt:lpstr>
      <vt:lpstr>盒子边框样式-border</vt:lpstr>
      <vt:lpstr>盒子边框样式-border</vt:lpstr>
      <vt:lpstr>盒子边框样式-border</vt:lpstr>
      <vt:lpstr>表格样式 table</vt:lpstr>
      <vt:lpstr>表格样式 table</vt:lpstr>
      <vt:lpstr>表格样式 table</vt:lpstr>
      <vt:lpstr>表格样式 table</vt:lpstr>
      <vt:lpstr>CSS3  第 5 章: 布局</vt:lpstr>
      <vt:lpstr>学习目标</vt:lpstr>
      <vt:lpstr>默认文档流</vt:lpstr>
      <vt:lpstr>浮动布局</vt:lpstr>
      <vt:lpstr>浮动布局</vt:lpstr>
      <vt:lpstr>浮动布局</vt:lpstr>
      <vt:lpstr>浮动布局</vt:lpstr>
      <vt:lpstr>定位布局</vt:lpstr>
      <vt:lpstr>定位布局</vt:lpstr>
      <vt:lpstr>伸缩盒布局</vt:lpstr>
      <vt:lpstr>伸缩盒布局</vt:lpstr>
      <vt:lpstr>伸缩盒布局</vt:lpstr>
      <vt:lpstr>伸缩盒布局</vt:lpstr>
      <vt:lpstr>伸缩盒布局</vt:lpstr>
      <vt:lpstr>伸缩盒布局</vt:lpstr>
      <vt:lpstr>网格布局</vt:lpstr>
      <vt:lpstr>网格布局</vt:lpstr>
      <vt:lpstr>网格布局</vt:lpstr>
      <vt:lpstr>网格布局</vt:lpstr>
      <vt:lpstr>网格布局</vt:lpstr>
      <vt:lpstr>CSS3  第 6 章: 动画与变形</vt:lpstr>
      <vt:lpstr>学习目标</vt:lpstr>
      <vt:lpstr>CSS动画-Animations</vt:lpstr>
      <vt:lpstr>CSS动画-Animations</vt:lpstr>
      <vt:lpstr>CSS动画-Animations</vt:lpstr>
      <vt:lpstr>CSS动画-Animations</vt:lpstr>
      <vt:lpstr>CSS动画-Animations</vt:lpstr>
      <vt:lpstr>CSS动画-Animations</vt:lpstr>
      <vt:lpstr>CSS动画-Animations</vt:lpstr>
      <vt:lpstr>CSS动画-Animations</vt:lpstr>
      <vt:lpstr>CSS动画-Animations</vt:lpstr>
      <vt:lpstr>CSS动画-Animations</vt:lpstr>
      <vt:lpstr>CSS动画-Animations</vt:lpstr>
      <vt:lpstr>CSS动画-Animations</vt:lpstr>
      <vt:lpstr>CSS动画-Transitions</vt:lpstr>
      <vt:lpstr>CSS动画-Transitions</vt:lpstr>
      <vt:lpstr>CSS动画-Transitions</vt:lpstr>
      <vt:lpstr>CSS动画-Transitions</vt:lpstr>
      <vt:lpstr>变形</vt:lpstr>
      <vt:lpstr>变形</vt:lpstr>
      <vt:lpstr>变形</vt:lpstr>
      <vt:lpstr>变形</vt:lpstr>
      <vt:lpstr>变形</vt:lpstr>
      <vt:lpstr>变形</vt:lpstr>
      <vt:lpstr>变形</vt:lpstr>
      <vt:lpstr>变形</vt:lpstr>
      <vt:lpstr>变形</vt:lpstr>
      <vt:lpstr>变形</vt:lpstr>
      <vt:lpstr>变形</vt:lpstr>
      <vt:lpstr>变形</vt:lpstr>
      <vt:lpstr>CSS3  第 7 章:媒体查询</vt:lpstr>
      <vt:lpstr>学习目标</vt:lpstr>
      <vt:lpstr>媒体查询（ Media Queries ） </vt:lpstr>
      <vt:lpstr>媒体查询（ Media Queries ） </vt:lpstr>
      <vt:lpstr>媒体查询（ Media Queries ） </vt:lpstr>
      <vt:lpstr>媒体查询（ Media Queries ） </vt:lpstr>
      <vt:lpstr>媒体查询（ Media Queries ） </vt:lpstr>
      <vt:lpstr>小例子</vt:lpstr>
      <vt:lpstr>CSS3  第 8 章:兼容性</vt:lpstr>
      <vt:lpstr>兼容性</vt:lpstr>
      <vt:lpstr>兼容性</vt:lpstr>
      <vt:lpstr>兼容性</vt:lpstr>
      <vt:lpstr> Git</vt:lpstr>
      <vt:lpstr>Git</vt:lpstr>
      <vt:lpstr>Git</vt:lpstr>
      <vt:lpstr>Git</vt:lpstr>
      <vt:lpstr>Git</vt:lpstr>
      <vt:lpstr>Git</vt:lpstr>
      <vt:lpstr>Git</vt:lpstr>
      <vt:lpstr>Git</vt:lpstr>
      <vt:lpstr>Git</vt:lpstr>
      <vt:lpstr>Git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dc:title>
  <dc:subject>Module 2:  Best Practices</dc:subject>
  <dc:creator>逯畅</dc:creator>
  <cp:keywords>DEV441-91-0361-10</cp:keywords>
  <dc:description>1.0</dc:description>
  <cp:lastModifiedBy>Administrator</cp:lastModifiedBy>
  <cp:revision>1420</cp:revision>
  <cp:lastPrinted>2001-07-18T23:45:00Z</cp:lastPrinted>
  <dcterms:created xsi:type="dcterms:W3CDTF">2016-05-18T14:00:00Z</dcterms:created>
  <dcterms:modified xsi:type="dcterms:W3CDTF">2018-07-17T08:34:38Z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